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8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68" r:id="rId16"/>
    <p:sldId id="285" r:id="rId17"/>
    <p:sldId id="265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01978CF-C26F-8006-5AC6-0F1227800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14F1775-52C2-8E85-AEE6-9AD1782490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19CA84DF-CB06-BA0A-7C61-4EE6E7979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58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28FE8F8-0EEF-CEFE-42ED-A5D3954B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B6E9C36-3AAA-D22F-0386-8B8ADFEFE9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E00DD676-E4EC-2FA6-E658-D00F53DA7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83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5A15934-F493-F8E1-ACF0-2A736C27E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59CE3DD-4181-F8C5-F65D-D230F692E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3486C2E-1167-A9A4-BC54-09714C39B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16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CEE6624-35DB-7B8A-3F71-1B161BCA6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E86007D-B041-B89D-C7E4-F4B21521B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D6505EB-ED95-449B-67B1-96DCF364CD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0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5C066E8-91A7-F08D-9122-822389BF6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5EA3661-CC46-1FF7-44F6-2C83805C3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907FEB9-9435-39B6-0ECC-B17842C21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68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8A4C2DF-E7AA-AF8C-C95C-2DF38D8F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06F47AE-0B8B-7A01-FB9B-1E6A867990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0955B8A-B23D-2C2F-17E3-53F441313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97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C9E56AF-4F12-2CFE-D29A-3AAB9902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F93BF28-CBE3-D351-7160-1B7EC5F26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FB2DF5E-70E0-2B79-C15B-EFB046142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26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4EC583C-26EA-A940-8404-FC1AC012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B70A9B2-91BE-D308-0928-FFB8B5129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BAA0845-568A-F3BC-A87C-651E7E05B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78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 Correctness for a Product on Marketplace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CIT_51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Soumya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392546644"/>
              </p:ext>
            </p:extLst>
          </p:nvPr>
        </p:nvGraphicFramePr>
        <p:xfrm>
          <a:off x="524772" y="2578965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(Computer Science And Engineering) 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Anandaraj S P</a:t>
            </a:r>
            <a:endParaRPr lang="en-US" sz="1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Refer- Annexure-1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D41EB0-553C-EFF5-F8A1-F6399A74D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2408"/>
              </p:ext>
            </p:extLst>
          </p:nvPr>
        </p:nvGraphicFramePr>
        <p:xfrm>
          <a:off x="785814" y="3028948"/>
          <a:ext cx="5200650" cy="1257302"/>
        </p:xfrm>
        <a:graphic>
          <a:graphicData uri="http://schemas.openxmlformats.org/drawingml/2006/table">
            <a:tbl>
              <a:tblPr firstRow="1" bandRow="1"/>
              <a:tblGrid>
                <a:gridCol w="2600325">
                  <a:extLst>
                    <a:ext uri="{9D8B030D-6E8A-4147-A177-3AD203B41FA5}">
                      <a16:colId xmlns:a16="http://schemas.microsoft.com/office/drawing/2014/main" val="1709182525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333205595"/>
                    </a:ext>
                  </a:extLst>
                </a:gridCol>
              </a:tblGrid>
              <a:tr h="45720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20221CIT0003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Vikas Yadav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2538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20221CIT0005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Shaik Yasin Shahid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6448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20221CIT0033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Akhil Hari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925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C1CCA68-200B-3B82-8640-EA0BA919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68414C66-CBB2-CD7F-BD14-95D35E3B9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F532C0C4-CFC8-E3FE-76F3-82798B182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638" y="917633"/>
            <a:ext cx="10668000" cy="451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Challenges: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FE169-BB6B-4B52-1E96-3D8635124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71634"/>
              </p:ext>
            </p:extLst>
          </p:nvPr>
        </p:nvGraphicFramePr>
        <p:xfrm>
          <a:off x="879856" y="1981538"/>
          <a:ext cx="8128000" cy="3332480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3615998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379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Variability in Image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product categories may need custom image rules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6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Presence of Multi-Objects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 may contain accessories or multiple products (bundled offers)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5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Handling Watermarks/Logos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Detecting brand-specific or faint watermarks can be difficult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0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Language and Text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OCR must detect text in multiple languages/fonts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Generalization of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overfitting to a few product types; ensure it works across categories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Positives/Negatives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balance is needed; shouldn't wrongly reject valid images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2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62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C0A1104-52DB-E44C-69D1-7FC33D5B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8711FA38-6AD0-8F4F-083E-B4C414B473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B7FA3667-82C2-32F2-F9B6-822D15284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638" y="917633"/>
            <a:ext cx="10668000" cy="451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Expected Outcomes: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90%+ accuracy in detecting incorrect or low-quality images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Drastic reduction in manual moderation time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Enhanced trust among buyers due to higher image reliability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Higher approval rate of seller products on first upload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Lower product return rates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8F05EE7-5AAB-6314-4AD5-213A47205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360A9F0-BB1F-526A-597C-F08EA24432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9037CABB-82CD-9002-39B8-D03FCBC37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638" y="917633"/>
            <a:ext cx="10668000" cy="451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Future Enhancements: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Include multimodal analysis (text + image matching using CLIP).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Add real-time feedback to sellers during upload.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Introduce explainability (e.g., “Image rejected because it contains multiple items”).</a:t>
            </a:r>
          </a:p>
        </p:txBody>
      </p:sp>
    </p:spTree>
    <p:extLst>
      <p:ext uri="{BB962C8B-B14F-4D97-AF65-F5344CB8AC3E}">
        <p14:creationId xmlns:p14="http://schemas.microsoft.com/office/powerpoint/2010/main" val="306990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84200" y="96012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Poor Customer Experience</a:t>
            </a:r>
            <a:r>
              <a:rPr lang="en-US" sz="1800" dirty="0"/>
              <a:t>: Buyers may be misled or get an inaccurate impression of the product.</a:t>
            </a:r>
          </a:p>
          <a:p>
            <a:pPr marL="438150" lvl="0" indent="-28575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Increased Return Rates</a:t>
            </a:r>
            <a:r>
              <a:rPr lang="en-US" sz="1800" dirty="0"/>
              <a:t>: Misleading images can lead to customers returning products more frequently.</a:t>
            </a:r>
          </a:p>
          <a:p>
            <a:pPr marL="438150" lvl="0" indent="-28575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Loss of Platform Credibility</a:t>
            </a:r>
            <a:r>
              <a:rPr lang="en-US" sz="1800" dirty="0"/>
              <a:t>: The trustworthiness of the marketplace diminishes when product listings are inaccurate.</a:t>
            </a:r>
          </a:p>
          <a:p>
            <a:pPr marL="438150" lvl="0" indent="-28575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Inefficient Moderation</a:t>
            </a:r>
            <a:r>
              <a:rPr lang="en-US" sz="1800" dirty="0"/>
              <a:t>: The existing method of manual moderation to catch these issues is time-consuming and not scalable for large platforms.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6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Objectives:</a:t>
            </a:r>
            <a:r>
              <a:rPr lang="en-US" sz="1800" dirty="0"/>
              <a:t> The specific goals of the project.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Features of the Proposed System:</a:t>
            </a:r>
            <a:r>
              <a:rPr lang="en-US" sz="1800" dirty="0"/>
              <a:t> The planned capabilities like background validation or watermark detection.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System Architecture:</a:t>
            </a:r>
            <a:r>
              <a:rPr lang="en-US" sz="1800" dirty="0"/>
              <a:t> The technical workflow from image upload to decision.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Tools and Technologies:</a:t>
            </a:r>
            <a:r>
              <a:rPr lang="en-US" sz="1800" dirty="0"/>
              <a:t> The specific software, frameworks, and models to be used.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Methodology:</a:t>
            </a:r>
            <a:r>
              <a:rPr lang="en-US" sz="1800" dirty="0"/>
              <a:t> The steps for data collection, model training, and evaluation.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Expected Outcomes:</a:t>
            </a:r>
            <a:r>
              <a:rPr lang="en-US" sz="1800" dirty="0"/>
              <a:t> The anticipated results, such as accuracy levels and impact.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/>
              <a:t>Future Enhancements:</a:t>
            </a:r>
            <a:r>
              <a:rPr lang="en-US" sz="1800" dirty="0"/>
              <a:t> Planned improvements after the core project is complete.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66B97-ACC0-A187-EABB-E15F943C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305556"/>
            <a:ext cx="10369296" cy="50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Krizhevsky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Sutskever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G. E. Hinton, “ImageNet classification with deep convolutional neural networks,” Communications of the ACM, vol. 60, no. 6, pp. 84–90, Jun. 2017.</a:t>
            </a:r>
          </a:p>
          <a:p>
            <a:pPr marL="609600" indent="-457200">
              <a:spcBef>
                <a:spcPts val="0"/>
              </a:spcBef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J. Redmon and A. Farhadi, “YOLOv3: An Incremental Improvement,”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preprint arXiv:1804.02767, Apr. 2018.3.</a:t>
            </a:r>
          </a:p>
          <a:p>
            <a:pPr marL="609600" indent="-457200">
              <a:spcBef>
                <a:spcPts val="0"/>
              </a:spcBef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Dosovitskiy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et al., “An Image is Worth 16x16 Words: Transformers for Image Recognition at Scale,”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preprint arXiv:2010.11929, Oct. 2020.4.</a:t>
            </a:r>
          </a:p>
          <a:p>
            <a:pPr marL="609600" indent="-457200">
              <a:spcBef>
                <a:spcPts val="0"/>
              </a:spcBef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A. Radford et al., “Learning transferable visual models from natural language supervision,” in Proceedings of the International Conference on Machine Learning (ICML), 2021, pp. 8748–8763.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PSCS_52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7D82A99A-0BF5-42DA-CD03-9FDCF58BC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r="2297" b="3305"/>
          <a:stretch>
            <a:fillRect/>
          </a:stretch>
        </p:blipFill>
        <p:spPr bwMode="auto">
          <a:xfrm>
            <a:off x="965264" y="936117"/>
            <a:ext cx="9722358" cy="51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74070" y="96335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 online marketplaces like Amazon, Flipkart, or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Meesho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sellers often upload product images that are incorrect, misleading, of low quality, or irrelevant. This leads to: Poor customer experience return rates, Loss of platform credibility. Manual moderation is time-consuming and not scalable. Hence, there is a need for an automated system that can verify the correctness and quality of images before they are published.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A164C-1FE2-3F92-5C3C-55E94ED1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4A0673F-3C83-B172-384A-F8A09DA25F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40C3B2A4-3E88-D6FE-161C-7BB5CBBF1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638" y="98164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Objectives: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To develop an AI-powered system that automatically verifies whether the uploaded product image is: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Relevant to the product listing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Meets marketplace quality standards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Free from policy violations (e.g., watermarks, irrelevant text, multiple objects)</a:t>
            </a:r>
          </a:p>
        </p:txBody>
      </p:sp>
    </p:spTree>
    <p:extLst>
      <p:ext uri="{BB962C8B-B14F-4D97-AF65-F5344CB8AC3E}">
        <p14:creationId xmlns:p14="http://schemas.microsoft.com/office/powerpoint/2010/main" val="27475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703156B-758F-6663-5FB9-5B3298BE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6A07176-91FC-508A-6F42-869EBE17E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A29A5788-45AB-150F-9A50-E6F9A956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638" y="98164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Features of the Proposed System: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Image Relevance Check: Detect if the image content matches the product title and description.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Background Validation: Check for white or plain background (as per marketplace standards).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Single vs. Multiple Product Detection: Ensure only one product is in focus unless bundles are listed.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Text and Watermark Detection: Detect brand logos, promotional content, or text that violates platform rules.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Image Quality Checks: Verify clarity, resolution, brightness, and cropping.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Duplicate Image Detection: Prevent sellers from reusing the same image for different products.</a:t>
            </a:r>
          </a:p>
        </p:txBody>
      </p:sp>
    </p:spTree>
    <p:extLst>
      <p:ext uri="{BB962C8B-B14F-4D97-AF65-F5344CB8AC3E}">
        <p14:creationId xmlns:p14="http://schemas.microsoft.com/office/powerpoint/2010/main" val="1604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CBB31D-A9D9-1DA5-82D9-4DB104993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D157FBD1-097E-EF83-D9B9-D45EC5DBA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17FA0B80-D058-78ED-7571-9738495A57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638" y="98164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Architecture: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099D1A-B96D-9336-2A03-0A89497F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1170432"/>
            <a:ext cx="3553968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E852601-4990-AD72-4498-8026869F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63E3AC5-6D90-88B9-33C3-F9B8FD2FBA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/>
              <a:t>Content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5A22A3BC-9F7D-63CA-E175-3BFDAAC28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b="1" u="sng" dirty="0"/>
              <a:t>Tools and Technologies </a:t>
            </a:r>
            <a:r>
              <a:rPr lang="en-US" u="sng" dirty="0"/>
              <a:t>:</a:t>
            </a:r>
          </a:p>
          <a:p>
            <a:endParaRPr lang="en-US" b="1" u="sng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5552728-9E75-63D7-3C36-F2919BFB6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39497"/>
              </p:ext>
            </p:extLst>
          </p:nvPr>
        </p:nvGraphicFramePr>
        <p:xfrm>
          <a:off x="1099312" y="1853522"/>
          <a:ext cx="8128000" cy="1854200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27364366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372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Category	Technology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7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7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TensorFlow, </a:t>
                      </a:r>
                      <a:r>
                        <a:rPr lang="en-IN" dirty="0" err="1"/>
                        <a:t>PyTorch</a:t>
                      </a:r>
                      <a:r>
                        <a:rPr lang="en-IN" dirty="0"/>
                        <a:t>, 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0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Pre-trained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CLIP, </a:t>
                      </a:r>
                      <a:r>
                        <a:rPr lang="en-IN" dirty="0" err="1"/>
                        <a:t>MobileNet</a:t>
                      </a:r>
                      <a:r>
                        <a:rPr lang="en-IN" dirty="0"/>
                        <a:t>, YOLOv5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5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Tesseract, Google Vision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843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CF1FDA-C99E-737B-9F22-D8B98886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26543"/>
              </p:ext>
            </p:extLst>
          </p:nvPr>
        </p:nvGraphicFramePr>
        <p:xfrm>
          <a:off x="1090168" y="4185242"/>
          <a:ext cx="8128000" cy="1483360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236266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8040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Backend	Flask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Django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2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MongoDB / 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3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React.js or HTML/CSS (if UI needed)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AWS / Heroku / 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1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6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9C8E4D1-AD2F-39E4-7583-AF928572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16CC8C0-ADD1-2502-DE0A-D29B2E86B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1225D66E-61EA-BB28-7D98-3E37C0E0A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638" y="917633"/>
            <a:ext cx="10668000" cy="451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Methodology: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mbria" panose="02040503050406030204" pitchFamily="18" charset="0"/>
                <a:ea typeface="Cambria" panose="02040503050406030204" pitchFamily="18" charset="0"/>
              </a:rPr>
              <a:t>Data Collection: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Gather a dataset of product images, labeled as correct or incorrect.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Include multiple categories: fashion, electronics, groceries, etc.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mbria" panose="02040503050406030204" pitchFamily="18" charset="0"/>
                <a:ea typeface="Cambria" panose="02040503050406030204" pitchFamily="18" charset="0"/>
              </a:rPr>
              <a:t>Preprocessing: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Resize,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normalise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remove noise.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mbria" panose="02040503050406030204" pitchFamily="18" charset="0"/>
                <a:ea typeface="Cambria" panose="02040503050406030204" pitchFamily="18" charset="0"/>
              </a:rPr>
              <a:t>Model Training: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Train CNN for category-specific image classification.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Use YOLO for object detection and bounding box generation.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4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FC9C-978F-FDA0-CCBC-7D668B8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8EAD-A3E6-062B-EAF8-7807A4D6E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mbria" panose="02040503050406030204" pitchFamily="18" charset="0"/>
                <a:ea typeface="Cambria" panose="02040503050406030204" pitchFamily="18" charset="0"/>
              </a:rPr>
              <a:t>Text Detection and Removal: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Use OCR to detect any embedded text or watermark.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Flag if policy-violating text is found.</a:t>
            </a:r>
            <a:endParaRPr lang="en-IN" sz="1800" u="sng" dirty="0"/>
          </a:p>
          <a:p>
            <a:pPr marL="76200" indent="0">
              <a:buNone/>
            </a:pPr>
            <a:r>
              <a:rPr lang="en-IN" sz="1800" u="sng" dirty="0"/>
              <a:t>Rule Engine:</a:t>
            </a:r>
          </a:p>
          <a:p>
            <a:pPr marL="76200" indent="0">
              <a:buNone/>
            </a:pPr>
            <a:r>
              <a:rPr lang="en-IN" sz="1800" dirty="0"/>
              <a:t>Set validation rules (e.g., no multiple items, minimum brightness, correct aspect ratio).</a:t>
            </a:r>
          </a:p>
          <a:p>
            <a:pPr marL="76200" indent="0">
              <a:buNone/>
            </a:pPr>
            <a:r>
              <a:rPr lang="en-IN" sz="1800" dirty="0"/>
              <a:t>Combine rule-based + AI model scores to accept/reject the image.</a:t>
            </a:r>
          </a:p>
          <a:p>
            <a:pPr marL="76200" indent="0">
              <a:buNone/>
            </a:pPr>
            <a:r>
              <a:rPr lang="en-IN" sz="1800" u="sng" dirty="0"/>
              <a:t>Evaluation Metrics:</a:t>
            </a:r>
          </a:p>
          <a:p>
            <a:pPr marL="76200" indent="0">
              <a:buNone/>
            </a:pPr>
            <a:r>
              <a:rPr lang="en-IN" sz="1800" dirty="0"/>
              <a:t>Accuracy, Precision, Recall</a:t>
            </a:r>
          </a:p>
          <a:p>
            <a:pPr marL="76200" indent="0">
              <a:buNone/>
            </a:pPr>
            <a:r>
              <a:rPr lang="en-IN" sz="1800" dirty="0"/>
              <a:t>False Positive Rate (e.g., wrongly rejected good image)</a:t>
            </a:r>
          </a:p>
          <a:p>
            <a:pPr marL="76200" indent="0">
              <a:buNone/>
            </a:pPr>
            <a:r>
              <a:rPr lang="en-IN" sz="1800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5170607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1052</Words>
  <Application>Microsoft Office PowerPoint</Application>
  <PresentationFormat>Widescreen</PresentationFormat>
  <Paragraphs>148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</vt:lpstr>
      <vt:lpstr>Verdana</vt:lpstr>
      <vt:lpstr>Wingdings</vt:lpstr>
      <vt:lpstr>Bioinformatics</vt:lpstr>
      <vt:lpstr>Image Correctness for a Product on Marketplace</vt:lpstr>
      <vt:lpstr>Problem Statement Number: PSCS_52 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Analysis of Problem Statement</vt:lpstr>
      <vt:lpstr>Analysis of Problem Statement (contd...)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shaik yasin shahid</cp:lastModifiedBy>
  <cp:revision>42</cp:revision>
  <dcterms:modified xsi:type="dcterms:W3CDTF">2025-08-19T15:17:49Z</dcterms:modified>
</cp:coreProperties>
</file>