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67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4DDC1-07CD-4CFD-8924-86039A5A7AEE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92B4A-2167-4E0B-AA0C-79F6FF143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62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92B4A-2167-4E0B-AA0C-79F6FF143B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59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92B4A-2167-4E0B-AA0C-79F6FF143B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11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2551-3581-45D9-AC2B-BFBEA5700A4B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904-26B6-4C31-A340-0D60070BF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72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2551-3581-45D9-AC2B-BFBEA5700A4B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904-26B6-4C31-A340-0D60070BF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91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2551-3581-45D9-AC2B-BFBEA5700A4B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904-26B6-4C31-A340-0D60070BF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11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2551-3581-45D9-AC2B-BFBEA5700A4B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904-26B6-4C31-A340-0D60070BF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79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2551-3581-45D9-AC2B-BFBEA5700A4B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904-26B6-4C31-A340-0D60070BF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39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2551-3581-45D9-AC2B-BFBEA5700A4B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904-26B6-4C31-A340-0D60070BF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20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2551-3581-45D9-AC2B-BFBEA5700A4B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904-26B6-4C31-A340-0D60070BF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5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2551-3581-45D9-AC2B-BFBEA5700A4B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904-26B6-4C31-A340-0D60070BF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68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2551-3581-45D9-AC2B-BFBEA5700A4B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904-26B6-4C31-A340-0D60070BF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49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2551-3581-45D9-AC2B-BFBEA5700A4B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904-26B6-4C31-A340-0D60070BF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42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2551-3581-45D9-AC2B-BFBEA5700A4B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904-26B6-4C31-A340-0D60070BF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29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12551-3581-45D9-AC2B-BFBEA5700A4B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A904-26B6-4C31-A340-0D60070BF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2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eplearn.org/arxiv/83909/multilingual-universal-sentence-encoder-for-semantic-retriev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eplearn.org/arxiv/83909/multilingual-universal-sentence-encoder-for-semantic-retriev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mip.ru/romip2006/03_yandex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2C6CF-7DFB-4010-836E-64F83F1DE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Конкурс по текстовой релевантности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8954B-E635-4398-860A-7279ABC0E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Вакуленко Юлия</a:t>
            </a:r>
          </a:p>
        </p:txBody>
      </p:sp>
    </p:spTree>
    <p:extLst>
      <p:ext uri="{BB962C8B-B14F-4D97-AF65-F5344CB8AC3E}">
        <p14:creationId xmlns:p14="http://schemas.microsoft.com/office/powerpoint/2010/main" val="199086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вхождений запроса в документ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3384467"/>
            <a:ext cx="7886700" cy="27924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– </a:t>
            </a:r>
            <a:r>
              <a:rPr lang="en-US" dirty="0" err="1"/>
              <a:t>W</a:t>
            </a:r>
            <a:r>
              <a:rPr lang="en-US" baseline="-25000" dirty="0" err="1"/>
              <a:t>single</a:t>
            </a:r>
            <a:r>
              <a:rPr lang="en-US" dirty="0"/>
              <a:t> </a:t>
            </a:r>
            <a:r>
              <a:rPr lang="ru-RU" dirty="0"/>
              <a:t>для терма </a:t>
            </a: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 err="1"/>
              <a:t>tf</a:t>
            </a:r>
            <a:r>
              <a:rPr lang="en-US" dirty="0"/>
              <a:t> </a:t>
            </a:r>
            <a:r>
              <a:rPr lang="ru-RU" dirty="0"/>
              <a:t>– частота запроса в документе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763101"/>
              </p:ext>
            </p:extLst>
          </p:nvPr>
        </p:nvGraphicFramePr>
        <p:xfrm>
          <a:off x="2019087" y="2005259"/>
          <a:ext cx="4217932" cy="927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1904760" imgH="419040" progId="Equation.DSMT4">
                  <p:embed/>
                </p:oleObj>
              </mc:Choice>
              <mc:Fallback>
                <p:oleObj name="Equation" r:id="rId3" imgW="1904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9087" y="2005259"/>
                        <a:ext cx="4217932" cy="927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645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Эмбединги</a:t>
            </a:r>
            <a:r>
              <a:rPr lang="ru-RU" dirty="0"/>
              <a:t> для заголовков и документов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Модель </a:t>
            </a:r>
            <a:r>
              <a:rPr lang="en-GB" dirty="0"/>
              <a:t>Multilingual Universal Sentence Encoder</a:t>
            </a:r>
            <a:r>
              <a:rPr lang="ru-RU" dirty="0"/>
              <a:t> из </a:t>
            </a:r>
            <a:r>
              <a:rPr lang="en-GB" dirty="0">
                <a:hlinkClick r:id="rId2"/>
              </a:rPr>
              <a:t>https://deeplearn.org/arxiv/83909/multilingual-universal-sentence-encoder-for-semantic-retrieval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Варианты:</a:t>
            </a:r>
          </a:p>
          <a:p>
            <a:r>
              <a:rPr lang="ru-RU" dirty="0"/>
              <a:t>Косинусное расстояние между</a:t>
            </a:r>
          </a:p>
          <a:p>
            <a:pPr lvl="1"/>
            <a:r>
              <a:rPr lang="ru-RU" dirty="0" err="1"/>
              <a:t>Лемматизированными</a:t>
            </a:r>
            <a:r>
              <a:rPr lang="ru-RU" dirty="0"/>
              <a:t> заголовками и запросами (для документов без заголовка – 5 самых частых слов в тексте)</a:t>
            </a:r>
          </a:p>
          <a:p>
            <a:pPr lvl="1"/>
            <a:r>
              <a:rPr lang="ru-RU" dirty="0" err="1"/>
              <a:t>Лемматизированными</a:t>
            </a:r>
            <a:r>
              <a:rPr lang="ru-RU" dirty="0"/>
              <a:t> текстами и запросами</a:t>
            </a:r>
          </a:p>
          <a:p>
            <a:pPr lvl="1"/>
            <a:r>
              <a:rPr lang="ru-RU" dirty="0"/>
              <a:t>Необработанными текстами и запросами – лучше всех</a:t>
            </a:r>
          </a:p>
        </p:txBody>
      </p:sp>
    </p:spTree>
    <p:extLst>
      <p:ext uri="{BB962C8B-B14F-4D97-AF65-F5344CB8AC3E}">
        <p14:creationId xmlns:p14="http://schemas.microsoft.com/office/powerpoint/2010/main" val="106242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Эмбединги</a:t>
            </a:r>
            <a:r>
              <a:rPr lang="ru-RU" dirty="0"/>
              <a:t> для заголовков и документов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Модель </a:t>
            </a:r>
            <a:r>
              <a:rPr lang="en-GB" dirty="0"/>
              <a:t>Multilingual Universal Sentence Encoder</a:t>
            </a:r>
            <a:r>
              <a:rPr lang="ru-RU" dirty="0"/>
              <a:t> из </a:t>
            </a:r>
            <a:r>
              <a:rPr lang="en-GB" dirty="0">
                <a:hlinkClick r:id="rId2"/>
              </a:rPr>
              <a:t>https://deeplearn.org/arxiv/83909/multilingual-universal-sentence-encoder-for-semantic-retrieval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Варианты:</a:t>
            </a:r>
          </a:p>
          <a:p>
            <a:r>
              <a:rPr lang="ru-RU" dirty="0"/>
              <a:t>Пересортировка топ 3,5,10 результатов по косинусному сходству</a:t>
            </a:r>
          </a:p>
          <a:p>
            <a:r>
              <a:rPr lang="en-US" dirty="0"/>
              <a:t>Score + 3*</a:t>
            </a:r>
            <a:r>
              <a:rPr lang="ru-RU" dirty="0"/>
              <a:t>косинусное сходство между заголовком и текстов  </a:t>
            </a:r>
            <a:r>
              <a:rPr lang="ru-RU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пересортировка – лучший результат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940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A380C-F298-48A2-B4BF-C907120B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3DECC8-2DA9-41D9-A430-F96D989AC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25" y="1599994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Документы 3 типов:</a:t>
            </a:r>
          </a:p>
          <a:p>
            <a:pPr lvl="1"/>
            <a:r>
              <a:rPr lang="en-US" dirty="0"/>
              <a:t>Html – </a:t>
            </a:r>
            <a:r>
              <a:rPr lang="en-US" dirty="0" err="1"/>
              <a:t>BeautifulSoup</a:t>
            </a:r>
            <a:endParaRPr lang="ru-RU" dirty="0"/>
          </a:p>
          <a:p>
            <a:pPr lvl="1"/>
            <a:r>
              <a:rPr lang="en-US" dirty="0"/>
              <a:t>Doc </a:t>
            </a:r>
            <a:r>
              <a:rPr lang="ru-RU" dirty="0"/>
              <a:t>и </a:t>
            </a:r>
            <a:r>
              <a:rPr lang="en-US" dirty="0"/>
              <a:t>pdf – </a:t>
            </a:r>
            <a:r>
              <a:rPr lang="en-US" dirty="0" err="1"/>
              <a:t>inscriptis.get_text</a:t>
            </a:r>
            <a:r>
              <a:rPr lang="en-US" dirty="0"/>
              <a:t>()</a:t>
            </a:r>
            <a:endParaRPr lang="ru-RU" dirty="0"/>
          </a:p>
          <a:p>
            <a:r>
              <a:rPr lang="ru-RU" dirty="0"/>
              <a:t>Для части документов не было содержания</a:t>
            </a:r>
          </a:p>
          <a:p>
            <a:pPr lvl="1"/>
            <a:r>
              <a:rPr lang="ru-RU" dirty="0"/>
              <a:t>Заблокированы Роскомнадзором/страница не существует – 40</a:t>
            </a:r>
            <a:r>
              <a:rPr lang="en-US" dirty="0"/>
              <a:t> </a:t>
            </a:r>
            <a:r>
              <a:rPr lang="ru-RU" dirty="0"/>
              <a:t>страниц удалось скачать из </a:t>
            </a:r>
            <a:r>
              <a:rPr lang="en-US" dirty="0">
                <a:hlinkClick r:id="rId2"/>
              </a:rPr>
              <a:t>https://archive.org/</a:t>
            </a:r>
            <a:endParaRPr lang="en-US" dirty="0"/>
          </a:p>
          <a:p>
            <a:pPr lvl="1"/>
            <a:r>
              <a:rPr lang="ru-RU" dirty="0"/>
              <a:t>У </a:t>
            </a:r>
            <a:r>
              <a:rPr lang="en-US" altLang="zh-CN" dirty="0"/>
              <a:t>~30</a:t>
            </a:r>
            <a:r>
              <a:rPr lang="ru-RU" dirty="0"/>
              <a:t> документов не было видимого текста из-за того, что всё содержание выполнялось </a:t>
            </a:r>
            <a:r>
              <a:rPr lang="en-US" dirty="0" err="1"/>
              <a:t>javascript</a:t>
            </a:r>
            <a:r>
              <a:rPr lang="en-US" dirty="0"/>
              <a:t>’</a:t>
            </a:r>
            <a:r>
              <a:rPr lang="ru-RU" dirty="0"/>
              <a:t>ом – были исключены из рассмотрения</a:t>
            </a:r>
          </a:p>
          <a:p>
            <a:r>
              <a:rPr lang="ru-RU" dirty="0"/>
              <a:t>Для каждого документа храним</a:t>
            </a:r>
            <a:r>
              <a:rPr lang="en-US" dirty="0"/>
              <a:t> </a:t>
            </a:r>
            <a:r>
              <a:rPr lang="ru-RU" dirty="0"/>
              <a:t>заголовок (</a:t>
            </a:r>
            <a:r>
              <a:rPr lang="en-US" dirty="0"/>
              <a:t>title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текст</a:t>
            </a:r>
          </a:p>
        </p:txBody>
      </p:sp>
    </p:spTree>
    <p:extLst>
      <p:ext uri="{BB962C8B-B14F-4D97-AF65-F5344CB8AC3E}">
        <p14:creationId xmlns:p14="http://schemas.microsoft.com/office/powerpoint/2010/main" val="248809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DC416-8D65-418F-AD18-1E94711E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5CA79C-7D32-445B-A28D-D8E7533A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Очевидные ошибки исправила вручную («</a:t>
            </a:r>
            <a:r>
              <a:rPr lang="en-US" dirty="0" err="1"/>
              <a:t>rfr</a:t>
            </a:r>
            <a:r>
              <a:rPr lang="en-US" dirty="0"/>
              <a:t> </a:t>
            </a:r>
            <a:r>
              <a:rPr lang="en-US" dirty="0" err="1"/>
              <a:t>elfkbnm</a:t>
            </a:r>
            <a:r>
              <a:rPr lang="en-US" dirty="0"/>
              <a:t> </a:t>
            </a:r>
            <a:r>
              <a:rPr lang="en-US" dirty="0" err="1"/>
              <a:t>rdtcn</a:t>
            </a:r>
            <a:r>
              <a:rPr lang="en-US" dirty="0"/>
              <a:t> </a:t>
            </a:r>
            <a:r>
              <a:rPr lang="en-US" dirty="0" err="1"/>
              <a:t>crfqhbv</a:t>
            </a:r>
            <a:r>
              <a:rPr lang="ru-RU" dirty="0"/>
              <a:t>» </a:t>
            </a:r>
            <a:r>
              <a:rPr lang="ru-RU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«как удалить квест </a:t>
            </a:r>
            <a:r>
              <a:rPr lang="ru-RU" dirty="0" err="1">
                <a:sym typeface="Wingdings" panose="05000000000000000000" pitchFamily="2" charset="2"/>
              </a:rPr>
              <a:t>скайрим</a:t>
            </a:r>
            <a:r>
              <a:rPr lang="ru-RU" dirty="0">
                <a:sym typeface="Wingdings" panose="05000000000000000000" pitchFamily="2" charset="2"/>
              </a:rPr>
              <a:t>»</a:t>
            </a:r>
            <a:r>
              <a:rPr lang="ru-RU" dirty="0"/>
              <a:t>)</a:t>
            </a:r>
          </a:p>
          <a:p>
            <a:r>
              <a:rPr lang="ru-RU" dirty="0"/>
              <a:t>Синонимы и </a:t>
            </a:r>
            <a:r>
              <a:rPr lang="ru-RU" dirty="0" err="1"/>
              <a:t>переформулировки</a:t>
            </a:r>
            <a:r>
              <a:rPr lang="en-US" dirty="0"/>
              <a:t> </a:t>
            </a:r>
            <a:r>
              <a:rPr lang="ru-RU" dirty="0"/>
              <a:t> добавила вручную для некоторых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413079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4998C-5FCA-431A-ABAB-5D98DBE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текстов документов и 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7CDEDF-86A7-45E1-BFCD-1401B3980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Модифицированный </a:t>
            </a:r>
            <a:r>
              <a:rPr lang="en-US" dirty="0"/>
              <a:t>tokenizer </a:t>
            </a:r>
            <a:r>
              <a:rPr lang="ru-RU" dirty="0"/>
              <a:t>из задания по </a:t>
            </a:r>
            <a:r>
              <a:rPr lang="ru-RU" dirty="0" err="1"/>
              <a:t>антиспаму</a:t>
            </a:r>
            <a:r>
              <a:rPr lang="ru-RU" dirty="0"/>
              <a:t>:</a:t>
            </a:r>
          </a:p>
          <a:p>
            <a:r>
              <a:rPr lang="ru-RU" dirty="0"/>
              <a:t>Удаление символов '›',  '♥', '←', '×'</a:t>
            </a:r>
            <a:endParaRPr lang="en-US" dirty="0"/>
          </a:p>
          <a:p>
            <a:r>
              <a:rPr lang="ru-RU" dirty="0" err="1"/>
              <a:t>Лемматизация</a:t>
            </a:r>
            <a:r>
              <a:rPr lang="ru-RU" dirty="0"/>
              <a:t>  </a:t>
            </a:r>
            <a:r>
              <a:rPr lang="en-US" dirty="0"/>
              <a:t>(pymorphy2)</a:t>
            </a:r>
          </a:p>
          <a:p>
            <a:r>
              <a:rPr lang="ru-RU" dirty="0"/>
              <a:t>Удаление английских и русских стоп-слов (</a:t>
            </a:r>
            <a:r>
              <a:rPr lang="en-US" dirty="0" err="1"/>
              <a:t>nltk</a:t>
            </a:r>
            <a:r>
              <a:rPr lang="ru-RU" dirty="0"/>
              <a:t>) (но оставила слово «какой»)</a:t>
            </a:r>
          </a:p>
        </p:txBody>
      </p:sp>
    </p:spTree>
    <p:extLst>
      <p:ext uri="{BB962C8B-B14F-4D97-AF65-F5344CB8AC3E}">
        <p14:creationId xmlns:p14="http://schemas.microsoft.com/office/powerpoint/2010/main" val="56759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Ранжирование документов</a:t>
            </a:r>
          </a:p>
        </p:txBody>
      </p:sp>
      <p:sp>
        <p:nvSpPr>
          <p:cNvPr id="4" name="AutoShape 2" descr="{\text{score}}(D,Q)=\sum _{{i=1}}^{{n}}{\text{IDF}}(q_{i})\cdot {\frac  {f(q_{i},D)\cdot (k_{1}+1)}{f(q_{i},D)+k_{1}\cdot (1-b+b\cdot {\frac  {|D|}{{\text{avgdl}}}})}}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5" descr="{\text{score}}(D,Q)=\sum _{{i=1}}^{{n}}{\text{IDF}}(q_{i})\cdot {\frac  {f(q_{i},D)\cdot (k_{1}+1)}{f(q_{i},D)+k_{1}\cdot (1-b+b\cdot {\frac  {|D|}{{\text{avgdl}}}})}},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7" descr="{\text{score}}(D,Q)=\sum _{{i=1}}^{{n}}{\text{IDF}}(q_{i})\cdot {\frac  {f(q_{i},D)\cdot (k_{1}+1)}{f(q_{i},D)+k_{1}\cdot (1-b+b\cdot {\frac  {|D|}{{\text{avgdl}}}})}},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9" descr="{\text{score}}(D,Q)=\sum _{{i=1}}^{{n}}{\text{IDF}}(q_{i})\cdot {\frac  {f(q_{i},D)\cdot (k_{1}+1)}{f(q_{i},D)+k_{1}\cdot (1-b+b\cdot {\frac  {|D|}{{\text{avgdl}}}})}},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5" name="Picture 11" descr="BM25 - SEO-глоссарий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3"/>
          <a:stretch/>
        </p:blipFill>
        <p:spPr bwMode="auto">
          <a:xfrm>
            <a:off x="1380712" y="2778825"/>
            <a:ext cx="5089360" cy="319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65175" y="1698172"/>
            <a:ext cx="7537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BM25</a:t>
            </a:r>
            <a:r>
              <a:rPr lang="ru-RU" sz="2400" dirty="0"/>
              <a:t> отдельно для текста и заголовка. Вес для заголовка – 3, вес для текса – 1.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0072" y="5792029"/>
            <a:ext cx="122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Score=0.64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090144"/>
              </p:ext>
            </p:extLst>
          </p:nvPr>
        </p:nvGraphicFramePr>
        <p:xfrm>
          <a:off x="4114800" y="220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322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Расширение формулы </a:t>
            </a:r>
            <a:r>
              <a:rPr lang="en-US" dirty="0"/>
              <a:t>BM25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Использовала сокращенную формулу из статьи </a:t>
            </a:r>
            <a:r>
              <a:rPr lang="en-GB" dirty="0">
                <a:hlinkClick r:id="rId2"/>
              </a:rPr>
              <a:t>http://www.romip.ru/romip2006/03_yandex.pdf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dirty="0"/>
              <a:t>Score = </a:t>
            </a:r>
            <a:r>
              <a:rPr lang="en-US" dirty="0" err="1"/>
              <a:t>W</a:t>
            </a:r>
            <a:r>
              <a:rPr lang="en-US" baseline="-25000" dirty="0" err="1"/>
              <a:t>single</a:t>
            </a:r>
            <a:r>
              <a:rPr lang="en-US" baseline="-25000" dirty="0"/>
              <a:t> </a:t>
            </a:r>
            <a:r>
              <a:rPr lang="en-US" dirty="0"/>
              <a:t>+ </a:t>
            </a:r>
            <a:r>
              <a:rPr lang="en-US" dirty="0" err="1"/>
              <a:t>W</a:t>
            </a:r>
            <a:r>
              <a:rPr lang="en-US" baseline="-25000" dirty="0" err="1"/>
              <a:t>pair</a:t>
            </a:r>
            <a:r>
              <a:rPr lang="en-US" dirty="0"/>
              <a:t> + k</a:t>
            </a:r>
            <a:r>
              <a:rPr lang="en-US" baseline="-25000" dirty="0"/>
              <a:t>1</a:t>
            </a:r>
            <a:r>
              <a:rPr lang="en-US" dirty="0"/>
              <a:t>W</a:t>
            </a:r>
            <a:r>
              <a:rPr lang="en-US" baseline="-25000" dirty="0"/>
              <a:t>all_words</a:t>
            </a:r>
            <a:r>
              <a:rPr lang="en-US" dirty="0"/>
              <a:t> + k</a:t>
            </a:r>
            <a:r>
              <a:rPr lang="en-US" baseline="-25000" dirty="0"/>
              <a:t>2</a:t>
            </a:r>
            <a:r>
              <a:rPr lang="en-US" dirty="0"/>
              <a:t>W</a:t>
            </a:r>
            <a:r>
              <a:rPr lang="en-US" baseline="-25000" dirty="0"/>
              <a:t>phrase</a:t>
            </a:r>
            <a:endParaRPr lang="ru-RU" baseline="-25000" dirty="0"/>
          </a:p>
          <a:p>
            <a:pPr marL="0" indent="0">
              <a:buNone/>
            </a:pPr>
            <a:endParaRPr lang="ru-RU" baseline="-25000" dirty="0"/>
          </a:p>
          <a:p>
            <a:pPr marL="0" indent="0">
              <a:buNone/>
            </a:pPr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=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k</a:t>
            </a:r>
            <a:r>
              <a:rPr lang="en-US" baseline="-25000" dirty="0"/>
              <a:t>2</a:t>
            </a:r>
            <a:r>
              <a:rPr lang="en-US" dirty="0"/>
              <a:t>=</a:t>
            </a:r>
            <a:endParaRPr lang="ru-RU" dirty="0"/>
          </a:p>
          <a:p>
            <a:pPr marL="0" indent="0">
              <a:buNone/>
            </a:pPr>
            <a:r>
              <a:rPr lang="ru-RU" sz="1600" dirty="0"/>
              <a:t>(В оригинале </a:t>
            </a:r>
            <a:r>
              <a:rPr lang="en-US" sz="1600" dirty="0"/>
              <a:t>Score = </a:t>
            </a:r>
            <a:r>
              <a:rPr lang="en-US" sz="1600" dirty="0" err="1"/>
              <a:t>W</a:t>
            </a:r>
            <a:r>
              <a:rPr lang="en-US" sz="1600" baseline="-25000" dirty="0" err="1"/>
              <a:t>single</a:t>
            </a:r>
            <a:r>
              <a:rPr lang="en-US" sz="1600" baseline="-25000" dirty="0"/>
              <a:t> </a:t>
            </a:r>
            <a:r>
              <a:rPr lang="en-US" sz="1600" dirty="0"/>
              <a:t>+ </a:t>
            </a:r>
            <a:r>
              <a:rPr lang="en-US" sz="1600" dirty="0" err="1"/>
              <a:t>W</a:t>
            </a:r>
            <a:r>
              <a:rPr lang="en-US" sz="1600" baseline="-25000" dirty="0" err="1"/>
              <a:t>pair</a:t>
            </a:r>
            <a:r>
              <a:rPr lang="en-US" sz="1600" dirty="0"/>
              <a:t> + k</a:t>
            </a:r>
            <a:r>
              <a:rPr lang="en-US" sz="1600" baseline="-25000" dirty="0"/>
              <a:t>1</a:t>
            </a:r>
            <a:r>
              <a:rPr lang="en-US" sz="1600" dirty="0"/>
              <a:t>W</a:t>
            </a:r>
            <a:r>
              <a:rPr lang="en-US" sz="1600" baseline="-25000" dirty="0"/>
              <a:t>all_words</a:t>
            </a:r>
            <a:r>
              <a:rPr lang="en-US" sz="1600" dirty="0"/>
              <a:t> + k</a:t>
            </a:r>
            <a:r>
              <a:rPr lang="en-US" sz="1600" baseline="-25000" dirty="0"/>
              <a:t>2</a:t>
            </a:r>
            <a:r>
              <a:rPr lang="en-US" sz="1600" dirty="0"/>
              <a:t>W</a:t>
            </a:r>
            <a:r>
              <a:rPr lang="en-US" sz="1600" baseline="-25000" dirty="0"/>
              <a:t>phrase</a:t>
            </a:r>
            <a:r>
              <a:rPr lang="ru-RU" sz="1600" baseline="-25000" dirty="0"/>
              <a:t> </a:t>
            </a:r>
            <a:r>
              <a:rPr lang="ru-RU" sz="1600" dirty="0"/>
              <a:t> + </a:t>
            </a:r>
            <a:r>
              <a:rPr lang="en-US" sz="1600" dirty="0"/>
              <a:t>k</a:t>
            </a:r>
            <a:r>
              <a:rPr lang="en-US" sz="1600" baseline="-25000" dirty="0"/>
              <a:t>3</a:t>
            </a:r>
            <a:r>
              <a:rPr lang="en-US" sz="1600" dirty="0"/>
              <a:t>W</a:t>
            </a:r>
            <a:r>
              <a:rPr lang="en-US" sz="1600" baseline="-25000" dirty="0"/>
              <a:t>half_phrase</a:t>
            </a:r>
            <a:r>
              <a:rPr lang="en-US" sz="1600" dirty="0"/>
              <a:t>+k</a:t>
            </a:r>
            <a:r>
              <a:rPr lang="en-US" sz="1600" baseline="-25000" dirty="0"/>
              <a:t>4</a:t>
            </a:r>
            <a:r>
              <a:rPr lang="en-US" sz="1600" dirty="0"/>
              <a:t>*W</a:t>
            </a:r>
            <a:r>
              <a:rPr lang="en-US" sz="1600" baseline="-25000" dirty="0"/>
              <a:t>PRF</a:t>
            </a:r>
            <a:r>
              <a:rPr lang="ru-RU" sz="1600" dirty="0"/>
              <a:t>)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456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Встречаемость</a:t>
            </a:r>
            <a:r>
              <a:rPr lang="en-US" dirty="0"/>
              <a:t> </a:t>
            </a:r>
            <a:r>
              <a:rPr lang="ru-RU" dirty="0"/>
              <a:t>единичных слов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=1, k</a:t>
            </a:r>
            <a:r>
              <a:rPr lang="en-US" baseline="-25000" dirty="0"/>
              <a:t>2</a:t>
            </a:r>
            <a:r>
              <a:rPr lang="en-US" dirty="0"/>
              <a:t>=1/350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 </a:t>
            </a:r>
            <a:r>
              <a:rPr lang="ru-RU" dirty="0"/>
              <a:t>– количество слов, в которых встречается терм</a:t>
            </a:r>
          </a:p>
          <a:p>
            <a:pPr marL="0" indent="0">
              <a:buNone/>
            </a:pPr>
            <a:r>
              <a:rPr lang="en-US" altLang="zh-CN" dirty="0" err="1"/>
              <a:t>tf</a:t>
            </a:r>
            <a:r>
              <a:rPr lang="en-US" altLang="zh-CN" dirty="0"/>
              <a:t> </a:t>
            </a:r>
            <a:r>
              <a:rPr lang="ru-RU" altLang="zh-CN" dirty="0"/>
              <a:t>– частота терма в документе</a:t>
            </a:r>
            <a:endParaRPr lang="en-US" altLang="zh-CN" dirty="0"/>
          </a:p>
          <a:p>
            <a:pPr marL="0" indent="0">
              <a:buNone/>
            </a:pPr>
            <a:r>
              <a:rPr lang="en-US" dirty="0" err="1"/>
              <a:t>DocLength</a:t>
            </a:r>
            <a:r>
              <a:rPr lang="en-US" dirty="0"/>
              <a:t> – </a:t>
            </a:r>
            <a:r>
              <a:rPr lang="ru-RU" dirty="0"/>
              <a:t>длина документа</a:t>
            </a:r>
          </a:p>
          <a:p>
            <a:pPr marL="0" indent="0">
              <a:buNone/>
            </a:pPr>
            <a:r>
              <a:rPr lang="en-US" altLang="zh-CN" dirty="0"/>
              <a:t>N – </a:t>
            </a:r>
            <a:r>
              <a:rPr lang="ru-RU" altLang="zh-CN" dirty="0"/>
              <a:t>число документов в коллекции</a:t>
            </a:r>
          </a:p>
          <a:p>
            <a:pPr marL="0" indent="0">
              <a:buNone/>
            </a:pPr>
            <a:r>
              <a:rPr lang="en-US" dirty="0" err="1"/>
              <a:t>Hdr</a:t>
            </a:r>
            <a:r>
              <a:rPr lang="en-US" dirty="0"/>
              <a:t> – </a:t>
            </a:r>
            <a:r>
              <a:rPr lang="ru-RU" dirty="0"/>
              <a:t>относится к заголовку или нет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023709"/>
              </p:ext>
            </p:extLst>
          </p:nvPr>
        </p:nvGraphicFramePr>
        <p:xfrm>
          <a:off x="496226" y="1809957"/>
          <a:ext cx="82915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4" imgW="3835080" imgH="431640" progId="Equation.DSMT4">
                  <p:embed/>
                </p:oleObj>
              </mc:Choice>
              <mc:Fallback>
                <p:oleObj name="Equation" r:id="rId4" imgW="3835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6226" y="1809957"/>
                        <a:ext cx="8291513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919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Встречаемость пар слов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410115"/>
              </p:ext>
            </p:extLst>
          </p:nvPr>
        </p:nvGraphicFramePr>
        <p:xfrm>
          <a:off x="885825" y="1828800"/>
          <a:ext cx="700881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3" imgW="2298600" imgH="393480" progId="Equation.DSMT4">
                  <p:embed/>
                </p:oleObj>
              </mc:Choice>
              <mc:Fallback>
                <p:oleObj name="Equation" r:id="rId3" imgW="2298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5825" y="1828800"/>
                        <a:ext cx="7008813" cy="120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28650" y="3028207"/>
            <a:ext cx="7886700" cy="31487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– </a:t>
            </a:r>
            <a:r>
              <a:rPr lang="en-US" dirty="0" err="1"/>
              <a:t>W</a:t>
            </a:r>
            <a:r>
              <a:rPr lang="en-US" baseline="-25000" dirty="0" err="1"/>
              <a:t>single</a:t>
            </a:r>
            <a:r>
              <a:rPr lang="en-US" dirty="0"/>
              <a:t> </a:t>
            </a:r>
            <a:r>
              <a:rPr lang="ru-RU" dirty="0"/>
              <a:t>для слова 1 и 2</a:t>
            </a:r>
          </a:p>
          <a:p>
            <a:pPr marL="0" indent="0">
              <a:buNone/>
            </a:pPr>
            <a:r>
              <a:rPr lang="en-US" dirty="0"/>
              <a:t>k=1.3</a:t>
            </a:r>
            <a:r>
              <a:rPr lang="ru-RU" dirty="0"/>
              <a:t>, если слова идут подряд</a:t>
            </a:r>
          </a:p>
          <a:p>
            <a:pPr marL="0" indent="0">
              <a:buNone/>
            </a:pPr>
            <a:r>
              <a:rPr lang="en-US" dirty="0"/>
              <a:t>k=0.7</a:t>
            </a:r>
            <a:r>
              <a:rPr lang="ru-RU" dirty="0"/>
              <a:t>, если слова идут в обратном порядке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k=0.5</a:t>
            </a:r>
            <a:r>
              <a:rPr lang="ru-RU" dirty="0"/>
              <a:t>, если слова идут через один</a:t>
            </a:r>
          </a:p>
          <a:p>
            <a:pPr marL="0" indent="0">
              <a:buNone/>
            </a:pPr>
            <a:r>
              <a:rPr lang="en-US" dirty="0"/>
              <a:t>k=0 </a:t>
            </a:r>
            <a:r>
              <a:rPr lang="ru-RU" dirty="0"/>
              <a:t>в других случаях</a:t>
            </a:r>
          </a:p>
        </p:txBody>
      </p:sp>
    </p:spTree>
    <p:extLst>
      <p:ext uri="{BB962C8B-B14F-4D97-AF65-F5344CB8AC3E}">
        <p14:creationId xmlns:p14="http://schemas.microsoft.com/office/powerpoint/2010/main" val="38506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899" y="305750"/>
            <a:ext cx="7886700" cy="1325563"/>
          </a:xfrm>
        </p:spPr>
        <p:txBody>
          <a:bodyPr/>
          <a:lstStyle/>
          <a:p>
            <a:r>
              <a:rPr lang="ru-RU" dirty="0"/>
              <a:t>Встречаемость всех слов запроса в документе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3111335"/>
            <a:ext cx="7886700" cy="306562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</a:t>
            </a:r>
            <a:r>
              <a:rPr lang="en-US" baseline="-25000" dirty="0" err="1"/>
              <a:t>miss</a:t>
            </a:r>
            <a:r>
              <a:rPr lang="en-US" dirty="0"/>
              <a:t> – </a:t>
            </a:r>
            <a:r>
              <a:rPr lang="ru-RU" dirty="0"/>
              <a:t>число пропущенных слов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– </a:t>
            </a:r>
            <a:r>
              <a:rPr lang="ru-RU" dirty="0"/>
              <a:t>слагаемое </a:t>
            </a:r>
            <a:r>
              <a:rPr lang="en-US" dirty="0" err="1"/>
              <a:t>W</a:t>
            </a:r>
            <a:r>
              <a:rPr lang="en-US" baseline="-25000" dirty="0" err="1"/>
              <a:t>single</a:t>
            </a:r>
            <a:endParaRPr lang="ru-RU" baseline="-25000" dirty="0"/>
          </a:p>
          <a:p>
            <a:pPr marL="0" indent="0">
              <a:buNone/>
            </a:pPr>
            <a:r>
              <a:rPr lang="ru-RU" dirty="0"/>
              <a:t>Если</a:t>
            </a:r>
            <a:r>
              <a:rPr lang="en-US" dirty="0"/>
              <a:t> </a:t>
            </a:r>
            <a:r>
              <a:rPr lang="en-US" dirty="0" err="1"/>
              <a:t>idf</a:t>
            </a:r>
            <a:r>
              <a:rPr lang="en-US" dirty="0"/>
              <a:t> </a:t>
            </a:r>
            <a:r>
              <a:rPr lang="ru-RU" dirty="0"/>
              <a:t>слова больше среднего по корпусу, то штраф за </a:t>
            </a:r>
            <a:r>
              <a:rPr lang="ru-RU" dirty="0" err="1"/>
              <a:t>отсутсвие</a:t>
            </a:r>
            <a:r>
              <a:rPr lang="ru-RU" dirty="0"/>
              <a:t> не даем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809959"/>
              </p:ext>
            </p:extLst>
          </p:nvPr>
        </p:nvGraphicFramePr>
        <p:xfrm>
          <a:off x="1469818" y="2113808"/>
          <a:ext cx="5897851" cy="71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4" imgW="2095200" imgH="253800" progId="Equation.DSMT4">
                  <p:embed/>
                </p:oleObj>
              </mc:Choice>
              <mc:Fallback>
                <p:oleObj name="Equation" r:id="rId4" imgW="2095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9818" y="2113808"/>
                        <a:ext cx="5897851" cy="71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02393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466</Words>
  <Application>Microsoft Office PowerPoint</Application>
  <PresentationFormat>Экран (4:3)</PresentationFormat>
  <Paragraphs>64</Paragraphs>
  <Slides>12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Equation</vt:lpstr>
      <vt:lpstr>Конкурс по текстовой релевантности</vt:lpstr>
      <vt:lpstr>Обработка документов</vt:lpstr>
      <vt:lpstr>Обработка запросов</vt:lpstr>
      <vt:lpstr>Обработка текстов документов и запросов</vt:lpstr>
      <vt:lpstr>Ранжирование документов</vt:lpstr>
      <vt:lpstr>Расширение формулы BM25</vt:lpstr>
      <vt:lpstr>Встречаемость единичных слов</vt:lpstr>
      <vt:lpstr>Встречаемость пар слов</vt:lpstr>
      <vt:lpstr>Встречаемость всех слов запроса в документе</vt:lpstr>
      <vt:lpstr>Число вхождений запроса в документ</vt:lpstr>
      <vt:lpstr>Эмбединги для заголовков и документов</vt:lpstr>
      <vt:lpstr>Эмбединги для заголовков и документов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Конкурс по текстовой релевантности</dc:title>
  <dc:creator>Юлия Вакуленко</dc:creator>
  <cp:lastModifiedBy>Юлия Вакуленко</cp:lastModifiedBy>
  <cp:revision>24</cp:revision>
  <dcterms:created xsi:type="dcterms:W3CDTF">2020-05-27T12:51:51Z</dcterms:created>
  <dcterms:modified xsi:type="dcterms:W3CDTF">2020-05-27T20:35:43Z</dcterms:modified>
</cp:coreProperties>
</file>