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4" name="Виктория Кан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02-27T19:53:40.270">
    <p:pos x="6000" y="0"/>
    <p:text>Актуальность. Более половины сотрудников по данным Forbes сообщают о низкой мотивации к работе. Людям не интересно работать. Падает продуктивность, а бизнес теряет деньги. 
Но внедрение геймификации увеличивает продуктивность сотрудников в среднем на 60% процентов. О популярности данного метода говорит и рост мирового рынка геймификации. Как можно увидеть на данной диаграмме, за восемь лет вложения в исследования и разработки, связанные с геймификацией, увеличились в шестнадцать раз, достигнув почти 23 миллиардов долларов. А эксперты прогнозируют лишь увеличение рынка.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3-02-27T19:53:23.279">
    <p:pos x="6000" y="0"/>
    <p:text>Однако анализ 66 экспериментов, связанных с геймификацией, выявил, что более половины результатов оказались смешанными и нечеткими или вовсе нулевыми. Поэтому Целью исследования будет выделение необходимых методы повышения эффективности внедрения методов игрового взаимодействия в целом и в системы тайм-менеджмента в частности.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3" dt="2023-02-27T19:52:54.530">
    <p:pos x="6000" y="0"/>
    <p:text>Мотивация. Для начала нужно разобраться с тем как вообще работает геймификация. Согласно теории самоопределения, иссследователи Ричард Райан и Эдвард Деси делят источники мотивации на внешние и внутренние. 
Внешними источниками мотивации являются награды, наказания или ощущение долга, то есть кнуты, пряники и НАДО. Но В основе же внутренней мотивации лежат три базовые и врожденные психологические потребности: 
- потребность/желание автономии. Мы хотим чувствовать себя хозяевами своей жизни. 
- потребность компетентности. Нам нравится чувствовать себя успешными. 
- потребность в родственности. Люди - социальные животные и нам нужно быть в социуме/чувствовать себя “своими”. 
Все эти мотивационные потребности успешно удовлетворяются играми. Игра добровольна. Во время игры мы успешно чего-то достигаем. А социум внутри игры или вокруг неё удовлетворяет потребность в родственности. Таким образом, благодаря геймификации, пользователи сами хотят работать или учиться.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4" dt="2023-02-27T19:52:21.312">
    <p:pos x="6000" y="0"/>
    <p:text>Причины низкой эффективности геймификации я вижу в отсутствии анализа целевой аудитории в контексте игровых механик. Внедрение распространенных игровых элементов без понимания мотивационной природы геймификации и учитывания контекста самой предметной области. 
Поэтому я проанализировала типологии игроков Ричарда Бартла, А. Марчевски и Ника Йии. И распределила игровые методы, определенные лабораторией геймификации Сбера, согласно интересам игроков. Ведь логично, что разных игроков будут мотивировать разные игровые элементы. //прописать описание схемы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11789ca0cb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11789ca0cb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11789ca0cb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11789ca0c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11789ca0cb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11789ca0cb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11789ca0cb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11789ca0cb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2.xml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3.xml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4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15775" y="2682775"/>
            <a:ext cx="9144000" cy="500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>
            <p:ph type="ctrTitle"/>
          </p:nvPr>
        </p:nvSpPr>
        <p:spPr>
          <a:xfrm>
            <a:off x="365225" y="1958925"/>
            <a:ext cx="8459700" cy="133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научно-исследовательская работа на тему: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100"/>
              <a:t>МЕТОДЫ ПОВЫШЕНИЯ ЭФФЕКТИВНОСТИ ГЕЙМИФИКАЦИИ</a:t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100"/>
              <a:t>СИСТЕМ ТАЙМ-МЕНЕДЖМЕНТА </a:t>
            </a:r>
            <a:endParaRPr b="1" sz="5300"/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510450" y="3737495"/>
            <a:ext cx="8123100" cy="12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Выполнили: Кан В. Г., Гоняев С. С.</a:t>
            </a:r>
            <a:endParaRPr sz="12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Научный руководитель: ст.преп. Бояшова Е. П.</a:t>
            </a:r>
            <a:endParaRPr sz="12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Санкт-Петербург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2023</a:t>
            </a:r>
            <a:endParaRPr sz="1200"/>
          </a:p>
        </p:txBody>
      </p:sp>
      <p:sp>
        <p:nvSpPr>
          <p:cNvPr id="62" name="Google Shape;62;p13"/>
          <p:cNvSpPr txBox="1"/>
          <p:nvPr/>
        </p:nvSpPr>
        <p:spPr>
          <a:xfrm>
            <a:off x="510450" y="189150"/>
            <a:ext cx="81231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ФЕДЕРАЛЬНОЕ АГЕНТСТВО СВЯЗИ</a:t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ФЕДЕРАЛЬНОЕ ГОСУДАРСТВЕННОЕ БЮДЖЕТНОЕ ОБРАЗОВАТЕЛЬНОЕ УЧРЕЖДЕНИЕ ВЫСШЕГО ОБРАЗОВАНИЯ</a:t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«САНКТ-ПЕТЕРБУРГСКИЙ ГОСУДАРСТВЕННЫЙ УНИВЕРСИТЕТ ТЕЛЕКОММУНИКАЦИЙ ИМ. ПРОФ. М.А. БОНЧ-БРУЕВИЧА»</a:t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(СПбГУТ)</a:t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Кафедра информатики и компьютерного дизайна</a:t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63" name="Google Shape;63;p13"/>
          <p:cNvCxnSpPr/>
          <p:nvPr/>
        </p:nvCxnSpPr>
        <p:spPr>
          <a:xfrm>
            <a:off x="-14550" y="3457083"/>
            <a:ext cx="91731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4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4325" y="963075"/>
            <a:ext cx="6552723" cy="40937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591000" y="344475"/>
            <a:ext cx="75261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82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Объем мирового рынка геймификации</a:t>
            </a:r>
            <a:endParaRPr b="1" sz="282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24" y="1216380"/>
            <a:ext cx="9144000" cy="384044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>
            <p:ph type="title"/>
          </p:nvPr>
        </p:nvSpPr>
        <p:spPr>
          <a:xfrm>
            <a:off x="179825" y="445025"/>
            <a:ext cx="87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" sz="2720"/>
              <a:t>Результаты внедрения геймификации</a:t>
            </a:r>
            <a:endParaRPr b="1" sz="2720"/>
          </a:p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" sz="2720">
                <a:solidFill>
                  <a:srgbClr val="000000"/>
                </a:solidFill>
              </a:rPr>
              <a:t>В чём м</a:t>
            </a:r>
            <a:r>
              <a:rPr b="1" lang="ru" sz="2720">
                <a:solidFill>
                  <a:srgbClr val="000000"/>
                </a:solidFill>
              </a:rPr>
              <a:t>отивация играть?</a:t>
            </a:r>
            <a:endParaRPr b="1" sz="2720">
              <a:solidFill>
                <a:srgbClr val="000000"/>
              </a:solidFill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4200" y="1170125"/>
            <a:ext cx="590825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175" y="935425"/>
            <a:ext cx="8167660" cy="3876448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/>
        </p:nvSpPr>
        <p:spPr>
          <a:xfrm>
            <a:off x="359850" y="256850"/>
            <a:ext cx="84243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700">
                <a:latin typeface="Proxima Nova"/>
                <a:ea typeface="Proxima Nova"/>
                <a:cs typeface="Proxima Nova"/>
                <a:sym typeface="Proxima Nova"/>
              </a:rPr>
              <a:t>Разные игроки — разные методы геймификации</a:t>
            </a:r>
            <a:endParaRPr b="1" sz="27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