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59"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9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3261" y="1939289"/>
            <a:ext cx="2133600" cy="4445"/>
          </a:xfrm>
          <a:custGeom>
            <a:avLst/>
            <a:gdLst/>
            <a:ahLst/>
            <a:cxnLst/>
            <a:rect l="l" t="t" r="r" b="b"/>
            <a:pathLst>
              <a:path w="2133600" h="4444">
                <a:moveTo>
                  <a:pt x="0" y="0"/>
                </a:moveTo>
                <a:lnTo>
                  <a:pt x="2133600" y="3937"/>
                </a:lnTo>
              </a:path>
            </a:pathLst>
          </a:custGeom>
          <a:ln w="101600">
            <a:solidFill>
              <a:srgbClr val="7BA654"/>
            </a:solidFill>
          </a:ln>
        </p:spPr>
        <p:txBody>
          <a:bodyPr wrap="square" lIns="0" tIns="0" rIns="0" bIns="0" rtlCol="0"/>
          <a:lstStyle/>
          <a:p>
            <a:endParaRPr/>
          </a:p>
        </p:txBody>
      </p:sp>
      <p:sp>
        <p:nvSpPr>
          <p:cNvPr id="17" name="bg object 17"/>
          <p:cNvSpPr/>
          <p:nvPr/>
        </p:nvSpPr>
        <p:spPr>
          <a:xfrm>
            <a:off x="10520172" y="1091183"/>
            <a:ext cx="1671955" cy="2231390"/>
          </a:xfrm>
          <a:custGeom>
            <a:avLst/>
            <a:gdLst/>
            <a:ahLst/>
            <a:cxnLst/>
            <a:rect l="l" t="t" r="r" b="b"/>
            <a:pathLst>
              <a:path w="1671954" h="2231390">
                <a:moveTo>
                  <a:pt x="558926" y="0"/>
                </a:moveTo>
                <a:lnTo>
                  <a:pt x="0" y="559053"/>
                </a:lnTo>
                <a:lnTo>
                  <a:pt x="1671826" y="2231133"/>
                </a:lnTo>
                <a:lnTo>
                  <a:pt x="1671826" y="1113152"/>
                </a:lnTo>
                <a:lnTo>
                  <a:pt x="558926" y="0"/>
                </a:lnTo>
                <a:close/>
              </a:path>
            </a:pathLst>
          </a:custGeom>
          <a:solidFill>
            <a:srgbClr val="4494A1"/>
          </a:solidFill>
        </p:spPr>
        <p:txBody>
          <a:bodyPr wrap="square" lIns="0" tIns="0" rIns="0" bIns="0" rtlCol="0"/>
          <a:lstStyle/>
          <a:p>
            <a:endParaRPr/>
          </a:p>
        </p:txBody>
      </p:sp>
      <p:sp>
        <p:nvSpPr>
          <p:cNvPr id="18" name="bg object 18"/>
          <p:cNvSpPr/>
          <p:nvPr/>
        </p:nvSpPr>
        <p:spPr>
          <a:xfrm>
            <a:off x="11107801" y="889"/>
            <a:ext cx="1084580" cy="1084580"/>
          </a:xfrm>
          <a:custGeom>
            <a:avLst/>
            <a:gdLst/>
            <a:ahLst/>
            <a:cxnLst/>
            <a:rect l="l" t="t" r="r" b="b"/>
            <a:pathLst>
              <a:path w="1084579" h="1084580">
                <a:moveTo>
                  <a:pt x="1084197" y="0"/>
                </a:moveTo>
                <a:lnTo>
                  <a:pt x="0" y="0"/>
                </a:lnTo>
                <a:lnTo>
                  <a:pt x="1084197" y="1084197"/>
                </a:lnTo>
                <a:lnTo>
                  <a:pt x="1084197" y="0"/>
                </a:lnTo>
                <a:close/>
              </a:path>
            </a:pathLst>
          </a:custGeom>
          <a:solidFill>
            <a:srgbClr val="7BA654"/>
          </a:solidFill>
        </p:spPr>
        <p:txBody>
          <a:bodyPr wrap="square" lIns="0" tIns="0" rIns="0" bIns="0" rtlCol="0"/>
          <a:lstStyle/>
          <a:p>
            <a:endParaRPr/>
          </a:p>
        </p:txBody>
      </p:sp>
      <p:sp>
        <p:nvSpPr>
          <p:cNvPr id="19" name="bg object 19"/>
          <p:cNvSpPr/>
          <p:nvPr/>
        </p:nvSpPr>
        <p:spPr>
          <a:xfrm>
            <a:off x="8869680" y="889"/>
            <a:ext cx="2182495" cy="1090295"/>
          </a:xfrm>
          <a:custGeom>
            <a:avLst/>
            <a:gdLst/>
            <a:ahLst/>
            <a:cxnLst/>
            <a:rect l="l" t="t" r="r" b="b"/>
            <a:pathLst>
              <a:path w="2182495" h="1090295">
                <a:moveTo>
                  <a:pt x="2182368" y="0"/>
                </a:moveTo>
                <a:lnTo>
                  <a:pt x="0" y="0"/>
                </a:lnTo>
                <a:lnTo>
                  <a:pt x="1090676" y="1090294"/>
                </a:lnTo>
                <a:lnTo>
                  <a:pt x="2182368" y="0"/>
                </a:lnTo>
                <a:close/>
              </a:path>
            </a:pathLst>
          </a:custGeom>
          <a:solidFill>
            <a:srgbClr val="F8D347"/>
          </a:solidFill>
        </p:spPr>
        <p:txBody>
          <a:bodyPr wrap="square" lIns="0" tIns="0" rIns="0" bIns="0" rtlCol="0"/>
          <a:lstStyle/>
          <a:p>
            <a:endParaRPr/>
          </a:p>
        </p:txBody>
      </p:sp>
      <p:sp>
        <p:nvSpPr>
          <p:cNvPr id="2" name="Holder 2"/>
          <p:cNvSpPr>
            <a:spLocks noGrp="1"/>
          </p:cNvSpPr>
          <p:nvPr>
            <p:ph type="title"/>
          </p:nvPr>
        </p:nvSpPr>
        <p:spPr>
          <a:xfrm>
            <a:off x="951382" y="790194"/>
            <a:ext cx="10289235" cy="696594"/>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a:xfrm>
            <a:off x="1023772" y="2102061"/>
            <a:ext cx="9377045" cy="45440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58951"/>
            <a:ext cx="8025130" cy="6097905"/>
            <a:chOff x="0" y="758951"/>
            <a:chExt cx="8025130" cy="6097905"/>
          </a:xfrm>
        </p:grpSpPr>
        <p:sp>
          <p:nvSpPr>
            <p:cNvPr id="3" name="object 3"/>
            <p:cNvSpPr/>
            <p:nvPr/>
          </p:nvSpPr>
          <p:spPr>
            <a:xfrm>
              <a:off x="0" y="758951"/>
              <a:ext cx="3074035" cy="4098290"/>
            </a:xfrm>
            <a:custGeom>
              <a:avLst/>
              <a:gdLst/>
              <a:ahLst/>
              <a:cxnLst/>
              <a:rect l="l" t="t" r="r" b="b"/>
              <a:pathLst>
                <a:path w="3074035" h="4098290">
                  <a:moveTo>
                    <a:pt x="0" y="0"/>
                  </a:moveTo>
                  <a:lnTo>
                    <a:pt x="0" y="2050796"/>
                  </a:lnTo>
                  <a:lnTo>
                    <a:pt x="2048129" y="4098036"/>
                  </a:lnTo>
                  <a:lnTo>
                    <a:pt x="3073908" y="3072638"/>
                  </a:lnTo>
                  <a:lnTo>
                    <a:pt x="0" y="0"/>
                  </a:lnTo>
                  <a:close/>
                </a:path>
              </a:pathLst>
            </a:custGeom>
            <a:solidFill>
              <a:srgbClr val="4494A1"/>
            </a:solidFill>
          </p:spPr>
          <p:txBody>
            <a:bodyPr wrap="square" lIns="0" tIns="0" rIns="0" bIns="0" rtlCol="0"/>
            <a:lstStyle/>
            <a:p>
              <a:endParaRPr/>
            </a:p>
          </p:txBody>
        </p:sp>
        <p:sp>
          <p:nvSpPr>
            <p:cNvPr id="4" name="object 4"/>
            <p:cNvSpPr/>
            <p:nvPr/>
          </p:nvSpPr>
          <p:spPr>
            <a:xfrm>
              <a:off x="0" y="4861560"/>
              <a:ext cx="1995170" cy="1995170"/>
            </a:xfrm>
            <a:custGeom>
              <a:avLst/>
              <a:gdLst/>
              <a:ahLst/>
              <a:cxnLst/>
              <a:rect l="l" t="t" r="r" b="b"/>
              <a:pathLst>
                <a:path w="1995170" h="1995170">
                  <a:moveTo>
                    <a:pt x="0" y="0"/>
                  </a:moveTo>
                  <a:lnTo>
                    <a:pt x="0" y="1994721"/>
                  </a:lnTo>
                  <a:lnTo>
                    <a:pt x="1994662" y="1994721"/>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2098548" y="4856987"/>
              <a:ext cx="4000500" cy="1999614"/>
            </a:xfrm>
            <a:custGeom>
              <a:avLst/>
              <a:gdLst/>
              <a:ahLst/>
              <a:cxnLst/>
              <a:rect l="l" t="t" r="r" b="b"/>
              <a:pathLst>
                <a:path w="4000500" h="1999615">
                  <a:moveTo>
                    <a:pt x="2001139" y="0"/>
                  </a:moveTo>
                  <a:lnTo>
                    <a:pt x="0" y="1999294"/>
                  </a:lnTo>
                  <a:lnTo>
                    <a:pt x="4000500" y="1999294"/>
                  </a:lnTo>
                  <a:lnTo>
                    <a:pt x="2001139" y="0"/>
                  </a:lnTo>
                  <a:close/>
                </a:path>
              </a:pathLst>
            </a:custGeom>
            <a:solidFill>
              <a:srgbClr val="F8D347"/>
            </a:solidFill>
          </p:spPr>
          <p:txBody>
            <a:bodyPr wrap="square" lIns="0" tIns="0" rIns="0" bIns="0" rtlCol="0"/>
            <a:lstStyle/>
            <a:p>
              <a:endParaRPr/>
            </a:p>
          </p:txBody>
        </p:sp>
        <p:sp>
          <p:nvSpPr>
            <p:cNvPr id="6" name="object 6"/>
            <p:cNvSpPr/>
            <p:nvPr/>
          </p:nvSpPr>
          <p:spPr>
            <a:xfrm>
              <a:off x="5840729" y="5785866"/>
              <a:ext cx="2133600" cy="4445"/>
            </a:xfrm>
            <a:custGeom>
              <a:avLst/>
              <a:gdLst/>
              <a:ahLst/>
              <a:cxnLst/>
              <a:rect l="l" t="t" r="r" b="b"/>
              <a:pathLst>
                <a:path w="2133600" h="4445">
                  <a:moveTo>
                    <a:pt x="0" y="0"/>
                  </a:moveTo>
                  <a:lnTo>
                    <a:pt x="2133600" y="3987"/>
                  </a:lnTo>
                </a:path>
              </a:pathLst>
            </a:custGeom>
            <a:ln w="101600">
              <a:solidFill>
                <a:srgbClr val="7BA654"/>
              </a:solidFill>
            </a:ln>
          </p:spPr>
          <p:txBody>
            <a:bodyPr wrap="square" lIns="0" tIns="0" rIns="0" bIns="0" rtlCol="0"/>
            <a:lstStyle/>
            <a:p>
              <a:endParaRPr/>
            </a:p>
          </p:txBody>
        </p:sp>
      </p:grpSp>
      <p:sp>
        <p:nvSpPr>
          <p:cNvPr id="7" name="object 7"/>
          <p:cNvSpPr txBox="1">
            <a:spLocks noGrp="1"/>
          </p:cNvSpPr>
          <p:nvPr>
            <p:ph type="title"/>
          </p:nvPr>
        </p:nvSpPr>
        <p:spPr>
          <a:xfrm>
            <a:off x="5538978" y="122046"/>
            <a:ext cx="5885180" cy="1122680"/>
          </a:xfrm>
          <a:prstGeom prst="rect">
            <a:avLst/>
          </a:prstGeom>
        </p:spPr>
        <p:txBody>
          <a:bodyPr vert="horz" wrap="square" lIns="0" tIns="12700" rIns="0" bIns="0" rtlCol="0">
            <a:spAutoFit/>
          </a:bodyPr>
          <a:lstStyle/>
          <a:p>
            <a:pPr marL="1016635" marR="5080" indent="-1004569">
              <a:lnSpc>
                <a:spcPct val="100000"/>
              </a:lnSpc>
              <a:spcBef>
                <a:spcPts val="100"/>
              </a:spcBef>
            </a:pPr>
            <a:r>
              <a:rPr sz="3600" spc="-285" dirty="0"/>
              <a:t>Bas</a:t>
            </a:r>
            <a:r>
              <a:rPr sz="3600" spc="-150" dirty="0"/>
              <a:t>i</a:t>
            </a:r>
            <a:r>
              <a:rPr sz="3600" spc="-330" dirty="0"/>
              <a:t>c</a:t>
            </a:r>
            <a:r>
              <a:rPr sz="3600" spc="-90" dirty="0"/>
              <a:t> </a:t>
            </a:r>
            <a:r>
              <a:rPr sz="3600" spc="-130" dirty="0"/>
              <a:t>Deta</a:t>
            </a:r>
            <a:r>
              <a:rPr sz="3600" spc="-80" dirty="0"/>
              <a:t>i</a:t>
            </a:r>
            <a:r>
              <a:rPr sz="3600" spc="-245" dirty="0"/>
              <a:t>ls</a:t>
            </a:r>
            <a:r>
              <a:rPr sz="3600" spc="-90" dirty="0"/>
              <a:t> </a:t>
            </a:r>
            <a:r>
              <a:rPr sz="3600" spc="-180" dirty="0"/>
              <a:t>of</a:t>
            </a:r>
            <a:r>
              <a:rPr sz="3600" spc="-100" dirty="0"/>
              <a:t> </a:t>
            </a:r>
            <a:r>
              <a:rPr sz="3600" spc="-135" dirty="0"/>
              <a:t>th</a:t>
            </a:r>
            <a:r>
              <a:rPr sz="3600" spc="-150" dirty="0"/>
              <a:t>e</a:t>
            </a:r>
            <a:r>
              <a:rPr sz="3600" spc="-114" dirty="0"/>
              <a:t> </a:t>
            </a:r>
            <a:r>
              <a:rPr sz="3600" spc="-160" dirty="0"/>
              <a:t>Tea</a:t>
            </a:r>
            <a:r>
              <a:rPr sz="3600" spc="-240" dirty="0"/>
              <a:t>m</a:t>
            </a:r>
            <a:r>
              <a:rPr sz="3600" spc="-105" dirty="0"/>
              <a:t> </a:t>
            </a:r>
            <a:r>
              <a:rPr sz="3600" spc="-150" dirty="0"/>
              <a:t>and  </a:t>
            </a:r>
            <a:r>
              <a:rPr sz="3600" spc="-175" dirty="0"/>
              <a:t>Proble</a:t>
            </a:r>
            <a:r>
              <a:rPr sz="3600" spc="-295" dirty="0"/>
              <a:t>m</a:t>
            </a:r>
            <a:r>
              <a:rPr sz="3600" spc="-105" dirty="0"/>
              <a:t> </a:t>
            </a:r>
            <a:r>
              <a:rPr sz="3600" spc="-135" dirty="0"/>
              <a:t>Stateme</a:t>
            </a:r>
            <a:r>
              <a:rPr sz="3600" spc="-160" dirty="0"/>
              <a:t>n</a:t>
            </a:r>
            <a:r>
              <a:rPr sz="3600" spc="-40" dirty="0"/>
              <a:t>t</a:t>
            </a:r>
            <a:endParaRPr sz="3600" dirty="0"/>
          </a:p>
        </p:txBody>
      </p:sp>
      <p:sp>
        <p:nvSpPr>
          <p:cNvPr id="8" name="object 8"/>
          <p:cNvSpPr txBox="1"/>
          <p:nvPr/>
        </p:nvSpPr>
        <p:spPr>
          <a:xfrm>
            <a:off x="5257800" y="1524000"/>
            <a:ext cx="8695816" cy="4621778"/>
          </a:xfrm>
          <a:prstGeom prst="rect">
            <a:avLst/>
          </a:prstGeom>
        </p:spPr>
        <p:txBody>
          <a:bodyPr vert="horz" wrap="square" lIns="0" tIns="45720" rIns="0" bIns="0" rtlCol="0">
            <a:spAutoFit/>
          </a:bodyPr>
          <a:lstStyle/>
          <a:p>
            <a:pPr marL="12700" marR="5080">
              <a:lnSpc>
                <a:spcPts val="1920"/>
              </a:lnSpc>
              <a:spcBef>
                <a:spcPts val="360"/>
              </a:spcBef>
            </a:pPr>
            <a:r>
              <a:rPr sz="1800" b="1" spc="-110" dirty="0">
                <a:solidFill>
                  <a:srgbClr val="7BA654"/>
                </a:solidFill>
                <a:latin typeface="Arial"/>
                <a:cs typeface="Arial"/>
              </a:rPr>
              <a:t>Organization</a:t>
            </a:r>
            <a:r>
              <a:rPr sz="1800" b="1" spc="-65" dirty="0">
                <a:solidFill>
                  <a:srgbClr val="7BA654"/>
                </a:solidFill>
                <a:latin typeface="Arial"/>
                <a:cs typeface="Arial"/>
              </a:rPr>
              <a:t> </a:t>
            </a:r>
            <a:r>
              <a:rPr sz="1800" b="1" spc="-50" dirty="0">
                <a:solidFill>
                  <a:srgbClr val="7BA654"/>
                </a:solidFill>
                <a:latin typeface="Arial"/>
                <a:cs typeface="Arial"/>
              </a:rPr>
              <a:t>Name/Student</a:t>
            </a:r>
            <a:r>
              <a:rPr sz="1800" b="1" spc="-55" dirty="0">
                <a:solidFill>
                  <a:srgbClr val="7BA654"/>
                </a:solidFill>
                <a:latin typeface="Arial"/>
                <a:cs typeface="Arial"/>
              </a:rPr>
              <a:t> </a:t>
            </a:r>
            <a:r>
              <a:rPr sz="1800" b="1" spc="-110" dirty="0">
                <a:solidFill>
                  <a:srgbClr val="7BA654"/>
                </a:solidFill>
                <a:latin typeface="Arial"/>
                <a:cs typeface="Arial"/>
              </a:rPr>
              <a:t>Innovation:</a:t>
            </a:r>
            <a:r>
              <a:rPr sz="1800" b="1" spc="-35" dirty="0">
                <a:solidFill>
                  <a:srgbClr val="7BA654"/>
                </a:solidFill>
                <a:latin typeface="Arial"/>
                <a:cs typeface="Arial"/>
              </a:rPr>
              <a:t> </a:t>
            </a:r>
            <a:r>
              <a:rPr lang="en-US" spc="-35" dirty="0">
                <a:latin typeface="Arial"/>
                <a:cs typeface="Arial"/>
              </a:rPr>
              <a:t>Ministry of </a:t>
            </a:r>
            <a:r>
              <a:rPr lang="en-US" spc="-35" dirty="0" err="1">
                <a:latin typeface="Arial"/>
                <a:cs typeface="Arial"/>
              </a:rPr>
              <a:t>Defence</a:t>
            </a:r>
            <a:r>
              <a:rPr lang="en-US" spc="-35" dirty="0">
                <a:latin typeface="Arial"/>
                <a:cs typeface="Arial"/>
              </a:rPr>
              <a:t> </a:t>
            </a:r>
            <a:endParaRPr sz="1800" dirty="0">
              <a:latin typeface="Calibri"/>
              <a:cs typeface="Calibri"/>
            </a:endParaRPr>
          </a:p>
          <a:p>
            <a:pPr marL="12700">
              <a:lnSpc>
                <a:spcPct val="100000"/>
              </a:lnSpc>
              <a:spcBef>
                <a:spcPts val="770"/>
              </a:spcBef>
            </a:pPr>
            <a:r>
              <a:rPr sz="1800" spc="-5" dirty="0">
                <a:solidFill>
                  <a:srgbClr val="7BA654"/>
                </a:solidFill>
                <a:latin typeface="Calibri"/>
                <a:cs typeface="Calibri"/>
              </a:rPr>
              <a:t>PS</a:t>
            </a:r>
            <a:r>
              <a:rPr sz="1800" spc="-30" dirty="0">
                <a:solidFill>
                  <a:srgbClr val="7BA654"/>
                </a:solidFill>
                <a:latin typeface="Calibri"/>
                <a:cs typeface="Calibri"/>
              </a:rPr>
              <a:t> </a:t>
            </a:r>
            <a:r>
              <a:rPr sz="1800" spc="-5" dirty="0">
                <a:solidFill>
                  <a:srgbClr val="7BA654"/>
                </a:solidFill>
                <a:latin typeface="Calibri"/>
                <a:cs typeface="Calibri"/>
              </a:rPr>
              <a:t>Code:</a:t>
            </a:r>
            <a:r>
              <a:rPr sz="1800" spc="5" dirty="0">
                <a:solidFill>
                  <a:srgbClr val="7BA654"/>
                </a:solidFill>
                <a:latin typeface="Calibri"/>
                <a:cs typeface="Calibri"/>
              </a:rPr>
              <a:t> </a:t>
            </a:r>
            <a:r>
              <a:rPr lang="en-US" spc="-5" dirty="0">
                <a:solidFill>
                  <a:srgbClr val="202429"/>
                </a:solidFill>
                <a:latin typeface="Calibri"/>
                <a:cs typeface="Calibri"/>
              </a:rPr>
              <a:t>SIH1414</a:t>
            </a:r>
            <a:endParaRPr sz="1800" dirty="0">
              <a:latin typeface="Calibri"/>
              <a:cs typeface="Calibri"/>
            </a:endParaRPr>
          </a:p>
          <a:p>
            <a:pPr marL="12700" marR="1615440">
              <a:lnSpc>
                <a:spcPts val="4890"/>
              </a:lnSpc>
              <a:spcBef>
                <a:spcPts val="610"/>
              </a:spcBef>
            </a:pPr>
            <a:r>
              <a:rPr sz="1800" spc="-5" dirty="0">
                <a:solidFill>
                  <a:srgbClr val="7BA654"/>
                </a:solidFill>
                <a:latin typeface="Calibri"/>
                <a:cs typeface="Calibri"/>
              </a:rPr>
              <a:t>Problem</a:t>
            </a:r>
            <a:r>
              <a:rPr sz="1800" spc="5" dirty="0">
                <a:solidFill>
                  <a:srgbClr val="7BA654"/>
                </a:solidFill>
                <a:latin typeface="Calibri"/>
                <a:cs typeface="Calibri"/>
              </a:rPr>
              <a:t> </a:t>
            </a:r>
            <a:r>
              <a:rPr sz="1800" spc="-5" dirty="0">
                <a:solidFill>
                  <a:srgbClr val="7BA654"/>
                </a:solidFill>
                <a:latin typeface="Calibri"/>
                <a:cs typeface="Calibri"/>
              </a:rPr>
              <a:t>Statement</a:t>
            </a:r>
            <a:r>
              <a:rPr sz="1800" spc="-15" dirty="0">
                <a:solidFill>
                  <a:srgbClr val="7BA654"/>
                </a:solidFill>
                <a:latin typeface="Calibri"/>
                <a:cs typeface="Calibri"/>
              </a:rPr>
              <a:t> </a:t>
            </a:r>
            <a:r>
              <a:rPr sz="1800" spc="-5" dirty="0">
                <a:solidFill>
                  <a:srgbClr val="7BA654"/>
                </a:solidFill>
                <a:latin typeface="Calibri"/>
                <a:cs typeface="Calibri"/>
              </a:rPr>
              <a:t>Title:</a:t>
            </a:r>
            <a:r>
              <a:rPr lang="en-US" spc="30" dirty="0">
                <a:solidFill>
                  <a:srgbClr val="7BA654"/>
                </a:solidFill>
                <a:latin typeface="Calibri"/>
                <a:cs typeface="Calibri"/>
              </a:rPr>
              <a:t> </a:t>
            </a:r>
            <a:r>
              <a:rPr lang="en-US" spc="30" dirty="0">
                <a:latin typeface="Calibri"/>
                <a:cs typeface="Calibri"/>
              </a:rPr>
              <a:t>Metal detection using drone</a:t>
            </a:r>
            <a:endParaRPr lang="en-US" spc="-5" dirty="0">
              <a:solidFill>
                <a:srgbClr val="202429"/>
              </a:solidFill>
              <a:latin typeface="Calibri"/>
              <a:cs typeface="Calibri"/>
            </a:endParaRPr>
          </a:p>
          <a:p>
            <a:pPr marL="12700" marR="1615440">
              <a:lnSpc>
                <a:spcPts val="4890"/>
              </a:lnSpc>
              <a:spcBef>
                <a:spcPts val="610"/>
              </a:spcBef>
            </a:pPr>
            <a:r>
              <a:rPr sz="1800" spc="-5" dirty="0">
                <a:solidFill>
                  <a:srgbClr val="7BA654"/>
                </a:solidFill>
                <a:latin typeface="Calibri"/>
                <a:cs typeface="Calibri"/>
              </a:rPr>
              <a:t>Team </a:t>
            </a:r>
            <a:r>
              <a:rPr sz="1800" dirty="0">
                <a:solidFill>
                  <a:srgbClr val="7BA654"/>
                </a:solidFill>
                <a:latin typeface="Calibri"/>
                <a:cs typeface="Calibri"/>
              </a:rPr>
              <a:t>Name:</a:t>
            </a:r>
            <a:r>
              <a:rPr sz="1800" spc="5" dirty="0">
                <a:solidFill>
                  <a:srgbClr val="7BA654"/>
                </a:solidFill>
                <a:latin typeface="Calibri"/>
                <a:cs typeface="Calibri"/>
              </a:rPr>
              <a:t> </a:t>
            </a:r>
            <a:r>
              <a:rPr lang="en-US" spc="5" dirty="0" err="1">
                <a:latin typeface="Calibri"/>
                <a:cs typeface="Calibri"/>
              </a:rPr>
              <a:t>Doorlock</a:t>
            </a:r>
            <a:endParaRPr sz="1800" dirty="0">
              <a:latin typeface="Calibri"/>
              <a:cs typeface="Calibri"/>
            </a:endParaRPr>
          </a:p>
          <a:p>
            <a:pPr marL="12700" marR="2849245">
              <a:lnSpc>
                <a:spcPts val="4890"/>
              </a:lnSpc>
              <a:spcBef>
                <a:spcPts val="5"/>
              </a:spcBef>
            </a:pPr>
            <a:r>
              <a:rPr sz="1800" spc="-5" dirty="0">
                <a:solidFill>
                  <a:srgbClr val="7BA654"/>
                </a:solidFill>
                <a:latin typeface="Calibri"/>
                <a:cs typeface="Calibri"/>
              </a:rPr>
              <a:t>Team</a:t>
            </a:r>
            <a:r>
              <a:rPr sz="1800" spc="-10" dirty="0">
                <a:solidFill>
                  <a:srgbClr val="7BA654"/>
                </a:solidFill>
                <a:latin typeface="Calibri"/>
                <a:cs typeface="Calibri"/>
              </a:rPr>
              <a:t> </a:t>
            </a:r>
            <a:r>
              <a:rPr sz="1800" spc="-5" dirty="0">
                <a:solidFill>
                  <a:srgbClr val="7BA654"/>
                </a:solidFill>
                <a:latin typeface="Calibri"/>
                <a:cs typeface="Calibri"/>
              </a:rPr>
              <a:t>Leader</a:t>
            </a:r>
            <a:r>
              <a:rPr sz="1800" dirty="0">
                <a:solidFill>
                  <a:srgbClr val="7BA654"/>
                </a:solidFill>
                <a:latin typeface="Calibri"/>
                <a:cs typeface="Calibri"/>
              </a:rPr>
              <a:t> Name:</a:t>
            </a:r>
            <a:r>
              <a:rPr lang="en-US" spc="15" dirty="0">
                <a:solidFill>
                  <a:srgbClr val="7BA654"/>
                </a:solidFill>
                <a:latin typeface="Calibri"/>
                <a:cs typeface="Calibri"/>
              </a:rPr>
              <a:t> </a:t>
            </a:r>
            <a:r>
              <a:rPr lang="en-US" spc="15" dirty="0">
                <a:latin typeface="Calibri"/>
                <a:cs typeface="Calibri"/>
              </a:rPr>
              <a:t>Karthick raja V</a:t>
            </a:r>
          </a:p>
          <a:p>
            <a:pPr marL="12700" marR="2849245">
              <a:lnSpc>
                <a:spcPts val="4890"/>
              </a:lnSpc>
              <a:spcBef>
                <a:spcPts val="5"/>
              </a:spcBef>
            </a:pPr>
            <a:r>
              <a:rPr sz="1800" spc="5" dirty="0">
                <a:latin typeface="Calibri"/>
                <a:cs typeface="Calibri"/>
              </a:rPr>
              <a:t> </a:t>
            </a:r>
            <a:r>
              <a:rPr sz="1800" spc="-5" dirty="0">
                <a:solidFill>
                  <a:srgbClr val="7BA654"/>
                </a:solidFill>
                <a:latin typeface="Calibri"/>
                <a:cs typeface="Calibri"/>
              </a:rPr>
              <a:t>Institute</a:t>
            </a:r>
            <a:r>
              <a:rPr sz="1800" spc="-30" dirty="0">
                <a:solidFill>
                  <a:srgbClr val="7BA654"/>
                </a:solidFill>
                <a:latin typeface="Calibri"/>
                <a:cs typeface="Calibri"/>
              </a:rPr>
              <a:t> </a:t>
            </a:r>
            <a:r>
              <a:rPr sz="1800" spc="-5" dirty="0">
                <a:solidFill>
                  <a:srgbClr val="7BA654"/>
                </a:solidFill>
                <a:latin typeface="Calibri"/>
                <a:cs typeface="Calibri"/>
              </a:rPr>
              <a:t>Code</a:t>
            </a:r>
            <a:r>
              <a:rPr sz="1800" spc="-10" dirty="0">
                <a:solidFill>
                  <a:srgbClr val="7BA654"/>
                </a:solidFill>
                <a:latin typeface="Calibri"/>
                <a:cs typeface="Calibri"/>
              </a:rPr>
              <a:t> </a:t>
            </a:r>
            <a:r>
              <a:rPr sz="1800" spc="-5" dirty="0">
                <a:solidFill>
                  <a:srgbClr val="7BA654"/>
                </a:solidFill>
                <a:latin typeface="Calibri"/>
                <a:cs typeface="Calibri"/>
              </a:rPr>
              <a:t>(AISHE):</a:t>
            </a:r>
            <a:r>
              <a:rPr sz="1800" spc="15" dirty="0">
                <a:solidFill>
                  <a:srgbClr val="7BA654"/>
                </a:solidFill>
                <a:latin typeface="Calibri"/>
                <a:cs typeface="Calibri"/>
              </a:rPr>
              <a:t> </a:t>
            </a:r>
            <a:r>
              <a:rPr sz="1800" spc="-5" dirty="0">
                <a:latin typeface="Calibri"/>
                <a:cs typeface="Calibri"/>
              </a:rPr>
              <a:t>C-16576</a:t>
            </a:r>
            <a:endParaRPr sz="1800" dirty="0">
              <a:latin typeface="Calibri"/>
              <a:cs typeface="Calibri"/>
            </a:endParaRPr>
          </a:p>
          <a:p>
            <a:pPr>
              <a:lnSpc>
                <a:spcPct val="100000"/>
              </a:lnSpc>
              <a:spcBef>
                <a:spcPts val="25"/>
              </a:spcBef>
            </a:pPr>
            <a:endParaRPr sz="1700" dirty="0">
              <a:latin typeface="Calibri"/>
              <a:cs typeface="Calibri"/>
            </a:endParaRPr>
          </a:p>
          <a:p>
            <a:pPr marL="12700">
              <a:lnSpc>
                <a:spcPct val="100000"/>
              </a:lnSpc>
            </a:pPr>
            <a:r>
              <a:rPr sz="1800" spc="-5" dirty="0">
                <a:solidFill>
                  <a:srgbClr val="7BA654"/>
                </a:solidFill>
                <a:latin typeface="Calibri"/>
                <a:cs typeface="Calibri"/>
              </a:rPr>
              <a:t>Institute</a:t>
            </a:r>
            <a:r>
              <a:rPr sz="1800" spc="-15" dirty="0">
                <a:solidFill>
                  <a:srgbClr val="7BA654"/>
                </a:solidFill>
                <a:latin typeface="Calibri"/>
                <a:cs typeface="Calibri"/>
              </a:rPr>
              <a:t> </a:t>
            </a:r>
            <a:r>
              <a:rPr sz="1800" dirty="0">
                <a:solidFill>
                  <a:srgbClr val="7BA654"/>
                </a:solidFill>
                <a:latin typeface="Calibri"/>
                <a:cs typeface="Calibri"/>
              </a:rPr>
              <a:t>Name:</a:t>
            </a:r>
            <a:r>
              <a:rPr sz="1800" spc="5" dirty="0">
                <a:solidFill>
                  <a:srgbClr val="7BA654"/>
                </a:solidFill>
                <a:latin typeface="Calibri"/>
                <a:cs typeface="Calibri"/>
              </a:rPr>
              <a:t> </a:t>
            </a:r>
            <a:r>
              <a:rPr sz="1800" spc="-5" dirty="0">
                <a:latin typeface="Calibri"/>
                <a:cs typeface="Calibri"/>
              </a:rPr>
              <a:t>Chennai</a:t>
            </a:r>
            <a:r>
              <a:rPr sz="1800" spc="5" dirty="0">
                <a:latin typeface="Calibri"/>
                <a:cs typeface="Calibri"/>
              </a:rPr>
              <a:t> </a:t>
            </a:r>
            <a:r>
              <a:rPr sz="1800" spc="-5" dirty="0">
                <a:latin typeface="Calibri"/>
                <a:cs typeface="Calibri"/>
              </a:rPr>
              <a:t>Institute</a:t>
            </a:r>
            <a:r>
              <a:rPr sz="1800" spc="-10" dirty="0">
                <a:latin typeface="Calibri"/>
                <a:cs typeface="Calibri"/>
              </a:rPr>
              <a:t> </a:t>
            </a:r>
            <a:r>
              <a:rPr sz="1800" spc="-5" dirty="0">
                <a:latin typeface="Calibri"/>
                <a:cs typeface="Calibri"/>
              </a:rPr>
              <a:t>of Technology</a:t>
            </a:r>
            <a:endParaRPr sz="1800" dirty="0">
              <a:latin typeface="Calibri"/>
              <a:cs typeface="Calibri"/>
            </a:endParaRPr>
          </a:p>
          <a:p>
            <a:pPr>
              <a:lnSpc>
                <a:spcPct val="100000"/>
              </a:lnSpc>
            </a:pPr>
            <a:endParaRPr sz="1800" dirty="0">
              <a:latin typeface="Calibri"/>
              <a:cs typeface="Calibri"/>
            </a:endParaRPr>
          </a:p>
          <a:p>
            <a:pPr marL="12700">
              <a:lnSpc>
                <a:spcPct val="100000"/>
              </a:lnSpc>
              <a:spcBef>
                <a:spcPts val="1535"/>
              </a:spcBef>
            </a:pPr>
            <a:r>
              <a:rPr sz="1800" spc="-5" dirty="0">
                <a:solidFill>
                  <a:srgbClr val="7BA654"/>
                </a:solidFill>
                <a:latin typeface="Calibri"/>
                <a:cs typeface="Calibri"/>
              </a:rPr>
              <a:t>Theme</a:t>
            </a:r>
            <a:r>
              <a:rPr sz="1800" spc="-10" dirty="0">
                <a:solidFill>
                  <a:srgbClr val="7BA654"/>
                </a:solidFill>
                <a:latin typeface="Calibri"/>
                <a:cs typeface="Calibri"/>
              </a:rPr>
              <a:t> </a:t>
            </a:r>
            <a:r>
              <a:rPr sz="1800" dirty="0">
                <a:solidFill>
                  <a:srgbClr val="7BA654"/>
                </a:solidFill>
                <a:latin typeface="Calibri"/>
                <a:cs typeface="Calibri"/>
              </a:rPr>
              <a:t>Name:</a:t>
            </a:r>
            <a:r>
              <a:rPr sz="1800" spc="15" dirty="0">
                <a:solidFill>
                  <a:srgbClr val="7BA654"/>
                </a:solidFill>
                <a:latin typeface="Calibri"/>
                <a:cs typeface="Calibri"/>
              </a:rPr>
              <a:t> </a:t>
            </a:r>
            <a:r>
              <a:rPr lang="en-US" spc="-5" dirty="0">
                <a:solidFill>
                  <a:srgbClr val="202429"/>
                </a:solidFill>
                <a:latin typeface="Calibri"/>
                <a:cs typeface="Calibri"/>
              </a:rPr>
              <a:t>Miscellaneous</a:t>
            </a:r>
            <a:endParaRPr sz="1800" dirty="0">
              <a:latin typeface="Calibri"/>
              <a:cs typeface="Calibri"/>
            </a:endParaRPr>
          </a:p>
        </p:txBody>
      </p:sp>
      <p:pic>
        <p:nvPicPr>
          <p:cNvPr id="9" name="object 9"/>
          <p:cNvPicPr/>
          <p:nvPr/>
        </p:nvPicPr>
        <p:blipFill>
          <a:blip r:embed="rId2" cstate="print"/>
          <a:stretch>
            <a:fillRect/>
          </a:stretch>
        </p:blipFill>
        <p:spPr>
          <a:xfrm>
            <a:off x="1213103" y="251459"/>
            <a:ext cx="3329940" cy="1671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839924" y="1008167"/>
            <a:ext cx="2133600" cy="4445"/>
          </a:xfrm>
          <a:custGeom>
            <a:avLst/>
            <a:gdLst/>
            <a:ahLst/>
            <a:cxnLst/>
            <a:rect l="l" t="t" r="r" b="b"/>
            <a:pathLst>
              <a:path w="2133600" h="4444">
                <a:moveTo>
                  <a:pt x="0" y="0"/>
                </a:moveTo>
                <a:lnTo>
                  <a:pt x="2133600" y="3937"/>
                </a:lnTo>
              </a:path>
            </a:pathLst>
          </a:custGeom>
          <a:ln w="101600">
            <a:solidFill>
              <a:srgbClr val="7BA654"/>
            </a:solidFill>
          </a:ln>
        </p:spPr>
        <p:txBody>
          <a:bodyPr wrap="square" lIns="0" tIns="0" rIns="0" bIns="0" rtlCol="0"/>
          <a:lstStyle/>
          <a:p>
            <a:endParaRPr/>
          </a:p>
        </p:txBody>
      </p:sp>
      <p:sp>
        <p:nvSpPr>
          <p:cNvPr id="7" name="object 7"/>
          <p:cNvSpPr txBox="1">
            <a:spLocks noGrp="1"/>
          </p:cNvSpPr>
          <p:nvPr>
            <p:ph type="title"/>
          </p:nvPr>
        </p:nvSpPr>
        <p:spPr>
          <a:xfrm>
            <a:off x="270154" y="-84287"/>
            <a:ext cx="5438775" cy="696595"/>
          </a:xfrm>
          <a:prstGeom prst="rect">
            <a:avLst/>
          </a:prstGeom>
        </p:spPr>
        <p:txBody>
          <a:bodyPr vert="horz" wrap="square" lIns="0" tIns="13335" rIns="0" bIns="0" rtlCol="0">
            <a:spAutoFit/>
          </a:bodyPr>
          <a:lstStyle/>
          <a:p>
            <a:pPr marL="12700">
              <a:lnSpc>
                <a:spcPct val="100000"/>
              </a:lnSpc>
              <a:spcBef>
                <a:spcPts val="105"/>
              </a:spcBef>
            </a:pPr>
            <a:r>
              <a:rPr spc="-170" dirty="0"/>
              <a:t>Idea/Approach</a:t>
            </a:r>
            <a:r>
              <a:rPr spc="-140" dirty="0"/>
              <a:t> </a:t>
            </a:r>
            <a:r>
              <a:rPr spc="-135" dirty="0"/>
              <a:t>Det</a:t>
            </a:r>
            <a:r>
              <a:rPr spc="-160" dirty="0"/>
              <a:t>a</a:t>
            </a:r>
            <a:r>
              <a:rPr spc="-250" dirty="0"/>
              <a:t>ils</a:t>
            </a:r>
          </a:p>
        </p:txBody>
      </p:sp>
      <p:sp>
        <p:nvSpPr>
          <p:cNvPr id="8" name="object 8"/>
          <p:cNvSpPr/>
          <p:nvPr/>
        </p:nvSpPr>
        <p:spPr>
          <a:xfrm>
            <a:off x="76200" y="2133600"/>
            <a:ext cx="7239000" cy="4671173"/>
          </a:xfrm>
          <a:custGeom>
            <a:avLst/>
            <a:gdLst/>
            <a:ahLst/>
            <a:cxnLst/>
            <a:rect l="l" t="t" r="r" b="b"/>
            <a:pathLst>
              <a:path w="6286500" h="4171315">
                <a:moveTo>
                  <a:pt x="0" y="4171188"/>
                </a:moveTo>
                <a:lnTo>
                  <a:pt x="6286500" y="4171188"/>
                </a:lnTo>
                <a:lnTo>
                  <a:pt x="6286500" y="0"/>
                </a:lnTo>
                <a:lnTo>
                  <a:pt x="0" y="0"/>
                </a:lnTo>
                <a:lnTo>
                  <a:pt x="0" y="4171188"/>
                </a:lnTo>
                <a:close/>
              </a:path>
            </a:pathLst>
          </a:custGeom>
          <a:ln w="9524">
            <a:solidFill>
              <a:srgbClr val="000000"/>
            </a:solidFill>
          </a:ln>
        </p:spPr>
        <p:txBody>
          <a:bodyPr wrap="square" lIns="0" tIns="0" rIns="0" bIns="0" rtlCol="0"/>
          <a:lstStyle/>
          <a:p>
            <a:endParaRPr dirty="0"/>
          </a:p>
        </p:txBody>
      </p:sp>
      <p:sp>
        <p:nvSpPr>
          <p:cNvPr id="14" name="object 14"/>
          <p:cNvSpPr txBox="1"/>
          <p:nvPr/>
        </p:nvSpPr>
        <p:spPr>
          <a:xfrm>
            <a:off x="341275" y="612308"/>
            <a:ext cx="6311265" cy="1320874"/>
          </a:xfrm>
          <a:prstGeom prst="rect">
            <a:avLst/>
          </a:prstGeom>
        </p:spPr>
        <p:txBody>
          <a:bodyPr vert="horz" wrap="square" lIns="0" tIns="12700" rIns="0" bIns="0" rtlCol="0">
            <a:spAutoFit/>
          </a:bodyPr>
          <a:lstStyle/>
          <a:p>
            <a:pPr marL="839469">
              <a:lnSpc>
                <a:spcPct val="100000"/>
              </a:lnSpc>
              <a:spcBef>
                <a:spcPts val="100"/>
              </a:spcBef>
            </a:pPr>
            <a:r>
              <a:rPr sz="2400" b="1" dirty="0">
                <a:solidFill>
                  <a:srgbClr val="5D7C40"/>
                </a:solidFill>
                <a:latin typeface="Times New Roman"/>
                <a:cs typeface="Times New Roman"/>
              </a:rPr>
              <a:t>SOLUTION</a:t>
            </a:r>
            <a:endParaRPr sz="2400" dirty="0">
              <a:latin typeface="Times New Roman"/>
              <a:cs typeface="Times New Roman"/>
            </a:endParaRPr>
          </a:p>
          <a:p>
            <a:pPr>
              <a:lnSpc>
                <a:spcPct val="100000"/>
              </a:lnSpc>
              <a:spcBef>
                <a:spcPts val="5"/>
              </a:spcBef>
            </a:pPr>
            <a:endParaRPr sz="2300" dirty="0">
              <a:latin typeface="Times New Roman"/>
              <a:cs typeface="Times New Roman"/>
            </a:endParaRPr>
          </a:p>
          <a:p>
            <a:pPr marL="12700">
              <a:lnSpc>
                <a:spcPct val="100000"/>
              </a:lnSpc>
            </a:pPr>
            <a:r>
              <a:rPr sz="2000" b="1" dirty="0">
                <a:latin typeface="Times New Roman"/>
                <a:cs typeface="Times New Roman"/>
              </a:rPr>
              <a:t>PROBLEM</a:t>
            </a:r>
            <a:r>
              <a:rPr sz="2000" b="1" spc="-40" dirty="0">
                <a:latin typeface="Times New Roman"/>
                <a:cs typeface="Times New Roman"/>
              </a:rPr>
              <a:t> </a:t>
            </a:r>
            <a:r>
              <a:rPr sz="2000" b="1" dirty="0">
                <a:latin typeface="Times New Roman"/>
                <a:cs typeface="Times New Roman"/>
              </a:rPr>
              <a:t>STATEMENT</a:t>
            </a:r>
            <a:r>
              <a:rPr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Drone based Intelligent Magnetic sensing </a:t>
            </a:r>
            <a:r>
              <a:rPr lang="en-US" dirty="0" err="1">
                <a:latin typeface="Times New Roman" panose="02020603050405020304" pitchFamily="18" charset="0"/>
                <a:cs typeface="Times New Roman" panose="02020603050405020304" pitchFamily="18" charset="0"/>
              </a:rPr>
              <a:t>systemand</a:t>
            </a:r>
            <a:r>
              <a:rPr lang="en-US" dirty="0">
                <a:latin typeface="Times New Roman" panose="02020603050405020304" pitchFamily="18" charset="0"/>
                <a:cs typeface="Times New Roman" panose="02020603050405020304" pitchFamily="18" charset="0"/>
              </a:rPr>
              <a:t> Metallic </a:t>
            </a:r>
            <a:r>
              <a:rPr lang="en-US" dirty="0" err="1">
                <a:latin typeface="Times New Roman" panose="02020603050405020304" pitchFamily="18" charset="0"/>
                <a:cs typeface="Times New Roman" panose="02020603050405020304" pitchFamily="18" charset="0"/>
              </a:rPr>
              <a:t>anomalydetection</a:t>
            </a:r>
            <a:r>
              <a:rPr lang="en-US" dirty="0">
                <a:latin typeface="Times New Roman" panose="02020603050405020304" pitchFamily="18" charset="0"/>
                <a:cs typeface="Times New Roman" panose="02020603050405020304" pitchFamily="18" charset="0"/>
              </a:rPr>
              <a:t> system</a:t>
            </a:r>
            <a:endParaRPr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6643243" y="6562445"/>
            <a:ext cx="109855" cy="193675"/>
          </a:xfrm>
          <a:prstGeom prst="rect">
            <a:avLst/>
          </a:prstGeom>
        </p:spPr>
        <p:txBody>
          <a:bodyPr vert="horz" wrap="square" lIns="0" tIns="12700" rIns="0" bIns="0" rtlCol="0">
            <a:spAutoFit/>
          </a:bodyPr>
          <a:lstStyle/>
          <a:p>
            <a:pPr marL="12700">
              <a:lnSpc>
                <a:spcPct val="100000"/>
              </a:lnSpc>
              <a:spcBef>
                <a:spcPts val="100"/>
              </a:spcBef>
            </a:pPr>
            <a:r>
              <a:rPr sz="1100" spc="-40" dirty="0">
                <a:latin typeface="Verdana"/>
                <a:cs typeface="Verdana"/>
              </a:rPr>
              <a:t>2</a:t>
            </a:r>
            <a:endParaRPr sz="1100">
              <a:latin typeface="Verdana"/>
              <a:cs typeface="Verdana"/>
            </a:endParaRPr>
          </a:p>
        </p:txBody>
      </p:sp>
      <p:sp>
        <p:nvSpPr>
          <p:cNvPr id="16" name="object 16"/>
          <p:cNvSpPr txBox="1"/>
          <p:nvPr/>
        </p:nvSpPr>
        <p:spPr>
          <a:xfrm>
            <a:off x="7405496" y="3337235"/>
            <a:ext cx="4572000" cy="3418885"/>
          </a:xfrm>
          <a:prstGeom prst="rect">
            <a:avLst/>
          </a:prstGeom>
          <a:ln w="9525">
            <a:solidFill>
              <a:srgbClr val="000000"/>
            </a:solidFill>
          </a:ln>
        </p:spPr>
        <p:txBody>
          <a:bodyPr vert="horz" wrap="square" lIns="0" tIns="0" rIns="0" bIns="0" rtlCol="0">
            <a:spAutoFit/>
          </a:bodyPr>
          <a:lstStyle/>
          <a:p>
            <a:pPr marL="374015" algn="ctr">
              <a:lnSpc>
                <a:spcPts val="2795"/>
              </a:lnSpc>
            </a:pPr>
            <a:r>
              <a:rPr sz="2400" b="1" spc="-5" dirty="0">
                <a:solidFill>
                  <a:srgbClr val="7BA654"/>
                </a:solidFill>
                <a:latin typeface="Times New Roman"/>
                <a:cs typeface="Times New Roman"/>
              </a:rPr>
              <a:t>TECHNOLOGY</a:t>
            </a:r>
            <a:r>
              <a:rPr sz="2400" b="1" spc="-25" dirty="0">
                <a:solidFill>
                  <a:srgbClr val="7BA654"/>
                </a:solidFill>
                <a:latin typeface="Times New Roman"/>
                <a:cs typeface="Times New Roman"/>
              </a:rPr>
              <a:t> </a:t>
            </a:r>
            <a:r>
              <a:rPr sz="2400" b="1" spc="-5" dirty="0">
                <a:solidFill>
                  <a:srgbClr val="7BA654"/>
                </a:solidFill>
                <a:latin typeface="Times New Roman"/>
                <a:cs typeface="Times New Roman"/>
              </a:rPr>
              <a:t>STACK</a:t>
            </a:r>
            <a:endParaRPr lang="en-IN" sz="2400" dirty="0">
              <a:latin typeface="Times New Roman"/>
              <a:cs typeface="Times New Roman"/>
            </a:endParaRPr>
          </a:p>
          <a:p>
            <a:pPr marL="375920" indent="-285750">
              <a:lnSpc>
                <a:spcPct val="100000"/>
              </a:lnSpc>
              <a:spcBef>
                <a:spcPts val="1945"/>
              </a:spcBef>
              <a:buFont typeface="Wingdings" panose="05000000000000000000" pitchFamily="2" charset="2"/>
              <a:buChar char="§"/>
            </a:pPr>
            <a:r>
              <a:rPr lang="en-IN" sz="1800" b="1" dirty="0">
                <a:solidFill>
                  <a:srgbClr val="252525"/>
                </a:solidFill>
                <a:latin typeface="Times New Roman"/>
                <a:cs typeface="Times New Roman"/>
              </a:rPr>
              <a:t> TOOLS</a:t>
            </a:r>
            <a:r>
              <a:rPr lang="en-IN" sz="1800" b="1" spc="-40" dirty="0">
                <a:solidFill>
                  <a:srgbClr val="252525"/>
                </a:solidFill>
                <a:latin typeface="Times New Roman"/>
                <a:cs typeface="Times New Roman"/>
              </a:rPr>
              <a:t> </a:t>
            </a:r>
            <a:r>
              <a:rPr lang="en-IN" sz="1800" b="1" spc="-5" dirty="0">
                <a:solidFill>
                  <a:srgbClr val="252525"/>
                </a:solidFill>
                <a:latin typeface="Times New Roman"/>
                <a:cs typeface="Times New Roman"/>
              </a:rPr>
              <a:t>AND</a:t>
            </a:r>
            <a:r>
              <a:rPr lang="en-IN" sz="1800" b="1" spc="-15" dirty="0">
                <a:solidFill>
                  <a:srgbClr val="252525"/>
                </a:solidFill>
                <a:latin typeface="Times New Roman"/>
                <a:cs typeface="Times New Roman"/>
              </a:rPr>
              <a:t> </a:t>
            </a:r>
            <a:r>
              <a:rPr lang="en-IN" sz="1800" b="1" dirty="0">
                <a:solidFill>
                  <a:srgbClr val="252525"/>
                </a:solidFill>
                <a:latin typeface="Times New Roman"/>
                <a:cs typeface="Times New Roman"/>
              </a:rPr>
              <a:t>TECHNOLOGIES:</a:t>
            </a:r>
            <a:endParaRPr lang="en-IN" sz="1800" dirty="0">
              <a:latin typeface="Times New Roman"/>
              <a:cs typeface="Times New Roman"/>
            </a:endParaRPr>
          </a:p>
          <a:p>
            <a:pPr marL="342900" indent="-342900">
              <a:lnSpc>
                <a:spcPct val="100000"/>
              </a:lnSpc>
              <a:spcBef>
                <a:spcPts val="35"/>
              </a:spcBef>
              <a:buClr>
                <a:srgbClr val="252525"/>
              </a:buClr>
              <a:buFont typeface="Wingdings" panose="05000000000000000000" pitchFamily="2" charset="2"/>
              <a:buChar char="Ø"/>
            </a:pPr>
            <a:r>
              <a:rPr lang="en-US" sz="1850" dirty="0">
                <a:latin typeface="Times New Roman"/>
                <a:cs typeface="Times New Roman"/>
              </a:rPr>
              <a:t>  1.Magnetic sensors</a:t>
            </a:r>
          </a:p>
          <a:p>
            <a:pPr marL="342900" indent="-342900">
              <a:lnSpc>
                <a:spcPct val="100000"/>
              </a:lnSpc>
              <a:spcBef>
                <a:spcPts val="35"/>
              </a:spcBef>
              <a:buClr>
                <a:srgbClr val="252525"/>
              </a:buClr>
              <a:buFont typeface="Wingdings" panose="05000000000000000000" pitchFamily="2" charset="2"/>
              <a:buChar char="Ø"/>
            </a:pPr>
            <a:r>
              <a:rPr lang="en-US" sz="1850" dirty="0">
                <a:latin typeface="Times New Roman"/>
                <a:cs typeface="Times New Roman"/>
              </a:rPr>
              <a:t>  2.Data logging</a:t>
            </a:r>
          </a:p>
          <a:p>
            <a:pPr marL="342900" indent="-342900">
              <a:lnSpc>
                <a:spcPct val="100000"/>
              </a:lnSpc>
              <a:spcBef>
                <a:spcPts val="35"/>
              </a:spcBef>
              <a:buClr>
                <a:srgbClr val="252525"/>
              </a:buClr>
              <a:buFont typeface="Wingdings" panose="05000000000000000000" pitchFamily="2" charset="2"/>
              <a:buChar char="Ø"/>
            </a:pPr>
            <a:r>
              <a:rPr lang="en-US" sz="1850" dirty="0">
                <a:latin typeface="Times New Roman"/>
                <a:cs typeface="Times New Roman"/>
              </a:rPr>
              <a:t>  3.Data fusion</a:t>
            </a:r>
          </a:p>
          <a:p>
            <a:pPr marL="342900" indent="-342900">
              <a:lnSpc>
                <a:spcPct val="100000"/>
              </a:lnSpc>
              <a:spcBef>
                <a:spcPts val="35"/>
              </a:spcBef>
              <a:buClr>
                <a:srgbClr val="252525"/>
              </a:buClr>
              <a:buFont typeface="Wingdings" panose="05000000000000000000" pitchFamily="2" charset="2"/>
              <a:buChar char="Ø"/>
            </a:pPr>
            <a:r>
              <a:rPr lang="en-US" sz="1850" dirty="0">
                <a:latin typeface="Times New Roman"/>
                <a:cs typeface="Times New Roman"/>
              </a:rPr>
              <a:t>  4.User Interface</a:t>
            </a:r>
          </a:p>
          <a:p>
            <a:pPr marL="342900" indent="-342900">
              <a:lnSpc>
                <a:spcPct val="100000"/>
              </a:lnSpc>
              <a:spcBef>
                <a:spcPts val="35"/>
              </a:spcBef>
              <a:buClr>
                <a:srgbClr val="252525"/>
              </a:buClr>
              <a:buFont typeface="Wingdings" panose="05000000000000000000" pitchFamily="2" charset="2"/>
              <a:buChar char="Ø"/>
            </a:pPr>
            <a:r>
              <a:rPr lang="en-US" sz="1850" dirty="0">
                <a:latin typeface="Times New Roman"/>
                <a:cs typeface="Times New Roman"/>
              </a:rPr>
              <a:t>  5.Data Visualization and Reporting</a:t>
            </a:r>
          </a:p>
          <a:p>
            <a:pPr marL="342900" indent="-342900">
              <a:lnSpc>
                <a:spcPct val="100000"/>
              </a:lnSpc>
              <a:spcBef>
                <a:spcPts val="35"/>
              </a:spcBef>
              <a:buClr>
                <a:srgbClr val="252525"/>
              </a:buClr>
              <a:buFont typeface="Wingdings" panose="05000000000000000000" pitchFamily="2" charset="2"/>
              <a:buChar char="Ø"/>
            </a:pPr>
            <a:endParaRPr sz="1850" dirty="0">
              <a:latin typeface="Times New Roman"/>
              <a:cs typeface="Times New Roman"/>
            </a:endParaRPr>
          </a:p>
          <a:p>
            <a:pPr marL="401320" indent="-285750">
              <a:lnSpc>
                <a:spcPct val="100000"/>
              </a:lnSpc>
              <a:buFont typeface="Wingdings" panose="05000000000000000000" pitchFamily="2" charset="2"/>
              <a:buChar char="§"/>
            </a:pPr>
            <a:r>
              <a:rPr lang="en-US" sz="1800" b="1" dirty="0">
                <a:solidFill>
                  <a:srgbClr val="252525"/>
                </a:solidFill>
                <a:latin typeface="Times New Roman"/>
                <a:cs typeface="Times New Roman"/>
              </a:rPr>
              <a:t> </a:t>
            </a:r>
            <a:r>
              <a:rPr sz="1800" b="1" dirty="0">
                <a:solidFill>
                  <a:srgbClr val="252525"/>
                </a:solidFill>
                <a:latin typeface="Times New Roman"/>
                <a:cs typeface="Times New Roman"/>
              </a:rPr>
              <a:t>PLATFORM:</a:t>
            </a:r>
            <a:endParaRPr sz="1800" dirty="0">
              <a:latin typeface="Times New Roman"/>
              <a:cs typeface="Times New Roman"/>
            </a:endParaRPr>
          </a:p>
          <a:p>
            <a:pPr marL="400685" lvl="1" indent="-285750">
              <a:lnSpc>
                <a:spcPct val="100000"/>
              </a:lnSpc>
              <a:buFont typeface="Wingdings" panose="05000000000000000000" pitchFamily="2" charset="2"/>
              <a:buChar char="Ø"/>
              <a:tabLst>
                <a:tab pos="344805" algn="l"/>
              </a:tabLst>
            </a:pPr>
            <a:r>
              <a:rPr lang="en-US" dirty="0">
                <a:solidFill>
                  <a:srgbClr val="252525"/>
                </a:solidFill>
                <a:latin typeface="Times New Roman"/>
                <a:cs typeface="Times New Roman"/>
              </a:rPr>
              <a:t>Mission planner</a:t>
            </a:r>
          </a:p>
          <a:p>
            <a:pPr marL="400685" lvl="1" indent="-285750">
              <a:lnSpc>
                <a:spcPct val="100000"/>
              </a:lnSpc>
              <a:buFont typeface="Wingdings" panose="05000000000000000000" pitchFamily="2" charset="2"/>
              <a:buChar char="Ø"/>
              <a:tabLst>
                <a:tab pos="344805" algn="l"/>
              </a:tabLst>
            </a:pPr>
            <a:r>
              <a:rPr lang="en-US" sz="1800" dirty="0">
                <a:solidFill>
                  <a:srgbClr val="252525"/>
                </a:solidFill>
                <a:latin typeface="Times New Roman"/>
                <a:cs typeface="Times New Roman"/>
              </a:rPr>
              <a:t>DJI Flight </a:t>
            </a:r>
            <a:r>
              <a:rPr lang="en-US" dirty="0">
                <a:solidFill>
                  <a:srgbClr val="252525"/>
                </a:solidFill>
                <a:latin typeface="Times New Roman"/>
                <a:cs typeface="Times New Roman"/>
              </a:rPr>
              <a:t>S</a:t>
            </a:r>
            <a:r>
              <a:rPr lang="en-US" sz="1800" dirty="0">
                <a:solidFill>
                  <a:srgbClr val="252525"/>
                </a:solidFill>
                <a:latin typeface="Times New Roman"/>
                <a:cs typeface="Times New Roman"/>
              </a:rPr>
              <a:t>imulator</a:t>
            </a:r>
            <a:endParaRPr sz="1800" dirty="0">
              <a:latin typeface="Times New Roman"/>
              <a:cs typeface="Times New Roman"/>
            </a:endParaRPr>
          </a:p>
        </p:txBody>
      </p:sp>
      <p:sp>
        <p:nvSpPr>
          <p:cNvPr id="18" name="TextBox 17">
            <a:extLst>
              <a:ext uri="{FF2B5EF4-FFF2-40B4-BE49-F238E27FC236}">
                <a16:creationId xmlns:a16="http://schemas.microsoft.com/office/drawing/2014/main" id="{646D5701-F1D8-0A13-6E32-66D13D7CB157}"/>
              </a:ext>
            </a:extLst>
          </p:cNvPr>
          <p:cNvSpPr txBox="1"/>
          <p:nvPr/>
        </p:nvSpPr>
        <p:spPr>
          <a:xfrm>
            <a:off x="279451" y="2231805"/>
            <a:ext cx="6373089" cy="4278094"/>
          </a:xfrm>
          <a:prstGeom prst="rect">
            <a:avLst/>
          </a:prstGeom>
          <a:noFill/>
        </p:spPr>
        <p:txBody>
          <a:bodyPr wrap="square" rtlCol="0">
            <a:spAutoFit/>
          </a:bodyPr>
          <a:lstStyle/>
          <a:p>
            <a:pPr marL="285750" indent="-285750">
              <a:buFont typeface="Wingdings" panose="05000000000000000000" pitchFamily="2" charset="2"/>
              <a:buChar char="§"/>
            </a:pPr>
            <a:r>
              <a:rPr lang="en-IN" sz="1600" b="1" dirty="0">
                <a:latin typeface="Times New Roman"/>
                <a:cs typeface="Times New Roman"/>
              </a:rPr>
              <a:t>SOLUTION:</a:t>
            </a:r>
            <a:endParaRPr lang="en-IN" sz="1600" dirty="0">
              <a:latin typeface="Times New Roman"/>
              <a:cs typeface="Times New Roman"/>
            </a:endParaRPr>
          </a:p>
          <a:p>
            <a:pPr marL="285750" indent="-285750">
              <a:buFont typeface="Wingdings" panose="05000000000000000000" pitchFamily="2" charset="2"/>
              <a:buChar char="Ø"/>
            </a:pPr>
            <a:r>
              <a:rPr lang="en-US" sz="1600" dirty="0"/>
              <a:t>The system comprises a custom drone equipped with a metal detection sensor and a high-resolution camera. The drone collects data while flying over an area.</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Metal Detection Sensor</a:t>
            </a:r>
            <a:r>
              <a:rPr lang="en-US" sz="1600" dirty="0"/>
              <a:t>: This sensor detects metals in the ground and records their electromagnetic properties.</a:t>
            </a:r>
          </a:p>
          <a:p>
            <a:pPr marL="285750" indent="-285750">
              <a:buFont typeface="Wingdings" panose="05000000000000000000" pitchFamily="2" charset="2"/>
              <a:buChar char="Ø"/>
            </a:pPr>
            <a:r>
              <a:rPr lang="en-US" sz="1600" b="1" dirty="0"/>
              <a:t>High-Resolution Camera</a:t>
            </a:r>
            <a:r>
              <a:rPr lang="en-US" sz="1600" dirty="0"/>
              <a:t>: Captures images of the </a:t>
            </a:r>
            <a:r>
              <a:rPr lang="en-US" sz="1600" dirty="0" err="1"/>
              <a:t>terrain.Onboard</a:t>
            </a:r>
            <a:r>
              <a:rPr lang="en-US" sz="1600" dirty="0"/>
              <a:t> </a:t>
            </a:r>
            <a:r>
              <a:rPr lang="en-US" sz="1600" b="1" dirty="0"/>
              <a:t>Machine Learning Model: </a:t>
            </a:r>
            <a:r>
              <a:rPr lang="en-US" sz="1600" dirty="0"/>
              <a:t>Classifies detected metals based on their electromagnetic signatures.</a:t>
            </a:r>
          </a:p>
          <a:p>
            <a:pPr marL="285750" indent="-285750">
              <a:buFont typeface="Wingdings" panose="05000000000000000000" pitchFamily="2" charset="2"/>
              <a:buChar char="Ø"/>
            </a:pPr>
            <a:r>
              <a:rPr lang="en-US" sz="1600" b="1" dirty="0"/>
              <a:t>Data Logging: </a:t>
            </a:r>
            <a:r>
              <a:rPr lang="en-US" sz="1600" dirty="0"/>
              <a:t>Stores collected data.</a:t>
            </a:r>
          </a:p>
          <a:p>
            <a:pPr marL="285750" indent="-285750">
              <a:buFont typeface="Wingdings" panose="05000000000000000000" pitchFamily="2" charset="2"/>
              <a:buChar char="Ø"/>
            </a:pPr>
            <a:r>
              <a:rPr lang="en-US" sz="1600" b="1" dirty="0"/>
              <a:t>Ground Station Interface: </a:t>
            </a:r>
            <a:r>
              <a:rPr lang="en-US" sz="1600" dirty="0"/>
              <a:t>Displays real-time information to users, including flight path and metal classifications.</a:t>
            </a:r>
          </a:p>
          <a:p>
            <a:pPr marL="285750" indent="-285750">
              <a:buFont typeface="Wingdings" panose="05000000000000000000" pitchFamily="2" charset="2"/>
              <a:buChar char="Ø"/>
            </a:pPr>
            <a:r>
              <a:rPr lang="en-US" sz="1600" b="1" dirty="0"/>
              <a:t>Metal Type Classification Results: </a:t>
            </a:r>
            <a:r>
              <a:rPr lang="en-US" sz="1600" dirty="0"/>
              <a:t>Shows the results of metal classification . This system combines drones, sensors, machine learning, and a user interface to detect and classify metals in various applications.</a:t>
            </a:r>
            <a:endParaRPr lang="en-IN" sz="1600" dirty="0"/>
          </a:p>
        </p:txBody>
      </p:sp>
      <p:pic>
        <p:nvPicPr>
          <p:cNvPr id="21" name="Picture 20">
            <a:extLst>
              <a:ext uri="{FF2B5EF4-FFF2-40B4-BE49-F238E27FC236}">
                <a16:creationId xmlns:a16="http://schemas.microsoft.com/office/drawing/2014/main" id="{AE62DC22-1C56-FF2F-321C-A86227CDF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0"/>
            <a:ext cx="4662296" cy="32619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4276" y="878641"/>
            <a:ext cx="5562600" cy="5800306"/>
          </a:xfrm>
          <a:prstGeom prst="rect">
            <a:avLst/>
          </a:prstGeom>
          <a:ln w="9525">
            <a:solidFill>
              <a:srgbClr val="000000"/>
            </a:solidFill>
          </a:ln>
        </p:spPr>
        <p:txBody>
          <a:bodyPr vert="horz" wrap="square" lIns="0" tIns="168910" rIns="0" bIns="0" rtlCol="0">
            <a:spAutoFit/>
          </a:bodyPr>
          <a:lstStyle/>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Archaeology and Historical Preservation: </a:t>
            </a:r>
            <a:r>
              <a:rPr lang="en-US" sz="1600" dirty="0">
                <a:latin typeface="Times New Roman"/>
                <a:cs typeface="Times New Roman"/>
              </a:rPr>
              <a:t>Identify and classify buried artifacts made of different metals, aiding archaeologists in preserving and studying historical sites with precision.</a:t>
            </a:r>
          </a:p>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Geological Exploration and Mining: </a:t>
            </a:r>
            <a:r>
              <a:rPr lang="en-US" sz="1600" dirty="0">
                <a:latin typeface="Times New Roman"/>
                <a:cs typeface="Times New Roman"/>
              </a:rPr>
              <a:t>Locate valuable ore deposits and determine the types of metals present in geological formations, assisting mining companies in resource assessment.</a:t>
            </a:r>
          </a:p>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Construction and Utilities: </a:t>
            </a:r>
            <a:r>
              <a:rPr lang="en-US" sz="1600" dirty="0">
                <a:latin typeface="Times New Roman"/>
                <a:cs typeface="Times New Roman"/>
              </a:rPr>
              <a:t>Detect and assess underground infrastructure, such as pipes and cables, to prevent damage during excavation and construction activities.</a:t>
            </a:r>
          </a:p>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Security and Threat Detection: </a:t>
            </a:r>
            <a:r>
              <a:rPr lang="en-US" sz="1600" dirty="0">
                <a:latin typeface="Times New Roman"/>
                <a:cs typeface="Times New Roman"/>
              </a:rPr>
              <a:t>Enhance security by detecting hidden metal objects in security-sensitive areas, improving safety and threat detection in airports, public events, and government facilities.</a:t>
            </a:r>
          </a:p>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Environmental Studies: </a:t>
            </a:r>
            <a:r>
              <a:rPr lang="en-US" sz="1600" dirty="0">
                <a:latin typeface="Times New Roman"/>
                <a:cs typeface="Times New Roman"/>
              </a:rPr>
              <a:t>Identify and analyze metal contamination in soil and water, aiding environmental researchers in assessing and mitigating pollution.</a:t>
            </a:r>
          </a:p>
          <a:p>
            <a:pPr marL="605790" marR="85725" indent="-285750" algn="just">
              <a:lnSpc>
                <a:spcPts val="1730"/>
              </a:lnSpc>
              <a:spcBef>
                <a:spcPts val="1330"/>
              </a:spcBef>
              <a:buFont typeface="Wingdings" panose="05000000000000000000" pitchFamily="2" charset="2"/>
              <a:buChar char="Ø"/>
              <a:tabLst>
                <a:tab pos="554990" algn="l"/>
              </a:tabLst>
            </a:pPr>
            <a:r>
              <a:rPr lang="en-US" sz="1600" b="1" dirty="0">
                <a:latin typeface="Times New Roman"/>
                <a:cs typeface="Times New Roman"/>
              </a:rPr>
              <a:t>Customs and Border Control: </a:t>
            </a:r>
            <a:r>
              <a:rPr lang="en-US" sz="1600" dirty="0">
                <a:latin typeface="Times New Roman"/>
                <a:cs typeface="Times New Roman"/>
              </a:rPr>
              <a:t>Strengthen border control efforts by detecting contraband or smuggled goods made of different metals, reducing illegal trafficking</a:t>
            </a:r>
            <a:endParaRPr sz="1600" dirty="0">
              <a:latin typeface="Times New Roman"/>
              <a:cs typeface="Times New Roman"/>
            </a:endParaRPr>
          </a:p>
        </p:txBody>
      </p:sp>
      <p:sp>
        <p:nvSpPr>
          <p:cNvPr id="4" name="object 4"/>
          <p:cNvSpPr txBox="1"/>
          <p:nvPr/>
        </p:nvSpPr>
        <p:spPr>
          <a:xfrm>
            <a:off x="5988811" y="6562445"/>
            <a:ext cx="11557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3</a:t>
            </a:r>
            <a:endParaRPr sz="1100">
              <a:latin typeface="Verdana"/>
              <a:cs typeface="Verdana"/>
            </a:endParaRPr>
          </a:p>
        </p:txBody>
      </p:sp>
      <p:sp>
        <p:nvSpPr>
          <p:cNvPr id="5" name="object 5"/>
          <p:cNvSpPr/>
          <p:nvPr/>
        </p:nvSpPr>
        <p:spPr>
          <a:xfrm>
            <a:off x="6361747" y="1916811"/>
            <a:ext cx="4686300" cy="4202442"/>
          </a:xfrm>
          <a:custGeom>
            <a:avLst/>
            <a:gdLst/>
            <a:ahLst/>
            <a:cxnLst/>
            <a:rect l="l" t="t" r="r" b="b"/>
            <a:pathLst>
              <a:path w="4686300" h="3923029">
                <a:moveTo>
                  <a:pt x="0" y="3922776"/>
                </a:moveTo>
                <a:lnTo>
                  <a:pt x="4686300" y="3922776"/>
                </a:lnTo>
                <a:lnTo>
                  <a:pt x="4686300" y="0"/>
                </a:lnTo>
                <a:lnTo>
                  <a:pt x="0" y="0"/>
                </a:lnTo>
                <a:lnTo>
                  <a:pt x="0" y="3922776"/>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6574790" y="1164682"/>
            <a:ext cx="4512310" cy="752129"/>
          </a:xfrm>
          <a:prstGeom prst="rect">
            <a:avLst/>
          </a:prstGeom>
        </p:spPr>
        <p:txBody>
          <a:bodyPr vert="horz" wrap="square" lIns="0" tIns="13335" rIns="0" bIns="0" rtlCol="0">
            <a:spAutoFit/>
          </a:bodyPr>
          <a:lstStyle/>
          <a:p>
            <a:pPr marL="970280">
              <a:lnSpc>
                <a:spcPct val="100000"/>
              </a:lnSpc>
              <a:spcBef>
                <a:spcPts val="105"/>
              </a:spcBef>
            </a:pPr>
            <a:r>
              <a:rPr sz="2000" b="1" dirty="0">
                <a:solidFill>
                  <a:srgbClr val="7BA654"/>
                </a:solidFill>
                <a:latin typeface="Times New Roman"/>
                <a:cs typeface="Times New Roman"/>
              </a:rPr>
              <a:t>SHOW</a:t>
            </a:r>
            <a:r>
              <a:rPr sz="2000" b="1" spc="-55" dirty="0">
                <a:solidFill>
                  <a:srgbClr val="7BA654"/>
                </a:solidFill>
                <a:latin typeface="Times New Roman"/>
                <a:cs typeface="Times New Roman"/>
              </a:rPr>
              <a:t> </a:t>
            </a:r>
            <a:r>
              <a:rPr sz="2000" b="1" dirty="0">
                <a:solidFill>
                  <a:srgbClr val="7BA654"/>
                </a:solidFill>
                <a:latin typeface="Times New Roman"/>
                <a:cs typeface="Times New Roman"/>
              </a:rPr>
              <a:t>STOPPERS</a:t>
            </a:r>
            <a:endParaRPr sz="2000" dirty="0">
              <a:latin typeface="Times New Roman"/>
              <a:cs typeface="Times New Roman"/>
            </a:endParaRPr>
          </a:p>
          <a:p>
            <a:pPr>
              <a:lnSpc>
                <a:spcPct val="100000"/>
              </a:lnSpc>
              <a:spcBef>
                <a:spcPts val="40"/>
              </a:spcBef>
            </a:pPr>
            <a:endParaRPr sz="2800" dirty="0">
              <a:latin typeface="Times New Roman"/>
              <a:cs typeface="Times New Roman"/>
            </a:endParaRPr>
          </a:p>
        </p:txBody>
      </p:sp>
      <p:sp>
        <p:nvSpPr>
          <p:cNvPr id="7" name="object 7"/>
          <p:cNvSpPr txBox="1"/>
          <p:nvPr/>
        </p:nvSpPr>
        <p:spPr>
          <a:xfrm>
            <a:off x="464271" y="88585"/>
            <a:ext cx="2967183"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5D7C40"/>
                </a:solidFill>
                <a:latin typeface="Times New Roman"/>
                <a:cs typeface="Times New Roman"/>
              </a:rPr>
              <a:t>USE</a:t>
            </a:r>
            <a:r>
              <a:rPr sz="3200" b="1" spc="-60" dirty="0">
                <a:solidFill>
                  <a:srgbClr val="5D7C40"/>
                </a:solidFill>
                <a:latin typeface="Times New Roman"/>
                <a:cs typeface="Times New Roman"/>
              </a:rPr>
              <a:t> </a:t>
            </a:r>
            <a:r>
              <a:rPr sz="3200" b="1" dirty="0">
                <a:solidFill>
                  <a:srgbClr val="5D7C40"/>
                </a:solidFill>
                <a:latin typeface="Times New Roman"/>
                <a:cs typeface="Times New Roman"/>
              </a:rPr>
              <a:t>CASES</a:t>
            </a:r>
            <a:endParaRPr sz="3200" dirty="0">
              <a:latin typeface="Times New Roman"/>
              <a:cs typeface="Times New Roman"/>
            </a:endParaRPr>
          </a:p>
        </p:txBody>
      </p:sp>
      <p:grpSp>
        <p:nvGrpSpPr>
          <p:cNvPr id="8" name="object 8"/>
          <p:cNvGrpSpPr/>
          <p:nvPr/>
        </p:nvGrpSpPr>
        <p:grpSpPr>
          <a:xfrm>
            <a:off x="480146" y="574986"/>
            <a:ext cx="2322195" cy="103505"/>
            <a:chOff x="7400797" y="1957070"/>
            <a:chExt cx="2322195" cy="103505"/>
          </a:xfrm>
        </p:grpSpPr>
        <p:sp>
          <p:nvSpPr>
            <p:cNvPr id="9" name="object 9"/>
            <p:cNvSpPr/>
            <p:nvPr/>
          </p:nvSpPr>
          <p:spPr>
            <a:xfrm>
              <a:off x="7413497" y="1969770"/>
              <a:ext cx="2296795" cy="78105"/>
            </a:xfrm>
            <a:custGeom>
              <a:avLst/>
              <a:gdLst/>
              <a:ahLst/>
              <a:cxnLst/>
              <a:rect l="l" t="t" r="r" b="b"/>
              <a:pathLst>
                <a:path w="2296795" h="78105">
                  <a:moveTo>
                    <a:pt x="2296668" y="0"/>
                  </a:moveTo>
                  <a:lnTo>
                    <a:pt x="0" y="0"/>
                  </a:lnTo>
                  <a:lnTo>
                    <a:pt x="0" y="77724"/>
                  </a:lnTo>
                  <a:lnTo>
                    <a:pt x="2296668" y="77724"/>
                  </a:lnTo>
                  <a:lnTo>
                    <a:pt x="2296668" y="0"/>
                  </a:lnTo>
                  <a:close/>
                </a:path>
              </a:pathLst>
            </a:custGeom>
            <a:solidFill>
              <a:srgbClr val="7BA654"/>
            </a:solidFill>
          </p:spPr>
          <p:txBody>
            <a:bodyPr wrap="square" lIns="0" tIns="0" rIns="0" bIns="0" rtlCol="0"/>
            <a:lstStyle/>
            <a:p>
              <a:endParaRPr/>
            </a:p>
          </p:txBody>
        </p:sp>
        <p:sp>
          <p:nvSpPr>
            <p:cNvPr id="10" name="object 10"/>
            <p:cNvSpPr/>
            <p:nvPr/>
          </p:nvSpPr>
          <p:spPr>
            <a:xfrm>
              <a:off x="7413497" y="1969770"/>
              <a:ext cx="2296795" cy="78105"/>
            </a:xfrm>
            <a:custGeom>
              <a:avLst/>
              <a:gdLst/>
              <a:ahLst/>
              <a:cxnLst/>
              <a:rect l="l" t="t" r="r" b="b"/>
              <a:pathLst>
                <a:path w="2296795" h="78105">
                  <a:moveTo>
                    <a:pt x="0" y="77724"/>
                  </a:moveTo>
                  <a:lnTo>
                    <a:pt x="2296668" y="77724"/>
                  </a:lnTo>
                  <a:lnTo>
                    <a:pt x="2296668" y="0"/>
                  </a:lnTo>
                  <a:lnTo>
                    <a:pt x="0" y="0"/>
                  </a:lnTo>
                  <a:lnTo>
                    <a:pt x="0" y="77724"/>
                  </a:lnTo>
                  <a:close/>
                </a:path>
              </a:pathLst>
            </a:custGeom>
            <a:ln w="25400">
              <a:solidFill>
                <a:srgbClr val="7BA654"/>
              </a:solidFill>
            </a:ln>
          </p:spPr>
          <p:txBody>
            <a:bodyPr wrap="square" lIns="0" tIns="0" rIns="0" bIns="0" rtlCol="0"/>
            <a:lstStyle/>
            <a:p>
              <a:endParaRPr/>
            </a:p>
          </p:txBody>
        </p:sp>
      </p:grpSp>
      <p:grpSp>
        <p:nvGrpSpPr>
          <p:cNvPr id="11" name="object 8">
            <a:extLst>
              <a:ext uri="{FF2B5EF4-FFF2-40B4-BE49-F238E27FC236}">
                <a16:creationId xmlns:a16="http://schemas.microsoft.com/office/drawing/2014/main" id="{F819142D-5330-87AF-04C3-F0834EDD28A5}"/>
              </a:ext>
            </a:extLst>
          </p:cNvPr>
          <p:cNvGrpSpPr/>
          <p:nvPr/>
        </p:nvGrpSpPr>
        <p:grpSpPr>
          <a:xfrm>
            <a:off x="7543800" y="1546321"/>
            <a:ext cx="2322195" cy="103505"/>
            <a:chOff x="7400797" y="1957070"/>
            <a:chExt cx="2322195" cy="103505"/>
          </a:xfrm>
        </p:grpSpPr>
        <p:sp>
          <p:nvSpPr>
            <p:cNvPr id="12" name="object 9">
              <a:extLst>
                <a:ext uri="{FF2B5EF4-FFF2-40B4-BE49-F238E27FC236}">
                  <a16:creationId xmlns:a16="http://schemas.microsoft.com/office/drawing/2014/main" id="{7C5AFED6-449F-177E-D750-ACCED16B5BFC}"/>
                </a:ext>
              </a:extLst>
            </p:cNvPr>
            <p:cNvSpPr/>
            <p:nvPr/>
          </p:nvSpPr>
          <p:spPr>
            <a:xfrm>
              <a:off x="7413497" y="1969770"/>
              <a:ext cx="2296795" cy="78105"/>
            </a:xfrm>
            <a:custGeom>
              <a:avLst/>
              <a:gdLst/>
              <a:ahLst/>
              <a:cxnLst/>
              <a:rect l="l" t="t" r="r" b="b"/>
              <a:pathLst>
                <a:path w="2296795" h="78105">
                  <a:moveTo>
                    <a:pt x="2296668" y="0"/>
                  </a:moveTo>
                  <a:lnTo>
                    <a:pt x="0" y="0"/>
                  </a:lnTo>
                  <a:lnTo>
                    <a:pt x="0" y="77724"/>
                  </a:lnTo>
                  <a:lnTo>
                    <a:pt x="2296668" y="77724"/>
                  </a:lnTo>
                  <a:lnTo>
                    <a:pt x="2296668" y="0"/>
                  </a:lnTo>
                  <a:close/>
                </a:path>
              </a:pathLst>
            </a:custGeom>
            <a:solidFill>
              <a:srgbClr val="7BA654"/>
            </a:solidFill>
          </p:spPr>
          <p:txBody>
            <a:bodyPr wrap="square" lIns="0" tIns="0" rIns="0" bIns="0" rtlCol="0"/>
            <a:lstStyle/>
            <a:p>
              <a:endParaRPr/>
            </a:p>
          </p:txBody>
        </p:sp>
        <p:sp>
          <p:nvSpPr>
            <p:cNvPr id="13" name="object 10">
              <a:extLst>
                <a:ext uri="{FF2B5EF4-FFF2-40B4-BE49-F238E27FC236}">
                  <a16:creationId xmlns:a16="http://schemas.microsoft.com/office/drawing/2014/main" id="{32BD2A5A-0C18-B143-1F97-77B2A6BEFD20}"/>
                </a:ext>
              </a:extLst>
            </p:cNvPr>
            <p:cNvSpPr/>
            <p:nvPr/>
          </p:nvSpPr>
          <p:spPr>
            <a:xfrm>
              <a:off x="7413497" y="1969770"/>
              <a:ext cx="2296795" cy="78105"/>
            </a:xfrm>
            <a:custGeom>
              <a:avLst/>
              <a:gdLst/>
              <a:ahLst/>
              <a:cxnLst/>
              <a:rect l="l" t="t" r="r" b="b"/>
              <a:pathLst>
                <a:path w="2296795" h="78105">
                  <a:moveTo>
                    <a:pt x="0" y="77724"/>
                  </a:moveTo>
                  <a:lnTo>
                    <a:pt x="2296668" y="77724"/>
                  </a:lnTo>
                  <a:lnTo>
                    <a:pt x="2296668" y="0"/>
                  </a:lnTo>
                  <a:lnTo>
                    <a:pt x="0" y="0"/>
                  </a:lnTo>
                  <a:lnTo>
                    <a:pt x="0" y="77724"/>
                  </a:lnTo>
                  <a:close/>
                </a:path>
              </a:pathLst>
            </a:custGeom>
            <a:ln w="25400">
              <a:solidFill>
                <a:srgbClr val="7BA654"/>
              </a:solidFill>
            </a:ln>
          </p:spPr>
          <p:txBody>
            <a:bodyPr wrap="square" lIns="0" tIns="0" rIns="0" bIns="0" rtlCol="0"/>
            <a:lstStyle/>
            <a:p>
              <a:endParaRPr/>
            </a:p>
          </p:txBody>
        </p:sp>
      </p:grpSp>
      <p:sp>
        <p:nvSpPr>
          <p:cNvPr id="16" name="Rectangle 15">
            <a:extLst>
              <a:ext uri="{FF2B5EF4-FFF2-40B4-BE49-F238E27FC236}">
                <a16:creationId xmlns:a16="http://schemas.microsoft.com/office/drawing/2014/main" id="{A9464AB2-55EB-4227-584F-F6C99DD48383}"/>
              </a:ext>
            </a:extLst>
          </p:cNvPr>
          <p:cNvSpPr/>
          <p:nvPr/>
        </p:nvSpPr>
        <p:spPr>
          <a:xfrm>
            <a:off x="916396" y="1890574"/>
            <a:ext cx="2386157" cy="1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920873E-C492-A8BA-44C3-F1314CF15A69}"/>
              </a:ext>
            </a:extLst>
          </p:cNvPr>
          <p:cNvSpPr txBox="1"/>
          <p:nvPr/>
        </p:nvSpPr>
        <p:spPr>
          <a:xfrm>
            <a:off x="6437671" y="1897716"/>
            <a:ext cx="4686300" cy="427809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Environmental Factors: </a:t>
            </a:r>
            <a:r>
              <a:rPr lang="en-US" sz="1600" dirty="0">
                <a:latin typeface="Times New Roman" panose="02020603050405020304" pitchFamily="18" charset="0"/>
                <a:cs typeface="Times New Roman" panose="02020603050405020304" pitchFamily="18" charset="0"/>
              </a:rPr>
              <a:t>Environmental conditions, such as changes in temperature, humidity, and wind, can affect the flight stability and sensor performance of drones. Adverse weather conditions may restrict the use of drones for data collection.</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Calibration and Data Accuracy: </a:t>
            </a:r>
            <a:r>
              <a:rPr lang="en-US" sz="1600" dirty="0">
                <a:latin typeface="Times New Roman" panose="02020603050405020304" pitchFamily="18" charset="0"/>
                <a:cs typeface="Times New Roman" panose="02020603050405020304" pitchFamily="18" charset="0"/>
              </a:rPr>
              <a:t>Achieving accurate and consistent calibration of magnetometers is critical. Changes in temperature, sensor orientation, and other factors can affect the accuracy of measurements.</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Limited Penetration Depth: </a:t>
            </a:r>
            <a:r>
              <a:rPr lang="en-US" sz="1600" dirty="0">
                <a:latin typeface="Times New Roman" panose="02020603050405020304" pitchFamily="18" charset="0"/>
                <a:cs typeface="Times New Roman" panose="02020603050405020304" pitchFamily="18" charset="0"/>
              </a:rPr>
              <a:t>Magnetic fields weaken rapidly with distance, which limits the penetration depth of magnetometers. This means that detecting deep anomalies can be challenging, and the technology may not be suitable for certain applications requiring deep subsurface exploration.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3261" y="1939289"/>
            <a:ext cx="2133600" cy="4445"/>
          </a:xfrm>
          <a:custGeom>
            <a:avLst/>
            <a:gdLst/>
            <a:ahLst/>
            <a:cxnLst/>
            <a:rect l="l" t="t" r="r" b="b"/>
            <a:pathLst>
              <a:path w="2133600" h="4444">
                <a:moveTo>
                  <a:pt x="0" y="0"/>
                </a:moveTo>
                <a:lnTo>
                  <a:pt x="2133600" y="3937"/>
                </a:lnTo>
              </a:path>
            </a:pathLst>
          </a:custGeom>
          <a:ln w="101600">
            <a:solidFill>
              <a:srgbClr val="7BA654"/>
            </a:solidFill>
          </a:ln>
        </p:spPr>
        <p:txBody>
          <a:bodyPr wrap="square" lIns="0" tIns="0" rIns="0" bIns="0" rtlCol="0"/>
          <a:lstStyle/>
          <a:p>
            <a:endParaRPr/>
          </a:p>
        </p:txBody>
      </p:sp>
      <p:grpSp>
        <p:nvGrpSpPr>
          <p:cNvPr id="3" name="object 3"/>
          <p:cNvGrpSpPr/>
          <p:nvPr/>
        </p:nvGrpSpPr>
        <p:grpSpPr>
          <a:xfrm>
            <a:off x="8869680" y="889"/>
            <a:ext cx="3322320" cy="3321685"/>
            <a:chOff x="8869680" y="889"/>
            <a:chExt cx="3322320" cy="3321685"/>
          </a:xfrm>
        </p:grpSpPr>
        <p:sp>
          <p:nvSpPr>
            <p:cNvPr id="4" name="object 4"/>
            <p:cNvSpPr/>
            <p:nvPr/>
          </p:nvSpPr>
          <p:spPr>
            <a:xfrm>
              <a:off x="10520172" y="1091183"/>
              <a:ext cx="1671955" cy="2231390"/>
            </a:xfrm>
            <a:custGeom>
              <a:avLst/>
              <a:gdLst/>
              <a:ahLst/>
              <a:cxnLst/>
              <a:rect l="l" t="t" r="r" b="b"/>
              <a:pathLst>
                <a:path w="1671954" h="2231390">
                  <a:moveTo>
                    <a:pt x="558926" y="0"/>
                  </a:moveTo>
                  <a:lnTo>
                    <a:pt x="0" y="559053"/>
                  </a:lnTo>
                  <a:lnTo>
                    <a:pt x="1671826" y="2231133"/>
                  </a:lnTo>
                  <a:lnTo>
                    <a:pt x="1671826" y="1113152"/>
                  </a:lnTo>
                  <a:lnTo>
                    <a:pt x="558926" y="0"/>
                  </a:lnTo>
                  <a:close/>
                </a:path>
              </a:pathLst>
            </a:custGeom>
            <a:solidFill>
              <a:srgbClr val="4494A1"/>
            </a:solidFill>
          </p:spPr>
          <p:txBody>
            <a:bodyPr wrap="square" lIns="0" tIns="0" rIns="0" bIns="0" rtlCol="0"/>
            <a:lstStyle/>
            <a:p>
              <a:endParaRPr/>
            </a:p>
          </p:txBody>
        </p:sp>
        <p:sp>
          <p:nvSpPr>
            <p:cNvPr id="5" name="object 5"/>
            <p:cNvSpPr/>
            <p:nvPr/>
          </p:nvSpPr>
          <p:spPr>
            <a:xfrm>
              <a:off x="11107801" y="889"/>
              <a:ext cx="1084580" cy="1084580"/>
            </a:xfrm>
            <a:custGeom>
              <a:avLst/>
              <a:gdLst/>
              <a:ahLst/>
              <a:cxnLst/>
              <a:rect l="l" t="t" r="r" b="b"/>
              <a:pathLst>
                <a:path w="1084579" h="1084580">
                  <a:moveTo>
                    <a:pt x="1084197" y="0"/>
                  </a:moveTo>
                  <a:lnTo>
                    <a:pt x="0" y="0"/>
                  </a:lnTo>
                  <a:lnTo>
                    <a:pt x="1084197" y="1084197"/>
                  </a:lnTo>
                  <a:lnTo>
                    <a:pt x="1084197" y="0"/>
                  </a:lnTo>
                  <a:close/>
                </a:path>
              </a:pathLst>
            </a:custGeom>
            <a:solidFill>
              <a:srgbClr val="7BA654"/>
            </a:solidFill>
          </p:spPr>
          <p:txBody>
            <a:bodyPr wrap="square" lIns="0" tIns="0" rIns="0" bIns="0" rtlCol="0"/>
            <a:lstStyle/>
            <a:p>
              <a:endParaRPr/>
            </a:p>
          </p:txBody>
        </p:sp>
        <p:sp>
          <p:nvSpPr>
            <p:cNvPr id="6" name="object 6"/>
            <p:cNvSpPr/>
            <p:nvPr/>
          </p:nvSpPr>
          <p:spPr>
            <a:xfrm>
              <a:off x="8869680" y="889"/>
              <a:ext cx="2182495" cy="1090295"/>
            </a:xfrm>
            <a:custGeom>
              <a:avLst/>
              <a:gdLst/>
              <a:ahLst/>
              <a:cxnLst/>
              <a:rect l="l" t="t" r="r" b="b"/>
              <a:pathLst>
                <a:path w="2182495" h="1090295">
                  <a:moveTo>
                    <a:pt x="2182368" y="0"/>
                  </a:moveTo>
                  <a:lnTo>
                    <a:pt x="0" y="0"/>
                  </a:lnTo>
                  <a:lnTo>
                    <a:pt x="1090676" y="1090294"/>
                  </a:lnTo>
                  <a:lnTo>
                    <a:pt x="2182368" y="0"/>
                  </a:lnTo>
                  <a:close/>
                </a:path>
              </a:pathLst>
            </a:custGeom>
            <a:solidFill>
              <a:srgbClr val="F8D347"/>
            </a:solidFill>
          </p:spPr>
          <p:txBody>
            <a:bodyPr wrap="square" lIns="0" tIns="0" rIns="0" bIns="0" rtlCol="0"/>
            <a:lstStyle/>
            <a:p>
              <a:endParaRPr/>
            </a:p>
          </p:txBody>
        </p:sp>
      </p:grpSp>
      <p:sp>
        <p:nvSpPr>
          <p:cNvPr id="7" name="object 7"/>
          <p:cNvSpPr txBox="1">
            <a:spLocks noGrp="1"/>
          </p:cNvSpPr>
          <p:nvPr>
            <p:ph type="title"/>
          </p:nvPr>
        </p:nvSpPr>
        <p:spPr>
          <a:xfrm>
            <a:off x="951382" y="790194"/>
            <a:ext cx="5336540" cy="696595"/>
          </a:xfrm>
          <a:prstGeom prst="rect">
            <a:avLst/>
          </a:prstGeom>
        </p:spPr>
        <p:txBody>
          <a:bodyPr vert="horz" wrap="square" lIns="0" tIns="13335" rIns="0" bIns="0" rtlCol="0">
            <a:spAutoFit/>
          </a:bodyPr>
          <a:lstStyle/>
          <a:p>
            <a:pPr marL="12700">
              <a:lnSpc>
                <a:spcPct val="100000"/>
              </a:lnSpc>
              <a:spcBef>
                <a:spcPts val="105"/>
              </a:spcBef>
            </a:pPr>
            <a:r>
              <a:rPr spc="-265" dirty="0"/>
              <a:t>Tea</a:t>
            </a:r>
            <a:r>
              <a:rPr spc="-85" dirty="0"/>
              <a:t>m</a:t>
            </a:r>
            <a:r>
              <a:rPr spc="-125" dirty="0"/>
              <a:t> </a:t>
            </a:r>
            <a:r>
              <a:rPr spc="-180" dirty="0"/>
              <a:t>Member</a:t>
            </a:r>
            <a:r>
              <a:rPr spc="-120" dirty="0"/>
              <a:t> </a:t>
            </a:r>
            <a:r>
              <a:rPr spc="-185" dirty="0"/>
              <a:t>Details</a:t>
            </a:r>
          </a:p>
        </p:txBody>
      </p:sp>
      <p:graphicFrame>
        <p:nvGraphicFramePr>
          <p:cNvPr id="8" name="object 8"/>
          <p:cNvGraphicFramePr>
            <a:graphicFrameLocks noGrp="1"/>
          </p:cNvGraphicFramePr>
          <p:nvPr>
            <p:extLst>
              <p:ext uri="{D42A27DB-BD31-4B8C-83A1-F6EECF244321}">
                <p14:modId xmlns:p14="http://schemas.microsoft.com/office/powerpoint/2010/main" val="4050326413"/>
              </p:ext>
            </p:extLst>
          </p:nvPr>
        </p:nvGraphicFramePr>
        <p:xfrm>
          <a:off x="762000" y="2102061"/>
          <a:ext cx="10290174" cy="4543538"/>
        </p:xfrm>
        <a:graphic>
          <a:graphicData uri="http://schemas.openxmlformats.org/drawingml/2006/table">
            <a:tbl>
              <a:tblPr firstRow="1" bandRow="1">
                <a:tableStyleId>{2D5ABB26-0587-4C30-8999-92F81FD0307C}</a:tableStyleId>
              </a:tblPr>
              <a:tblGrid>
                <a:gridCol w="3006557">
                  <a:extLst>
                    <a:ext uri="{9D8B030D-6E8A-4147-A177-3AD203B41FA5}">
                      <a16:colId xmlns:a16="http://schemas.microsoft.com/office/drawing/2014/main" val="20000"/>
                    </a:ext>
                  </a:extLst>
                </a:gridCol>
                <a:gridCol w="899039">
                  <a:extLst>
                    <a:ext uri="{9D8B030D-6E8A-4147-A177-3AD203B41FA5}">
                      <a16:colId xmlns:a16="http://schemas.microsoft.com/office/drawing/2014/main" val="20001"/>
                    </a:ext>
                  </a:extLst>
                </a:gridCol>
                <a:gridCol w="3565495">
                  <a:extLst>
                    <a:ext uri="{9D8B030D-6E8A-4147-A177-3AD203B41FA5}">
                      <a16:colId xmlns:a16="http://schemas.microsoft.com/office/drawing/2014/main" val="20002"/>
                    </a:ext>
                  </a:extLst>
                </a:gridCol>
                <a:gridCol w="2819083">
                  <a:extLst>
                    <a:ext uri="{9D8B030D-6E8A-4147-A177-3AD203B41FA5}">
                      <a16:colId xmlns:a16="http://schemas.microsoft.com/office/drawing/2014/main" val="20003"/>
                    </a:ext>
                  </a:extLst>
                </a:gridCol>
              </a:tblGrid>
              <a:tr h="1687887">
                <a:tc>
                  <a:txBody>
                    <a:bodyPr/>
                    <a:lstStyle/>
                    <a:p>
                      <a:pPr marL="31750">
                        <a:lnSpc>
                          <a:spcPts val="1310"/>
                        </a:lnSpc>
                      </a:pPr>
                      <a:r>
                        <a:rPr sz="1200" b="1" spc="-5" dirty="0">
                          <a:solidFill>
                            <a:srgbClr val="5D7B3E"/>
                          </a:solidFill>
                          <a:latin typeface="Times New Roman"/>
                          <a:cs typeface="Times New Roman"/>
                        </a:rPr>
                        <a:t>Team Leader</a:t>
                      </a:r>
                      <a:r>
                        <a:rPr sz="1200" b="1" dirty="0">
                          <a:solidFill>
                            <a:srgbClr val="5D7B3E"/>
                          </a:solidFill>
                          <a:latin typeface="Times New Roman"/>
                          <a:cs typeface="Times New Roman"/>
                        </a:rPr>
                        <a:t> </a:t>
                      </a:r>
                      <a:r>
                        <a:rPr sz="1200" b="1" spc="-5" dirty="0">
                          <a:solidFill>
                            <a:srgbClr val="5D7B3E"/>
                          </a:solidFill>
                          <a:latin typeface="Times New Roman"/>
                          <a:cs typeface="Times New Roman"/>
                        </a:rPr>
                        <a:t>Name:</a:t>
                      </a:r>
                      <a:r>
                        <a:rPr sz="1200" b="1" spc="10" dirty="0">
                          <a:solidFill>
                            <a:srgbClr val="5D7B3E"/>
                          </a:solidFill>
                          <a:latin typeface="Times New Roman"/>
                          <a:cs typeface="Times New Roman"/>
                        </a:rPr>
                        <a:t> </a:t>
                      </a:r>
                      <a:r>
                        <a:rPr lang="en-US" sz="1200" b="1" spc="-5" dirty="0">
                          <a:solidFill>
                            <a:srgbClr val="5D7B3E"/>
                          </a:solidFill>
                          <a:latin typeface="Times New Roman"/>
                          <a:cs typeface="Times New Roman"/>
                        </a:rPr>
                        <a:t>Karthick raja V</a:t>
                      </a:r>
                      <a:endParaRPr sz="1200" dirty="0">
                        <a:latin typeface="Times New Roman"/>
                        <a:cs typeface="Times New Roman"/>
                      </a:endParaRPr>
                    </a:p>
                    <a:p>
                      <a:pPr marL="31750">
                        <a:lnSpc>
                          <a:spcPct val="100000"/>
                        </a:lnSpc>
                        <a:spcBef>
                          <a:spcPts val="850"/>
                        </a:spcBef>
                      </a:pPr>
                      <a:r>
                        <a:rPr sz="1200" spc="-5" dirty="0">
                          <a:latin typeface="Times New Roman"/>
                          <a:cs typeface="Times New Roman"/>
                        </a:rPr>
                        <a:t>Branch: B.E</a:t>
                      </a:r>
                      <a:endParaRPr sz="1200" dirty="0">
                        <a:latin typeface="Times New Roman"/>
                        <a:cs typeface="Times New Roman"/>
                      </a:endParaRPr>
                    </a:p>
                    <a:p>
                      <a:pPr marL="31750">
                        <a:lnSpc>
                          <a:spcPct val="100000"/>
                        </a:lnSpc>
                        <a:spcBef>
                          <a:spcPts val="850"/>
                        </a:spcBef>
                      </a:pPr>
                      <a:r>
                        <a:rPr sz="1200" b="1" spc="-5" dirty="0">
                          <a:solidFill>
                            <a:srgbClr val="5D7B3E"/>
                          </a:solidFill>
                          <a:latin typeface="Times New Roman"/>
                          <a:cs typeface="Times New Roman"/>
                        </a:rPr>
                        <a:t>Team</a:t>
                      </a:r>
                      <a:r>
                        <a:rPr sz="1200" b="1" spc="5" dirty="0">
                          <a:solidFill>
                            <a:srgbClr val="5D7B3E"/>
                          </a:solidFill>
                          <a:latin typeface="Times New Roman"/>
                          <a:cs typeface="Times New Roman"/>
                        </a:rPr>
                        <a:t> </a:t>
                      </a:r>
                      <a:r>
                        <a:rPr sz="1200" b="1" spc="-10" dirty="0">
                          <a:solidFill>
                            <a:srgbClr val="5D7B3E"/>
                          </a:solidFill>
                          <a:latin typeface="Times New Roman"/>
                          <a:cs typeface="Times New Roman"/>
                        </a:rPr>
                        <a:t>Member</a:t>
                      </a:r>
                      <a:r>
                        <a:rPr sz="1200" b="1" spc="30" dirty="0">
                          <a:solidFill>
                            <a:srgbClr val="5D7B3E"/>
                          </a:solidFill>
                          <a:latin typeface="Times New Roman"/>
                          <a:cs typeface="Times New Roman"/>
                        </a:rPr>
                        <a:t> </a:t>
                      </a:r>
                      <a:r>
                        <a:rPr sz="1200" b="1" dirty="0">
                          <a:solidFill>
                            <a:srgbClr val="5D7B3E"/>
                          </a:solidFill>
                          <a:latin typeface="Times New Roman"/>
                          <a:cs typeface="Times New Roman"/>
                        </a:rPr>
                        <a:t>1 </a:t>
                      </a:r>
                      <a:r>
                        <a:rPr sz="1200" b="1" spc="-5" dirty="0">
                          <a:solidFill>
                            <a:srgbClr val="5D7B3E"/>
                          </a:solidFill>
                          <a:latin typeface="Times New Roman"/>
                          <a:cs typeface="Times New Roman"/>
                        </a:rPr>
                        <a:t>Name:</a:t>
                      </a:r>
                      <a:r>
                        <a:rPr sz="1200" b="1" spc="30" dirty="0">
                          <a:solidFill>
                            <a:srgbClr val="5D7B3E"/>
                          </a:solidFill>
                          <a:latin typeface="Times New Roman"/>
                          <a:cs typeface="Times New Roman"/>
                        </a:rPr>
                        <a:t> </a:t>
                      </a:r>
                      <a:r>
                        <a:rPr lang="en-US" sz="1200" b="1" spc="-5" dirty="0" err="1">
                          <a:solidFill>
                            <a:srgbClr val="5D7B3E"/>
                          </a:solidFill>
                          <a:latin typeface="Times New Roman"/>
                          <a:cs typeface="Times New Roman"/>
                        </a:rPr>
                        <a:t>Vishvasen</a:t>
                      </a:r>
                      <a:r>
                        <a:rPr lang="en-US" sz="1200" b="1" spc="-5" dirty="0">
                          <a:solidFill>
                            <a:srgbClr val="5D7B3E"/>
                          </a:solidFill>
                          <a:latin typeface="Times New Roman"/>
                          <a:cs typeface="Times New Roman"/>
                        </a:rPr>
                        <a:t> B</a:t>
                      </a:r>
                      <a:endParaRPr sz="1200" dirty="0">
                        <a:latin typeface="Times New Roman"/>
                        <a:cs typeface="Times New Roman"/>
                      </a:endParaRPr>
                    </a:p>
                    <a:p>
                      <a:pPr marL="31750">
                        <a:lnSpc>
                          <a:spcPct val="100000"/>
                        </a:lnSpc>
                        <a:spcBef>
                          <a:spcPts val="865"/>
                        </a:spcBef>
                      </a:pPr>
                      <a:r>
                        <a:rPr sz="1200" spc="-5" dirty="0">
                          <a:latin typeface="Times New Roman"/>
                          <a:cs typeface="Times New Roman"/>
                        </a:rPr>
                        <a:t>Branch</a:t>
                      </a:r>
                      <a:r>
                        <a:rPr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B.E</a:t>
                      </a:r>
                      <a:endParaRPr sz="1200" dirty="0">
                        <a:latin typeface="Times New Roman"/>
                        <a:cs typeface="Times New Roman"/>
                      </a:endParaRPr>
                    </a:p>
                    <a:p>
                      <a:pPr marL="31750">
                        <a:lnSpc>
                          <a:spcPct val="100000"/>
                        </a:lnSpc>
                        <a:spcBef>
                          <a:spcPts val="855"/>
                        </a:spcBef>
                      </a:pPr>
                      <a:r>
                        <a:rPr sz="1200" b="1" spc="-5" dirty="0">
                          <a:solidFill>
                            <a:srgbClr val="5D7B3E"/>
                          </a:solidFill>
                          <a:latin typeface="Times New Roman"/>
                          <a:cs typeface="Times New Roman"/>
                        </a:rPr>
                        <a:t>Team</a:t>
                      </a:r>
                      <a:r>
                        <a:rPr sz="1200" b="1" dirty="0">
                          <a:solidFill>
                            <a:srgbClr val="5D7B3E"/>
                          </a:solidFill>
                          <a:latin typeface="Times New Roman"/>
                          <a:cs typeface="Times New Roman"/>
                        </a:rPr>
                        <a:t> </a:t>
                      </a:r>
                      <a:r>
                        <a:rPr sz="1200" b="1" spc="-10" dirty="0">
                          <a:solidFill>
                            <a:srgbClr val="5D7B3E"/>
                          </a:solidFill>
                          <a:latin typeface="Times New Roman"/>
                          <a:cs typeface="Times New Roman"/>
                        </a:rPr>
                        <a:t>Member</a:t>
                      </a:r>
                      <a:r>
                        <a:rPr sz="1200" b="1" spc="25" dirty="0">
                          <a:solidFill>
                            <a:srgbClr val="5D7B3E"/>
                          </a:solidFill>
                          <a:latin typeface="Times New Roman"/>
                          <a:cs typeface="Times New Roman"/>
                        </a:rPr>
                        <a:t> </a:t>
                      </a:r>
                      <a:r>
                        <a:rPr sz="1200" b="1" dirty="0">
                          <a:solidFill>
                            <a:srgbClr val="5D7B3E"/>
                          </a:solidFill>
                          <a:latin typeface="Times New Roman"/>
                          <a:cs typeface="Times New Roman"/>
                        </a:rPr>
                        <a:t>2 </a:t>
                      </a:r>
                      <a:r>
                        <a:rPr sz="1200" b="1" spc="-5" dirty="0">
                          <a:solidFill>
                            <a:srgbClr val="5D7B3E"/>
                          </a:solidFill>
                          <a:latin typeface="Times New Roman"/>
                          <a:cs typeface="Times New Roman"/>
                        </a:rPr>
                        <a:t>Name:</a:t>
                      </a:r>
                      <a:r>
                        <a:rPr sz="1200" b="1" spc="45" dirty="0">
                          <a:solidFill>
                            <a:srgbClr val="5D7B3E"/>
                          </a:solidFill>
                          <a:latin typeface="Times New Roman"/>
                          <a:cs typeface="Times New Roman"/>
                        </a:rPr>
                        <a:t> </a:t>
                      </a:r>
                      <a:r>
                        <a:rPr lang="en-US" sz="1200" b="1" spc="-5" dirty="0">
                          <a:solidFill>
                            <a:srgbClr val="5D7B3E"/>
                          </a:solidFill>
                          <a:latin typeface="Times New Roman"/>
                          <a:cs typeface="Times New Roman"/>
                        </a:rPr>
                        <a:t>Srinath S A</a:t>
                      </a:r>
                      <a:endParaRPr sz="1200" dirty="0">
                        <a:latin typeface="Times New Roman"/>
                        <a:cs typeface="Times New Roman"/>
                      </a:endParaRPr>
                    </a:p>
                    <a:p>
                      <a:pPr marL="31750">
                        <a:lnSpc>
                          <a:spcPct val="100000"/>
                        </a:lnSpc>
                        <a:spcBef>
                          <a:spcPts val="855"/>
                        </a:spcBef>
                      </a:pPr>
                      <a:r>
                        <a:rPr sz="1200" spc="-5" dirty="0">
                          <a:latin typeface="Times New Roman"/>
                          <a:cs typeface="Times New Roman"/>
                        </a:rPr>
                        <a:t>Branch</a:t>
                      </a:r>
                      <a:r>
                        <a:rPr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B.E</a:t>
                      </a:r>
                      <a:endParaRPr sz="1200" dirty="0">
                        <a:latin typeface="Times New Roman"/>
                        <a:cs typeface="Times New Roman"/>
                      </a:endParaRPr>
                    </a:p>
                  </a:txBody>
                  <a:tcPr marL="0" marR="0" marT="0" marB="0"/>
                </a:tc>
                <a:tc>
                  <a:txBody>
                    <a:bodyPr/>
                    <a:lstStyle/>
                    <a:p>
                      <a:pPr>
                        <a:lnSpc>
                          <a:spcPct val="100000"/>
                        </a:lnSpc>
                      </a:pPr>
                      <a:endParaRPr sz="1300" dirty="0">
                        <a:latin typeface="Times New Roman"/>
                        <a:cs typeface="Times New Roman"/>
                      </a:endParaRPr>
                    </a:p>
                  </a:txBody>
                  <a:tcPr marL="0" marR="0" marT="0" marB="0"/>
                </a:tc>
                <a:tc>
                  <a:txBody>
                    <a:bodyPr/>
                    <a:lstStyle/>
                    <a:p>
                      <a:pPr>
                        <a:lnSpc>
                          <a:spcPct val="100000"/>
                        </a:lnSpc>
                        <a:spcBef>
                          <a:spcPts val="30"/>
                        </a:spcBef>
                      </a:pPr>
                      <a:endParaRPr sz="1850">
                        <a:latin typeface="Times New Roman"/>
                        <a:cs typeface="Times New Roman"/>
                      </a:endParaRPr>
                    </a:p>
                    <a:p>
                      <a:pPr marL="740410">
                        <a:lnSpc>
                          <a:spcPct val="100000"/>
                        </a:lnSpc>
                        <a:spcBef>
                          <a:spcPts val="5"/>
                        </a:spcBef>
                      </a:pPr>
                      <a:r>
                        <a:rPr sz="1200" spc="-5" dirty="0">
                          <a:latin typeface="Times New Roman"/>
                          <a:cs typeface="Times New Roman"/>
                        </a:rPr>
                        <a:t>Stream</a:t>
                      </a:r>
                      <a:r>
                        <a:rPr sz="1200" spc="-35" dirty="0">
                          <a:latin typeface="Times New Roman"/>
                          <a:cs typeface="Times New Roman"/>
                        </a:rPr>
                        <a:t> </a:t>
                      </a:r>
                      <a:r>
                        <a:rPr sz="1200" dirty="0">
                          <a:latin typeface="Times New Roman"/>
                          <a:cs typeface="Times New Roman"/>
                        </a:rPr>
                        <a:t>:</a:t>
                      </a:r>
                      <a:r>
                        <a:rPr sz="1200" spc="-35" dirty="0">
                          <a:latin typeface="Times New Roman"/>
                          <a:cs typeface="Times New Roman"/>
                        </a:rPr>
                        <a:t> </a:t>
                      </a:r>
                      <a:r>
                        <a:rPr sz="1200" dirty="0">
                          <a:latin typeface="Times New Roman"/>
                          <a:cs typeface="Times New Roman"/>
                        </a:rPr>
                        <a:t>ECE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0"/>
                        </a:spcBef>
                      </a:pPr>
                      <a:endParaRPr sz="1400">
                        <a:latin typeface="Times New Roman"/>
                        <a:cs typeface="Times New Roman"/>
                      </a:endParaRPr>
                    </a:p>
                    <a:p>
                      <a:pPr marL="740410">
                        <a:lnSpc>
                          <a:spcPct val="100000"/>
                        </a:lnSpc>
                      </a:pPr>
                      <a:r>
                        <a:rPr sz="1200" spc="-5" dirty="0">
                          <a:latin typeface="Times New Roman"/>
                          <a:cs typeface="Times New Roman"/>
                        </a:rPr>
                        <a:t>Stream</a:t>
                      </a:r>
                      <a:r>
                        <a:rPr sz="1200" spc="-35" dirty="0">
                          <a:latin typeface="Times New Roman"/>
                          <a:cs typeface="Times New Roman"/>
                        </a:rPr>
                        <a:t> </a:t>
                      </a:r>
                      <a:r>
                        <a:rPr sz="1200" dirty="0">
                          <a:latin typeface="Times New Roman"/>
                          <a:cs typeface="Times New Roman"/>
                        </a:rPr>
                        <a:t>:</a:t>
                      </a:r>
                      <a:r>
                        <a:rPr sz="1200" spc="-30" dirty="0">
                          <a:latin typeface="Times New Roman"/>
                          <a:cs typeface="Times New Roman"/>
                        </a:rPr>
                        <a:t> </a:t>
                      </a:r>
                      <a:r>
                        <a:rPr sz="1200" dirty="0">
                          <a:latin typeface="Times New Roman"/>
                          <a:cs typeface="Times New Roman"/>
                        </a:rPr>
                        <a:t>ECE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40"/>
                        </a:spcBef>
                      </a:pPr>
                      <a:endParaRPr sz="1400">
                        <a:latin typeface="Times New Roman"/>
                        <a:cs typeface="Times New Roman"/>
                      </a:endParaRPr>
                    </a:p>
                    <a:p>
                      <a:pPr marL="740410">
                        <a:lnSpc>
                          <a:spcPct val="100000"/>
                        </a:lnSpc>
                      </a:pPr>
                      <a:r>
                        <a:rPr sz="1200" spc="-5" dirty="0">
                          <a:latin typeface="Times New Roman"/>
                          <a:cs typeface="Times New Roman"/>
                        </a:rPr>
                        <a:t>Stream</a:t>
                      </a:r>
                      <a:r>
                        <a:rPr sz="1200" spc="-35" dirty="0">
                          <a:latin typeface="Times New Roman"/>
                          <a:cs typeface="Times New Roman"/>
                        </a:rPr>
                        <a:t> </a:t>
                      </a:r>
                      <a:r>
                        <a:rPr sz="1200" dirty="0">
                          <a:latin typeface="Times New Roman"/>
                          <a:cs typeface="Times New Roman"/>
                        </a:rPr>
                        <a:t>:</a:t>
                      </a:r>
                      <a:r>
                        <a:rPr sz="1200" spc="-35" dirty="0">
                          <a:latin typeface="Times New Roman"/>
                          <a:cs typeface="Times New Roman"/>
                        </a:rPr>
                        <a:t> </a:t>
                      </a:r>
                      <a:r>
                        <a:rPr sz="1200" dirty="0">
                          <a:latin typeface="Times New Roman"/>
                          <a:cs typeface="Times New Roman"/>
                        </a:rPr>
                        <a:t>ECE</a:t>
                      </a:r>
                      <a:endParaRPr sz="1200">
                        <a:latin typeface="Times New Roman"/>
                        <a:cs typeface="Times New Roman"/>
                      </a:endParaRPr>
                    </a:p>
                  </a:txBody>
                  <a:tcPr marL="0" marR="0" marT="3810" marB="0"/>
                </a:tc>
                <a:tc>
                  <a:txBody>
                    <a:bodyPr/>
                    <a:lstStyle/>
                    <a:p>
                      <a:pPr>
                        <a:lnSpc>
                          <a:spcPct val="100000"/>
                        </a:lnSpc>
                        <a:spcBef>
                          <a:spcPts val="30"/>
                        </a:spcBef>
                      </a:pPr>
                      <a:endParaRPr sz="1850">
                        <a:latin typeface="Times New Roman"/>
                        <a:cs typeface="Times New Roman"/>
                      </a:endParaRPr>
                    </a:p>
                    <a:p>
                      <a:pPr marL="768350">
                        <a:lnSpc>
                          <a:spcPct val="100000"/>
                        </a:lnSpc>
                        <a:spcBef>
                          <a:spcPts val="5"/>
                        </a:spcBef>
                      </a:pPr>
                      <a:r>
                        <a:rPr sz="1200" spc="-5" dirty="0">
                          <a:latin typeface="Times New Roman"/>
                          <a:cs typeface="Times New Roman"/>
                        </a:rPr>
                        <a:t>Year</a:t>
                      </a:r>
                      <a:r>
                        <a:rPr sz="1200" spc="-30" dirty="0">
                          <a:latin typeface="Times New Roman"/>
                          <a:cs typeface="Times New Roman"/>
                        </a:rPr>
                        <a:t> </a:t>
                      </a:r>
                      <a:r>
                        <a:rPr sz="1200" dirty="0">
                          <a:latin typeface="Times New Roman"/>
                          <a:cs typeface="Times New Roman"/>
                        </a:rPr>
                        <a:t>:</a:t>
                      </a:r>
                      <a:r>
                        <a:rPr sz="1200" spc="-45" dirty="0">
                          <a:latin typeface="Times New Roman"/>
                          <a:cs typeface="Times New Roman"/>
                        </a:rPr>
                        <a:t> </a:t>
                      </a:r>
                      <a:r>
                        <a:rPr sz="1200" spc="-20" dirty="0">
                          <a:latin typeface="Times New Roman"/>
                          <a:cs typeface="Times New Roman"/>
                        </a:rPr>
                        <a:t>III</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0"/>
                        </a:spcBef>
                      </a:pPr>
                      <a:endParaRPr sz="1400">
                        <a:latin typeface="Times New Roman"/>
                        <a:cs typeface="Times New Roman"/>
                      </a:endParaRPr>
                    </a:p>
                    <a:p>
                      <a:pPr marL="768350">
                        <a:lnSpc>
                          <a:spcPct val="100000"/>
                        </a:lnSpc>
                      </a:pPr>
                      <a:r>
                        <a:rPr sz="1200" spc="-10" dirty="0">
                          <a:latin typeface="Times New Roman"/>
                          <a:cs typeface="Times New Roman"/>
                        </a:rPr>
                        <a:t>Year</a:t>
                      </a:r>
                      <a:r>
                        <a:rPr sz="1200" spc="-20" dirty="0">
                          <a:latin typeface="Times New Roman"/>
                          <a:cs typeface="Times New Roman"/>
                        </a:rPr>
                        <a:t> </a:t>
                      </a:r>
                      <a:r>
                        <a:rPr sz="1200" dirty="0">
                          <a:latin typeface="Times New Roman"/>
                          <a:cs typeface="Times New Roman"/>
                        </a:rPr>
                        <a:t>:</a:t>
                      </a:r>
                      <a:r>
                        <a:rPr sz="1200" spc="-35" dirty="0">
                          <a:latin typeface="Times New Roman"/>
                          <a:cs typeface="Times New Roman"/>
                        </a:rPr>
                        <a:t> </a:t>
                      </a:r>
                      <a:r>
                        <a:rPr sz="1200" spc="-20" dirty="0">
                          <a:latin typeface="Times New Roman"/>
                          <a:cs typeface="Times New Roman"/>
                        </a:rPr>
                        <a:t>III</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40"/>
                        </a:spcBef>
                      </a:pPr>
                      <a:endParaRPr sz="1400">
                        <a:latin typeface="Times New Roman"/>
                        <a:cs typeface="Times New Roman"/>
                      </a:endParaRPr>
                    </a:p>
                    <a:p>
                      <a:pPr marL="768350">
                        <a:lnSpc>
                          <a:spcPct val="100000"/>
                        </a:lnSpc>
                      </a:pPr>
                      <a:r>
                        <a:rPr sz="1200" spc="-5" dirty="0">
                          <a:latin typeface="Times New Roman"/>
                          <a:cs typeface="Times New Roman"/>
                        </a:rPr>
                        <a:t>Year</a:t>
                      </a:r>
                      <a:r>
                        <a:rPr sz="1200" spc="-25" dirty="0">
                          <a:latin typeface="Times New Roman"/>
                          <a:cs typeface="Times New Roman"/>
                        </a:rPr>
                        <a:t> </a:t>
                      </a:r>
                      <a:r>
                        <a:rPr sz="1200" dirty="0">
                          <a:latin typeface="Times New Roman"/>
                          <a:cs typeface="Times New Roman"/>
                        </a:rPr>
                        <a:t>:</a:t>
                      </a:r>
                      <a:r>
                        <a:rPr sz="1200" spc="-45" dirty="0">
                          <a:latin typeface="Times New Roman"/>
                          <a:cs typeface="Times New Roman"/>
                        </a:rPr>
                        <a:t> </a:t>
                      </a:r>
                      <a:r>
                        <a:rPr sz="1200" spc="-20" dirty="0">
                          <a:latin typeface="Times New Roman"/>
                          <a:cs typeface="Times New Roman"/>
                        </a:rPr>
                        <a:t>III</a:t>
                      </a:r>
                      <a:endParaRPr sz="1200">
                        <a:latin typeface="Times New Roman"/>
                        <a:cs typeface="Times New Roman"/>
                      </a:endParaRPr>
                    </a:p>
                  </a:txBody>
                  <a:tcPr marL="0" marR="0" marT="3810" marB="0"/>
                </a:tc>
                <a:extLst>
                  <a:ext uri="{0D108BD9-81ED-4DB2-BD59-A6C34878D82A}">
                    <a16:rowId xmlns:a16="http://schemas.microsoft.com/office/drawing/2014/main" val="10000"/>
                  </a:ext>
                </a:extLst>
              </a:tr>
              <a:tr h="874966">
                <a:tc>
                  <a:txBody>
                    <a:bodyPr/>
                    <a:lstStyle/>
                    <a:p>
                      <a:pPr marL="31750">
                        <a:lnSpc>
                          <a:spcPct val="100000"/>
                        </a:lnSpc>
                        <a:spcBef>
                          <a:spcPts val="355"/>
                        </a:spcBef>
                      </a:pPr>
                      <a:r>
                        <a:rPr sz="1200" b="1" spc="-5" dirty="0">
                          <a:solidFill>
                            <a:srgbClr val="5D7B3E"/>
                          </a:solidFill>
                          <a:latin typeface="Times New Roman"/>
                          <a:cs typeface="Times New Roman"/>
                        </a:rPr>
                        <a:t>Team</a:t>
                      </a:r>
                      <a:r>
                        <a:rPr sz="1200" b="1" dirty="0">
                          <a:solidFill>
                            <a:srgbClr val="5D7B3E"/>
                          </a:solidFill>
                          <a:latin typeface="Times New Roman"/>
                          <a:cs typeface="Times New Roman"/>
                        </a:rPr>
                        <a:t> </a:t>
                      </a:r>
                      <a:r>
                        <a:rPr sz="1200" b="1" spc="-10" dirty="0">
                          <a:solidFill>
                            <a:srgbClr val="5D7B3E"/>
                          </a:solidFill>
                          <a:latin typeface="Times New Roman"/>
                          <a:cs typeface="Times New Roman"/>
                        </a:rPr>
                        <a:t>Member</a:t>
                      </a:r>
                      <a:r>
                        <a:rPr sz="1200" b="1" spc="25" dirty="0">
                          <a:solidFill>
                            <a:srgbClr val="5D7B3E"/>
                          </a:solidFill>
                          <a:latin typeface="Times New Roman"/>
                          <a:cs typeface="Times New Roman"/>
                        </a:rPr>
                        <a:t> </a:t>
                      </a:r>
                      <a:r>
                        <a:rPr sz="1200" b="1" dirty="0">
                          <a:solidFill>
                            <a:srgbClr val="5D7B3E"/>
                          </a:solidFill>
                          <a:latin typeface="Times New Roman"/>
                          <a:cs typeface="Times New Roman"/>
                        </a:rPr>
                        <a:t>3</a:t>
                      </a:r>
                      <a:r>
                        <a:rPr sz="1200" b="1" spc="-5" dirty="0">
                          <a:solidFill>
                            <a:srgbClr val="5D7B3E"/>
                          </a:solidFill>
                          <a:latin typeface="Times New Roman"/>
                          <a:cs typeface="Times New Roman"/>
                        </a:rPr>
                        <a:t> Name:</a:t>
                      </a:r>
                      <a:r>
                        <a:rPr sz="1200" b="1" spc="30" dirty="0">
                          <a:solidFill>
                            <a:srgbClr val="5D7B3E"/>
                          </a:solidFill>
                          <a:latin typeface="Times New Roman"/>
                          <a:cs typeface="Times New Roman"/>
                        </a:rPr>
                        <a:t> </a:t>
                      </a:r>
                      <a:r>
                        <a:rPr lang="en-US" sz="1200" b="1" spc="-5" dirty="0" err="1">
                          <a:solidFill>
                            <a:srgbClr val="5D7B3E"/>
                          </a:solidFill>
                          <a:latin typeface="Times New Roman"/>
                          <a:cs typeface="Times New Roman"/>
                        </a:rPr>
                        <a:t>Shujitha</a:t>
                      </a:r>
                      <a:r>
                        <a:rPr lang="en-US" sz="1200" b="1" spc="-5" dirty="0">
                          <a:solidFill>
                            <a:srgbClr val="5D7B3E"/>
                          </a:solidFill>
                          <a:latin typeface="Times New Roman"/>
                          <a:cs typeface="Times New Roman"/>
                        </a:rPr>
                        <a:t> Rani A</a:t>
                      </a:r>
                      <a:endParaRPr sz="1200" dirty="0">
                        <a:latin typeface="Times New Roman"/>
                        <a:cs typeface="Times New Roman"/>
                      </a:endParaRPr>
                    </a:p>
                    <a:p>
                      <a:pPr marL="31750">
                        <a:lnSpc>
                          <a:spcPct val="100000"/>
                        </a:lnSpc>
                        <a:spcBef>
                          <a:spcPts val="850"/>
                        </a:spcBef>
                      </a:pPr>
                      <a:r>
                        <a:rPr sz="1200" spc="-5" dirty="0">
                          <a:latin typeface="Times New Roman"/>
                          <a:cs typeface="Times New Roman"/>
                        </a:rPr>
                        <a:t>Branch</a:t>
                      </a:r>
                      <a:r>
                        <a:rPr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B.E</a:t>
                      </a:r>
                      <a:endParaRPr sz="1200" dirty="0">
                        <a:latin typeface="Times New Roman"/>
                        <a:cs typeface="Times New Roman"/>
                      </a:endParaRPr>
                    </a:p>
                    <a:p>
                      <a:pPr marL="31750">
                        <a:lnSpc>
                          <a:spcPct val="100000"/>
                        </a:lnSpc>
                        <a:spcBef>
                          <a:spcPts val="855"/>
                        </a:spcBef>
                      </a:pPr>
                      <a:r>
                        <a:rPr sz="1200" b="1" spc="-5" dirty="0">
                          <a:solidFill>
                            <a:srgbClr val="5D7B3E"/>
                          </a:solidFill>
                          <a:latin typeface="Times New Roman"/>
                          <a:cs typeface="Times New Roman"/>
                        </a:rPr>
                        <a:t>Team</a:t>
                      </a:r>
                      <a:r>
                        <a:rPr sz="1200" b="1" dirty="0">
                          <a:solidFill>
                            <a:srgbClr val="5D7B3E"/>
                          </a:solidFill>
                          <a:latin typeface="Times New Roman"/>
                          <a:cs typeface="Times New Roman"/>
                        </a:rPr>
                        <a:t> </a:t>
                      </a:r>
                      <a:r>
                        <a:rPr sz="1200" b="1" spc="-10" dirty="0">
                          <a:solidFill>
                            <a:srgbClr val="5D7B3E"/>
                          </a:solidFill>
                          <a:latin typeface="Times New Roman"/>
                          <a:cs typeface="Times New Roman"/>
                        </a:rPr>
                        <a:t>Member</a:t>
                      </a:r>
                      <a:r>
                        <a:rPr sz="1200" b="1" spc="25" dirty="0">
                          <a:solidFill>
                            <a:srgbClr val="5D7B3E"/>
                          </a:solidFill>
                          <a:latin typeface="Times New Roman"/>
                          <a:cs typeface="Times New Roman"/>
                        </a:rPr>
                        <a:t> </a:t>
                      </a:r>
                      <a:r>
                        <a:rPr sz="1200" b="1" dirty="0">
                          <a:solidFill>
                            <a:srgbClr val="5D7B3E"/>
                          </a:solidFill>
                          <a:latin typeface="Times New Roman"/>
                          <a:cs typeface="Times New Roman"/>
                        </a:rPr>
                        <a:t>4 </a:t>
                      </a:r>
                      <a:r>
                        <a:rPr sz="1200" b="1" spc="-5" dirty="0">
                          <a:solidFill>
                            <a:srgbClr val="5D7B3E"/>
                          </a:solidFill>
                          <a:latin typeface="Times New Roman"/>
                          <a:cs typeface="Times New Roman"/>
                        </a:rPr>
                        <a:t>Name:</a:t>
                      </a:r>
                      <a:r>
                        <a:rPr sz="1200" b="1" spc="25" dirty="0">
                          <a:solidFill>
                            <a:srgbClr val="5D7B3E"/>
                          </a:solidFill>
                          <a:latin typeface="Times New Roman"/>
                          <a:cs typeface="Times New Roman"/>
                        </a:rPr>
                        <a:t> </a:t>
                      </a:r>
                      <a:r>
                        <a:rPr lang="en-US" sz="1200" b="1" spc="-5" dirty="0">
                          <a:solidFill>
                            <a:srgbClr val="5D7B3E"/>
                          </a:solidFill>
                          <a:latin typeface="Times New Roman"/>
                          <a:cs typeface="Times New Roman"/>
                        </a:rPr>
                        <a:t>Raja Rajeshwari J</a:t>
                      </a:r>
                      <a:endParaRPr sz="1200" dirty="0">
                        <a:latin typeface="Times New Roman"/>
                        <a:cs typeface="Times New Roman"/>
                      </a:endParaRPr>
                    </a:p>
                  </a:txBody>
                  <a:tcPr marL="0" marR="0" marT="45085"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p>
                      <a:pPr marL="740410">
                        <a:lnSpc>
                          <a:spcPct val="100000"/>
                        </a:lnSpc>
                        <a:spcBef>
                          <a:spcPts val="1155"/>
                        </a:spcBef>
                      </a:pPr>
                      <a:r>
                        <a:rPr sz="1200" spc="-5" dirty="0">
                          <a:latin typeface="Times New Roman"/>
                          <a:cs typeface="Times New Roman"/>
                        </a:rPr>
                        <a:t>Stream</a:t>
                      </a:r>
                      <a:r>
                        <a:rPr sz="1200" spc="-20"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ECE</a:t>
                      </a:r>
                      <a:endParaRPr sz="1200">
                        <a:latin typeface="Times New Roman"/>
                        <a:cs typeface="Times New Roman"/>
                      </a:endParaRPr>
                    </a:p>
                  </a:txBody>
                  <a:tcPr marL="0" marR="0" marT="0" marB="0"/>
                </a:tc>
                <a:tc>
                  <a:txBody>
                    <a:bodyPr/>
                    <a:lstStyle/>
                    <a:p>
                      <a:pPr>
                        <a:lnSpc>
                          <a:spcPct val="100000"/>
                        </a:lnSpc>
                      </a:pPr>
                      <a:endParaRPr sz="1300" dirty="0">
                        <a:latin typeface="Times New Roman"/>
                        <a:cs typeface="Times New Roman"/>
                      </a:endParaRPr>
                    </a:p>
                    <a:p>
                      <a:pPr marL="730250">
                        <a:lnSpc>
                          <a:spcPct val="100000"/>
                        </a:lnSpc>
                        <a:spcBef>
                          <a:spcPts val="1155"/>
                        </a:spcBef>
                      </a:pPr>
                      <a:r>
                        <a:rPr lang="en-US" sz="1200" spc="-5" dirty="0">
                          <a:latin typeface="Times New Roman"/>
                          <a:cs typeface="Times New Roman"/>
                        </a:rPr>
                        <a:t> </a:t>
                      </a:r>
                      <a:r>
                        <a:rPr sz="1200" spc="-5" dirty="0">
                          <a:latin typeface="Times New Roman"/>
                          <a:cs typeface="Times New Roman"/>
                        </a:rPr>
                        <a:t>Year</a:t>
                      </a:r>
                      <a:r>
                        <a:rPr sz="1200" spc="-15" dirty="0">
                          <a:latin typeface="Times New Roman"/>
                          <a:cs typeface="Times New Roman"/>
                        </a:rPr>
                        <a:t> </a:t>
                      </a:r>
                      <a:r>
                        <a:rPr sz="1200" dirty="0">
                          <a:latin typeface="Times New Roman"/>
                          <a:cs typeface="Times New Roman"/>
                        </a:rPr>
                        <a:t>:</a:t>
                      </a:r>
                      <a:r>
                        <a:rPr sz="1200" spc="-25" dirty="0">
                          <a:latin typeface="Times New Roman"/>
                          <a:cs typeface="Times New Roman"/>
                        </a:rPr>
                        <a:t> </a:t>
                      </a:r>
                      <a:r>
                        <a:rPr sz="1200" spc="-20" dirty="0">
                          <a:latin typeface="Times New Roman"/>
                          <a:cs typeface="Times New Roman"/>
                        </a:rPr>
                        <a:t>III</a:t>
                      </a:r>
                      <a:endParaRPr sz="1200" dirty="0">
                        <a:latin typeface="Times New Roman"/>
                        <a:cs typeface="Times New Roman"/>
                      </a:endParaRPr>
                    </a:p>
                  </a:txBody>
                  <a:tcPr marL="0" marR="0" marT="0" marB="0"/>
                </a:tc>
                <a:extLst>
                  <a:ext uri="{0D108BD9-81ED-4DB2-BD59-A6C34878D82A}">
                    <a16:rowId xmlns:a16="http://schemas.microsoft.com/office/drawing/2014/main" val="10001"/>
                  </a:ext>
                </a:extLst>
              </a:tr>
              <a:tr h="1749877">
                <a:tc>
                  <a:txBody>
                    <a:bodyPr/>
                    <a:lstStyle/>
                    <a:p>
                      <a:pPr marL="31750">
                        <a:lnSpc>
                          <a:spcPct val="100000"/>
                        </a:lnSpc>
                        <a:spcBef>
                          <a:spcPts val="355"/>
                        </a:spcBef>
                      </a:pPr>
                      <a:r>
                        <a:rPr sz="1200" spc="-5" dirty="0">
                          <a:latin typeface="Times New Roman"/>
                          <a:cs typeface="Times New Roman"/>
                        </a:rPr>
                        <a:t>Branch</a:t>
                      </a:r>
                      <a:r>
                        <a:rPr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B.E</a:t>
                      </a:r>
                      <a:endParaRPr sz="1200" dirty="0">
                        <a:latin typeface="Times New Roman"/>
                        <a:cs typeface="Times New Roman"/>
                      </a:endParaRPr>
                    </a:p>
                    <a:p>
                      <a:pPr marL="31750">
                        <a:lnSpc>
                          <a:spcPct val="100000"/>
                        </a:lnSpc>
                        <a:spcBef>
                          <a:spcPts val="855"/>
                        </a:spcBef>
                      </a:pPr>
                      <a:r>
                        <a:rPr sz="1200" b="1" spc="-5" dirty="0">
                          <a:solidFill>
                            <a:srgbClr val="5D7B3E"/>
                          </a:solidFill>
                          <a:latin typeface="Times New Roman"/>
                          <a:cs typeface="Times New Roman"/>
                        </a:rPr>
                        <a:t>Team</a:t>
                      </a:r>
                      <a:r>
                        <a:rPr sz="1200" b="1" dirty="0">
                          <a:solidFill>
                            <a:srgbClr val="5D7B3E"/>
                          </a:solidFill>
                          <a:latin typeface="Times New Roman"/>
                          <a:cs typeface="Times New Roman"/>
                        </a:rPr>
                        <a:t> </a:t>
                      </a:r>
                      <a:r>
                        <a:rPr sz="1200" b="1" spc="-10" dirty="0">
                          <a:solidFill>
                            <a:srgbClr val="5D7B3E"/>
                          </a:solidFill>
                          <a:latin typeface="Times New Roman"/>
                          <a:cs typeface="Times New Roman"/>
                        </a:rPr>
                        <a:t>Member</a:t>
                      </a:r>
                      <a:r>
                        <a:rPr sz="1200" b="1" spc="25" dirty="0">
                          <a:solidFill>
                            <a:srgbClr val="5D7B3E"/>
                          </a:solidFill>
                          <a:latin typeface="Times New Roman"/>
                          <a:cs typeface="Times New Roman"/>
                        </a:rPr>
                        <a:t> </a:t>
                      </a:r>
                      <a:r>
                        <a:rPr sz="1200" b="1" dirty="0">
                          <a:solidFill>
                            <a:srgbClr val="5D7B3E"/>
                          </a:solidFill>
                          <a:latin typeface="Times New Roman"/>
                          <a:cs typeface="Times New Roman"/>
                        </a:rPr>
                        <a:t>5 </a:t>
                      </a:r>
                      <a:r>
                        <a:rPr sz="1200" b="1" spc="-5" dirty="0">
                          <a:solidFill>
                            <a:srgbClr val="5D7B3E"/>
                          </a:solidFill>
                          <a:latin typeface="Times New Roman"/>
                          <a:cs typeface="Times New Roman"/>
                        </a:rPr>
                        <a:t>Name:</a:t>
                      </a:r>
                      <a:r>
                        <a:rPr sz="1200" b="1" spc="25" dirty="0">
                          <a:solidFill>
                            <a:srgbClr val="5D7B3E"/>
                          </a:solidFill>
                          <a:latin typeface="Times New Roman"/>
                          <a:cs typeface="Times New Roman"/>
                        </a:rPr>
                        <a:t> </a:t>
                      </a:r>
                      <a:r>
                        <a:rPr lang="en-US" sz="1200" b="1" spc="25" dirty="0" err="1">
                          <a:solidFill>
                            <a:srgbClr val="5D7B3E"/>
                          </a:solidFill>
                          <a:latin typeface="Times New Roman"/>
                          <a:cs typeface="Times New Roman"/>
                        </a:rPr>
                        <a:t>Sujithram</a:t>
                      </a:r>
                      <a:r>
                        <a:rPr lang="en-US" sz="1200" b="1" spc="25" dirty="0">
                          <a:solidFill>
                            <a:srgbClr val="5D7B3E"/>
                          </a:solidFill>
                          <a:latin typeface="Times New Roman"/>
                          <a:cs typeface="Times New Roman"/>
                        </a:rPr>
                        <a:t> A G</a:t>
                      </a:r>
                      <a:endParaRPr sz="1200" dirty="0">
                        <a:latin typeface="Times New Roman"/>
                        <a:cs typeface="Times New Roman"/>
                      </a:endParaRPr>
                    </a:p>
                    <a:p>
                      <a:pPr marL="31750">
                        <a:lnSpc>
                          <a:spcPct val="100000"/>
                        </a:lnSpc>
                        <a:spcBef>
                          <a:spcPts val="850"/>
                        </a:spcBef>
                      </a:pPr>
                      <a:r>
                        <a:rPr sz="1200" spc="-5" dirty="0">
                          <a:latin typeface="Times New Roman"/>
                          <a:cs typeface="Times New Roman"/>
                        </a:rPr>
                        <a:t>Branch</a:t>
                      </a:r>
                      <a:r>
                        <a:rPr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B.E</a:t>
                      </a:r>
                      <a:endParaRPr sz="1200" dirty="0">
                        <a:latin typeface="Times New Roman"/>
                        <a:cs typeface="Times New Roman"/>
                      </a:endParaRPr>
                    </a:p>
                    <a:p>
                      <a:pPr marL="31750">
                        <a:lnSpc>
                          <a:spcPct val="100000"/>
                        </a:lnSpc>
                        <a:spcBef>
                          <a:spcPts val="865"/>
                        </a:spcBef>
                      </a:pPr>
                      <a:r>
                        <a:rPr sz="1200" b="1" spc="-5" dirty="0">
                          <a:solidFill>
                            <a:srgbClr val="80415F"/>
                          </a:solidFill>
                          <a:latin typeface="Times New Roman"/>
                          <a:cs typeface="Times New Roman"/>
                        </a:rPr>
                        <a:t>Team</a:t>
                      </a:r>
                      <a:r>
                        <a:rPr sz="1200" b="1" dirty="0">
                          <a:solidFill>
                            <a:srgbClr val="80415F"/>
                          </a:solidFill>
                          <a:latin typeface="Times New Roman"/>
                          <a:cs typeface="Times New Roman"/>
                        </a:rPr>
                        <a:t> </a:t>
                      </a:r>
                      <a:r>
                        <a:rPr sz="1200" b="1" spc="-5" dirty="0">
                          <a:solidFill>
                            <a:srgbClr val="80415F"/>
                          </a:solidFill>
                          <a:latin typeface="Times New Roman"/>
                          <a:cs typeface="Times New Roman"/>
                        </a:rPr>
                        <a:t>Mentor</a:t>
                      </a:r>
                      <a:r>
                        <a:rPr sz="1200" b="1" spc="10" dirty="0">
                          <a:solidFill>
                            <a:srgbClr val="80415F"/>
                          </a:solidFill>
                          <a:latin typeface="Times New Roman"/>
                          <a:cs typeface="Times New Roman"/>
                        </a:rPr>
                        <a:t> </a:t>
                      </a:r>
                      <a:r>
                        <a:rPr sz="1200" b="1" dirty="0">
                          <a:solidFill>
                            <a:srgbClr val="80415F"/>
                          </a:solidFill>
                          <a:latin typeface="Times New Roman"/>
                          <a:cs typeface="Times New Roman"/>
                        </a:rPr>
                        <a:t>1 </a:t>
                      </a:r>
                      <a:r>
                        <a:rPr sz="1200" b="1" spc="-5" dirty="0">
                          <a:solidFill>
                            <a:srgbClr val="80415F"/>
                          </a:solidFill>
                          <a:latin typeface="Times New Roman"/>
                          <a:cs typeface="Times New Roman"/>
                        </a:rPr>
                        <a:t>Name:</a:t>
                      </a:r>
                      <a:r>
                        <a:rPr sz="1200" b="1" spc="20" dirty="0">
                          <a:solidFill>
                            <a:srgbClr val="80415F"/>
                          </a:solidFill>
                          <a:latin typeface="Times New Roman"/>
                          <a:cs typeface="Times New Roman"/>
                        </a:rPr>
                        <a:t> </a:t>
                      </a:r>
                      <a:endParaRPr sz="1200" dirty="0">
                        <a:latin typeface="Times New Roman"/>
                        <a:cs typeface="Times New Roman"/>
                      </a:endParaRPr>
                    </a:p>
                    <a:p>
                      <a:pPr marL="31750">
                        <a:lnSpc>
                          <a:spcPct val="100000"/>
                        </a:lnSpc>
                        <a:spcBef>
                          <a:spcPts val="850"/>
                        </a:spcBef>
                      </a:pPr>
                      <a:r>
                        <a:rPr sz="1200" spc="-10" dirty="0">
                          <a:latin typeface="Times New Roman"/>
                          <a:cs typeface="Times New Roman"/>
                        </a:rPr>
                        <a:t>Category:</a:t>
                      </a:r>
                      <a:r>
                        <a:rPr sz="1200" spc="35" dirty="0">
                          <a:latin typeface="Times New Roman"/>
                          <a:cs typeface="Times New Roman"/>
                        </a:rPr>
                        <a:t> </a:t>
                      </a:r>
                      <a:endParaRPr sz="1200" dirty="0">
                        <a:latin typeface="Times New Roman"/>
                        <a:cs typeface="Times New Roman"/>
                      </a:endParaRPr>
                    </a:p>
                    <a:p>
                      <a:pPr marL="31750">
                        <a:lnSpc>
                          <a:spcPct val="100000"/>
                        </a:lnSpc>
                        <a:spcBef>
                          <a:spcPts val="855"/>
                        </a:spcBef>
                      </a:pPr>
                      <a:r>
                        <a:rPr sz="1200" b="1" dirty="0">
                          <a:solidFill>
                            <a:srgbClr val="80415F"/>
                          </a:solidFill>
                          <a:latin typeface="Times New Roman"/>
                          <a:cs typeface="Times New Roman"/>
                        </a:rPr>
                        <a:t>Team</a:t>
                      </a:r>
                      <a:r>
                        <a:rPr sz="1200" b="1" spc="-10" dirty="0">
                          <a:solidFill>
                            <a:srgbClr val="80415F"/>
                          </a:solidFill>
                          <a:latin typeface="Times New Roman"/>
                          <a:cs typeface="Times New Roman"/>
                        </a:rPr>
                        <a:t> </a:t>
                      </a:r>
                      <a:r>
                        <a:rPr sz="1200" b="1" spc="-5" dirty="0">
                          <a:solidFill>
                            <a:srgbClr val="80415F"/>
                          </a:solidFill>
                          <a:latin typeface="Times New Roman"/>
                          <a:cs typeface="Times New Roman"/>
                        </a:rPr>
                        <a:t>Mentor</a:t>
                      </a:r>
                      <a:r>
                        <a:rPr sz="1200" b="1" spc="5" dirty="0">
                          <a:solidFill>
                            <a:srgbClr val="80415F"/>
                          </a:solidFill>
                          <a:latin typeface="Times New Roman"/>
                          <a:cs typeface="Times New Roman"/>
                        </a:rPr>
                        <a:t> </a:t>
                      </a:r>
                      <a:r>
                        <a:rPr sz="1200" b="1" dirty="0">
                          <a:solidFill>
                            <a:srgbClr val="80415F"/>
                          </a:solidFill>
                          <a:latin typeface="Times New Roman"/>
                          <a:cs typeface="Times New Roman"/>
                        </a:rPr>
                        <a:t>2</a:t>
                      </a:r>
                      <a:r>
                        <a:rPr sz="1200" b="1" spc="-5" dirty="0">
                          <a:solidFill>
                            <a:srgbClr val="80415F"/>
                          </a:solidFill>
                          <a:latin typeface="Times New Roman"/>
                          <a:cs typeface="Times New Roman"/>
                        </a:rPr>
                        <a:t> Name:</a:t>
                      </a:r>
                      <a:endParaRPr sz="1200" dirty="0">
                        <a:latin typeface="Times New Roman"/>
                        <a:cs typeface="Times New Roman"/>
                      </a:endParaRPr>
                    </a:p>
                  </a:txBody>
                  <a:tcPr marL="0" marR="0" marT="45085" marB="0"/>
                </a:tc>
                <a:tc>
                  <a:txBody>
                    <a:bodyPr/>
                    <a:lstStyle/>
                    <a:p>
                      <a:pPr>
                        <a:lnSpc>
                          <a:spcPct val="100000"/>
                        </a:lnSpc>
                      </a:pPr>
                      <a:endParaRPr sz="1300" dirty="0">
                        <a:latin typeface="Times New Roman"/>
                        <a:cs typeface="Times New Roman"/>
                      </a:endParaRPr>
                    </a:p>
                  </a:txBody>
                  <a:tcPr marL="0" marR="0" marT="0" marB="0"/>
                </a:tc>
                <a:tc>
                  <a:txBody>
                    <a:bodyPr/>
                    <a:lstStyle/>
                    <a:p>
                      <a:pPr marL="740410">
                        <a:lnSpc>
                          <a:spcPct val="100000"/>
                        </a:lnSpc>
                        <a:spcBef>
                          <a:spcPts val="355"/>
                        </a:spcBef>
                      </a:pPr>
                      <a:r>
                        <a:rPr sz="1200" spc="-5" dirty="0">
                          <a:latin typeface="Times New Roman"/>
                          <a:cs typeface="Times New Roman"/>
                        </a:rPr>
                        <a:t>Stream</a:t>
                      </a:r>
                      <a:r>
                        <a:rPr sz="1200" spc="-30" dirty="0">
                          <a:latin typeface="Times New Roman"/>
                          <a:cs typeface="Times New Roman"/>
                        </a:rPr>
                        <a:t> </a:t>
                      </a:r>
                      <a:r>
                        <a:rPr sz="1200" dirty="0">
                          <a:latin typeface="Times New Roman"/>
                          <a:cs typeface="Times New Roman"/>
                        </a:rPr>
                        <a:t>:</a:t>
                      </a:r>
                      <a:r>
                        <a:rPr sz="1200" spc="-25" dirty="0">
                          <a:latin typeface="Times New Roman"/>
                          <a:cs typeface="Times New Roman"/>
                        </a:rPr>
                        <a:t> </a:t>
                      </a:r>
                      <a:r>
                        <a:rPr lang="en-US" sz="1200" spc="-5" dirty="0">
                          <a:latin typeface="Times New Roman"/>
                          <a:cs typeface="Times New Roman"/>
                        </a:rPr>
                        <a:t>ECE</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0"/>
                        </a:spcBef>
                      </a:pPr>
                      <a:endParaRPr sz="1400" dirty="0">
                        <a:latin typeface="Times New Roman"/>
                        <a:cs typeface="Times New Roman"/>
                      </a:endParaRPr>
                    </a:p>
                    <a:p>
                      <a:pPr marL="740410">
                        <a:lnSpc>
                          <a:spcPct val="100000"/>
                        </a:lnSpc>
                      </a:pPr>
                      <a:r>
                        <a:rPr sz="1200" spc="-5" dirty="0">
                          <a:latin typeface="Times New Roman"/>
                          <a:cs typeface="Times New Roman"/>
                        </a:rPr>
                        <a:t>Stream</a:t>
                      </a:r>
                      <a:r>
                        <a:rPr sz="1200" spc="-30" dirty="0">
                          <a:latin typeface="Times New Roman"/>
                          <a:cs typeface="Times New Roman"/>
                        </a:rPr>
                        <a:t> </a:t>
                      </a:r>
                      <a:r>
                        <a:rPr sz="1200" dirty="0">
                          <a:latin typeface="Times New Roman"/>
                          <a:cs typeface="Times New Roman"/>
                        </a:rPr>
                        <a:t>:</a:t>
                      </a:r>
                      <a:r>
                        <a:rPr sz="1200" spc="-25" dirty="0">
                          <a:latin typeface="Times New Roman"/>
                          <a:cs typeface="Times New Roman"/>
                        </a:rPr>
                        <a:t> </a:t>
                      </a:r>
                      <a:r>
                        <a:rPr lang="en-US" sz="1200" spc="-5" dirty="0">
                          <a:latin typeface="Times New Roman"/>
                          <a:cs typeface="Times New Roman"/>
                        </a:rPr>
                        <a:t>MECH</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0"/>
                        </a:spcBef>
                      </a:pPr>
                      <a:endParaRPr sz="1400" dirty="0">
                        <a:latin typeface="Times New Roman"/>
                        <a:cs typeface="Times New Roman"/>
                      </a:endParaRPr>
                    </a:p>
                    <a:p>
                      <a:pPr marL="702310">
                        <a:lnSpc>
                          <a:spcPct val="100000"/>
                        </a:lnSpc>
                      </a:pPr>
                      <a:r>
                        <a:rPr sz="1200" dirty="0">
                          <a:latin typeface="Times New Roman"/>
                          <a:cs typeface="Times New Roman"/>
                        </a:rPr>
                        <a:t>Expertise:</a:t>
                      </a:r>
                      <a:r>
                        <a:rPr sz="1200" spc="-5" dirty="0">
                          <a:latin typeface="Times New Roman"/>
                          <a:cs typeface="Times New Roman"/>
                        </a:rPr>
                        <a:t> </a:t>
                      </a:r>
                      <a:endParaRPr sz="1200" dirty="0">
                        <a:latin typeface="Times New Roman"/>
                        <a:cs typeface="Times New Roman"/>
                      </a:endParaRPr>
                    </a:p>
                  </a:txBody>
                  <a:tcPr marL="0" marR="0" marT="45085" marB="0"/>
                </a:tc>
                <a:tc>
                  <a:txBody>
                    <a:bodyPr/>
                    <a:lstStyle/>
                    <a:p>
                      <a:pPr marL="730250">
                        <a:lnSpc>
                          <a:spcPct val="100000"/>
                        </a:lnSpc>
                        <a:spcBef>
                          <a:spcPts val="355"/>
                        </a:spcBef>
                      </a:pPr>
                      <a:r>
                        <a:rPr lang="en-US" sz="1200" spc="-5" dirty="0">
                          <a:latin typeface="Times New Roman"/>
                          <a:cs typeface="Times New Roman"/>
                        </a:rPr>
                        <a:t> </a:t>
                      </a:r>
                      <a:r>
                        <a:rPr sz="1200" spc="-5" dirty="0">
                          <a:latin typeface="Times New Roman"/>
                          <a:cs typeface="Times New Roman"/>
                        </a:rPr>
                        <a:t>Year</a:t>
                      </a:r>
                      <a:r>
                        <a:rPr sz="1200" spc="-30" dirty="0">
                          <a:latin typeface="Times New Roman"/>
                          <a:cs typeface="Times New Roman"/>
                        </a:rPr>
                        <a:t> </a:t>
                      </a:r>
                      <a:r>
                        <a:rPr sz="1200" dirty="0">
                          <a:latin typeface="Times New Roman"/>
                          <a:cs typeface="Times New Roman"/>
                        </a:rPr>
                        <a:t>:</a:t>
                      </a:r>
                      <a:r>
                        <a:rPr sz="1200" spc="-45" dirty="0">
                          <a:latin typeface="Times New Roman"/>
                          <a:cs typeface="Times New Roman"/>
                        </a:rPr>
                        <a:t> </a:t>
                      </a:r>
                      <a:r>
                        <a:rPr sz="1200" spc="-20" dirty="0">
                          <a:latin typeface="Times New Roman"/>
                          <a:cs typeface="Times New Roman"/>
                        </a:rPr>
                        <a:t>III</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0"/>
                        </a:spcBef>
                      </a:pPr>
                      <a:endParaRPr sz="1400" dirty="0">
                        <a:latin typeface="Times New Roman"/>
                        <a:cs typeface="Times New Roman"/>
                      </a:endParaRPr>
                    </a:p>
                    <a:p>
                      <a:pPr marL="730250">
                        <a:lnSpc>
                          <a:spcPct val="100000"/>
                        </a:lnSpc>
                      </a:pPr>
                      <a:r>
                        <a:rPr lang="en-US" sz="1200" spc="-5" dirty="0">
                          <a:latin typeface="Times New Roman"/>
                          <a:cs typeface="Times New Roman"/>
                        </a:rPr>
                        <a:t> </a:t>
                      </a:r>
                      <a:r>
                        <a:rPr sz="1200" spc="-5" dirty="0">
                          <a:latin typeface="Times New Roman"/>
                          <a:cs typeface="Times New Roman"/>
                        </a:rPr>
                        <a:t>Year</a:t>
                      </a:r>
                      <a:r>
                        <a:rPr sz="1200" spc="-30" dirty="0">
                          <a:latin typeface="Times New Roman"/>
                          <a:cs typeface="Times New Roman"/>
                        </a:rPr>
                        <a:t> </a:t>
                      </a:r>
                      <a:r>
                        <a:rPr sz="1200" dirty="0">
                          <a:latin typeface="Times New Roman"/>
                          <a:cs typeface="Times New Roman"/>
                        </a:rPr>
                        <a:t>:</a:t>
                      </a:r>
                      <a:r>
                        <a:rPr sz="1200" spc="-45" dirty="0">
                          <a:latin typeface="Times New Roman"/>
                          <a:cs typeface="Times New Roman"/>
                        </a:rPr>
                        <a:t> </a:t>
                      </a:r>
                      <a:r>
                        <a:rPr sz="1200" spc="-20" dirty="0">
                          <a:latin typeface="Times New Roman"/>
                          <a:cs typeface="Times New Roman"/>
                        </a:rPr>
                        <a:t>III</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0"/>
                        </a:spcBef>
                      </a:pPr>
                      <a:endParaRPr sz="1400" dirty="0">
                        <a:latin typeface="Times New Roman"/>
                        <a:cs typeface="Times New Roman"/>
                      </a:endParaRPr>
                    </a:p>
                    <a:p>
                      <a:pPr marL="730250">
                        <a:lnSpc>
                          <a:spcPct val="100000"/>
                        </a:lnSpc>
                      </a:pPr>
                      <a:r>
                        <a:rPr lang="en-US" sz="1200" spc="-5" dirty="0">
                          <a:latin typeface="Times New Roman"/>
                          <a:cs typeface="Times New Roman"/>
                        </a:rPr>
                        <a:t> </a:t>
                      </a:r>
                      <a:r>
                        <a:rPr sz="1200" spc="-5" dirty="0">
                          <a:latin typeface="Times New Roman"/>
                          <a:cs typeface="Times New Roman"/>
                        </a:rPr>
                        <a:t>Domain</a:t>
                      </a:r>
                      <a:r>
                        <a:rPr sz="1200" dirty="0">
                          <a:latin typeface="Times New Roman"/>
                          <a:cs typeface="Times New Roman"/>
                        </a:rPr>
                        <a:t> </a:t>
                      </a:r>
                      <a:r>
                        <a:rPr sz="1200" spc="-5" dirty="0">
                          <a:latin typeface="Times New Roman"/>
                          <a:cs typeface="Times New Roman"/>
                        </a:rPr>
                        <a:t>Experience:</a:t>
                      </a:r>
                      <a:endParaRPr sz="1200" dirty="0">
                        <a:latin typeface="Times New Roman"/>
                        <a:cs typeface="Times New Roman"/>
                      </a:endParaRPr>
                    </a:p>
                  </a:txBody>
                  <a:tcPr marL="0" marR="0" marT="45085" marB="0"/>
                </a:tc>
                <a:extLst>
                  <a:ext uri="{0D108BD9-81ED-4DB2-BD59-A6C34878D82A}">
                    <a16:rowId xmlns:a16="http://schemas.microsoft.com/office/drawing/2014/main" val="10002"/>
                  </a:ext>
                </a:extLst>
              </a:tr>
              <a:tr h="230808">
                <a:tc>
                  <a:txBody>
                    <a:bodyPr/>
                    <a:lstStyle/>
                    <a:p>
                      <a:pPr marL="31750">
                        <a:lnSpc>
                          <a:spcPts val="1360"/>
                        </a:lnSpc>
                        <a:spcBef>
                          <a:spcPts val="355"/>
                        </a:spcBef>
                      </a:pPr>
                      <a:r>
                        <a:rPr sz="1200" spc="-10" dirty="0">
                          <a:latin typeface="Times New Roman"/>
                          <a:cs typeface="Times New Roman"/>
                        </a:rPr>
                        <a:t>Category:</a:t>
                      </a:r>
                      <a:endParaRPr sz="1200" dirty="0">
                        <a:latin typeface="Times New Roman"/>
                        <a:cs typeface="Times New Roman"/>
                      </a:endParaRPr>
                    </a:p>
                  </a:txBody>
                  <a:tcPr marL="0" marR="0" marT="45085" marB="0"/>
                </a:tc>
                <a:tc>
                  <a:txBody>
                    <a:bodyPr/>
                    <a:lstStyle/>
                    <a:p>
                      <a:pPr>
                        <a:lnSpc>
                          <a:spcPct val="100000"/>
                        </a:lnSpc>
                      </a:pPr>
                      <a:endParaRPr sz="1300">
                        <a:latin typeface="Times New Roman"/>
                        <a:cs typeface="Times New Roman"/>
                      </a:endParaRPr>
                    </a:p>
                  </a:txBody>
                  <a:tcPr marL="0" marR="0" marT="0" marB="0"/>
                </a:tc>
                <a:tc>
                  <a:txBody>
                    <a:bodyPr/>
                    <a:lstStyle/>
                    <a:p>
                      <a:pPr marL="702310">
                        <a:lnSpc>
                          <a:spcPts val="1360"/>
                        </a:lnSpc>
                        <a:spcBef>
                          <a:spcPts val="355"/>
                        </a:spcBef>
                      </a:pPr>
                      <a:r>
                        <a:rPr sz="1200" dirty="0">
                          <a:latin typeface="Times New Roman"/>
                          <a:cs typeface="Times New Roman"/>
                        </a:rPr>
                        <a:t>Expertise:</a:t>
                      </a:r>
                      <a:r>
                        <a:rPr sz="1200" spc="-30" dirty="0">
                          <a:latin typeface="Times New Roman"/>
                          <a:cs typeface="Times New Roman"/>
                        </a:rPr>
                        <a:t> </a:t>
                      </a:r>
                      <a:endParaRPr sz="1200" dirty="0">
                        <a:latin typeface="Times New Roman"/>
                        <a:cs typeface="Times New Roman"/>
                      </a:endParaRPr>
                    </a:p>
                  </a:txBody>
                  <a:tcPr marL="0" marR="0" marT="45085" marB="0"/>
                </a:tc>
                <a:tc>
                  <a:txBody>
                    <a:bodyPr/>
                    <a:lstStyle/>
                    <a:p>
                      <a:pPr marL="692150">
                        <a:lnSpc>
                          <a:spcPts val="1360"/>
                        </a:lnSpc>
                        <a:spcBef>
                          <a:spcPts val="355"/>
                        </a:spcBef>
                      </a:pPr>
                      <a:r>
                        <a:rPr lang="en-US" sz="1200" spc="-5" dirty="0">
                          <a:latin typeface="Times New Roman"/>
                          <a:cs typeface="Times New Roman"/>
                        </a:rPr>
                        <a:t> </a:t>
                      </a:r>
                      <a:r>
                        <a:rPr sz="1200" spc="-5" dirty="0">
                          <a:latin typeface="Times New Roman"/>
                          <a:cs typeface="Times New Roman"/>
                        </a:rPr>
                        <a:t>Domain</a:t>
                      </a:r>
                      <a:r>
                        <a:rPr sz="1200" dirty="0">
                          <a:latin typeface="Times New Roman"/>
                          <a:cs typeface="Times New Roman"/>
                        </a:rPr>
                        <a:t> </a:t>
                      </a:r>
                      <a:r>
                        <a:rPr sz="1200" spc="-5" dirty="0">
                          <a:latin typeface="Times New Roman"/>
                          <a:cs typeface="Times New Roman"/>
                        </a:rPr>
                        <a:t>Experience:</a:t>
                      </a:r>
                      <a:r>
                        <a:rPr sz="1200" spc="35" dirty="0">
                          <a:latin typeface="Times New Roman"/>
                          <a:cs typeface="Times New Roman"/>
                        </a:rPr>
                        <a:t> </a:t>
                      </a:r>
                      <a:endParaRPr sz="1200" dirty="0">
                        <a:latin typeface="Times New Roman"/>
                        <a:cs typeface="Times New Roman"/>
                      </a:endParaRPr>
                    </a:p>
                  </a:txBody>
                  <a:tcPr marL="0" marR="0" marT="45085" marB="0"/>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666</Words>
  <Application>Microsoft Office PowerPoint</Application>
  <PresentationFormat>Widescreen</PresentationFormat>
  <Paragraphs>100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Times New Roman</vt:lpstr>
      <vt:lpstr>Verdana</vt:lpstr>
      <vt:lpstr>Wingdings</vt:lpstr>
      <vt:lpstr>Office Theme</vt:lpstr>
      <vt:lpstr>Basic Details of the Team and  Problem Statement</vt:lpstr>
      <vt:lpstr>Idea/Approach Details</vt:lpstr>
      <vt:lpstr>PowerPoint Presentation</vt:lpstr>
      <vt:lpstr>Team Member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Srinath S A</cp:lastModifiedBy>
  <cp:revision>5</cp:revision>
  <dcterms:created xsi:type="dcterms:W3CDTF">2023-10-05T14:27:24Z</dcterms:created>
  <dcterms:modified xsi:type="dcterms:W3CDTF">2023-10-09T18:02:16Z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PowerPoint® 2021</vt:lpwstr>
  </property>
  <property fmtid="{D5CDD505-2E9C-101B-9397-08002B2CF9AE}" pid="4" name="LastSaved">
    <vt:filetime>2023-10-05T00:00:00Z</vt:filetime>
  </property>
</Properties>
</file>