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60" r:id="rId5"/>
    <p:sldId id="261" r:id="rId6"/>
    <p:sldId id="302" r:id="rId7"/>
    <p:sldId id="303" r:id="rId8"/>
    <p:sldId id="262" r:id="rId9"/>
    <p:sldId id="304" r:id="rId10"/>
    <p:sldId id="279" r:id="rId11"/>
    <p:sldId id="283" r:id="rId12"/>
    <p:sldId id="280" r:id="rId13"/>
    <p:sldId id="281" r:id="rId14"/>
    <p:sldId id="282" r:id="rId15"/>
    <p:sldId id="284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2" r:id="rId25"/>
    <p:sldId id="273" r:id="rId26"/>
    <p:sldId id="274" r:id="rId27"/>
    <p:sldId id="275" r:id="rId28"/>
    <p:sldId id="277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5" r:id="rId44"/>
    <p:sldId id="259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744F3E-6656-4130-88FB-E9B2868FEE31}">
          <p14:sldIdLst>
            <p14:sldId id="256"/>
            <p14:sldId id="257"/>
            <p14:sldId id="258"/>
            <p14:sldId id="260"/>
            <p14:sldId id="261"/>
            <p14:sldId id="302"/>
            <p14:sldId id="303"/>
            <p14:sldId id="262"/>
            <p14:sldId id="304"/>
            <p14:sldId id="279"/>
            <p14:sldId id="283"/>
            <p14:sldId id="280"/>
            <p14:sldId id="281"/>
            <p14:sldId id="282"/>
            <p14:sldId id="284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77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0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A83E-7A8A-4EB4-BC43-24E7EA6F9279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B2AE-81D6-4469-A864-813555AF1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84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A83E-7A8A-4EB4-BC43-24E7EA6F9279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B2AE-81D6-4469-A864-813555AF1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6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A83E-7A8A-4EB4-BC43-24E7EA6F9279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B2AE-81D6-4469-A864-813555AF1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93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A83E-7A8A-4EB4-BC43-24E7EA6F9279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B2AE-81D6-4469-A864-813555AF15D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169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A83E-7A8A-4EB4-BC43-24E7EA6F9279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B2AE-81D6-4469-A864-813555AF1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425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A83E-7A8A-4EB4-BC43-24E7EA6F9279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B2AE-81D6-4469-A864-813555AF1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86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A83E-7A8A-4EB4-BC43-24E7EA6F9279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B2AE-81D6-4469-A864-813555AF1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1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A83E-7A8A-4EB4-BC43-24E7EA6F9279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B2AE-81D6-4469-A864-813555AF1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466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A83E-7A8A-4EB4-BC43-24E7EA6F9279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B2AE-81D6-4469-A864-813555AF1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76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A83E-7A8A-4EB4-BC43-24E7EA6F9279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B2AE-81D6-4469-A864-813555AF1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46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A83E-7A8A-4EB4-BC43-24E7EA6F9279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B2AE-81D6-4469-A864-813555AF1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85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A83E-7A8A-4EB4-BC43-24E7EA6F9279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B2AE-81D6-4469-A864-813555AF1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A83E-7A8A-4EB4-BC43-24E7EA6F9279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B2AE-81D6-4469-A864-813555AF1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3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A83E-7A8A-4EB4-BC43-24E7EA6F9279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B2AE-81D6-4469-A864-813555AF1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25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A83E-7A8A-4EB4-BC43-24E7EA6F9279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B2AE-81D6-4469-A864-813555AF1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53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A83E-7A8A-4EB4-BC43-24E7EA6F9279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B2AE-81D6-4469-A864-813555AF1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16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A83E-7A8A-4EB4-BC43-24E7EA6F9279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B2AE-81D6-4469-A864-813555AF1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27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06A83E-7A8A-4EB4-BC43-24E7EA6F9279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EB2AE-81D6-4469-A864-813555AF1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965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79480" y="1176637"/>
            <a:ext cx="7866861" cy="2305115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Реализация различных методов резолюций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914" y="3583408"/>
            <a:ext cx="2717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new.foxramalpha.info</a:t>
            </a:r>
            <a:endParaRPr lang="ru-RU" sz="1600" b="1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6097" y="6105435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Санкт-Петербург</a:t>
            </a:r>
          </a:p>
          <a:p>
            <a:pPr algn="ctr"/>
            <a:r>
              <a:rPr lang="ru-RU" dirty="0" smtClean="0"/>
              <a:t>2020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64" y="1034755"/>
            <a:ext cx="2730633" cy="27306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8064" y="4665133"/>
            <a:ext cx="49151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Выполнили студенты группы 8307:</a:t>
            </a:r>
          </a:p>
          <a:p>
            <a:r>
              <a:rPr lang="ru-RU" sz="2000" dirty="0" smtClean="0"/>
              <a:t>Никулин Леонид</a:t>
            </a:r>
          </a:p>
          <a:p>
            <a:r>
              <a:rPr lang="ru-RU" sz="2000" dirty="0" smtClean="0"/>
              <a:t>Зуб Виталий</a:t>
            </a:r>
          </a:p>
        </p:txBody>
      </p:sp>
    </p:spTree>
    <p:extLst>
      <p:ext uri="{BB962C8B-B14F-4D97-AF65-F5344CB8AC3E}">
        <p14:creationId xmlns:p14="http://schemas.microsoft.com/office/powerpoint/2010/main" val="379582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617475" y="2243020"/>
            <a:ext cx="9404723" cy="1738430"/>
          </a:xfrm>
        </p:spPr>
        <p:txBody>
          <a:bodyPr/>
          <a:lstStyle/>
          <a:p>
            <a:r>
              <a:rPr lang="ru-RU" sz="3600" dirty="0" smtClean="0"/>
              <a:t>Разберем </a:t>
            </a:r>
            <a:r>
              <a:rPr lang="ru-RU" sz="3600" dirty="0"/>
              <a:t>б</a:t>
            </a:r>
            <a:r>
              <a:rPr lang="ru-RU" sz="3600" dirty="0" smtClean="0"/>
              <a:t>азовые понятия логики высказываний, которые потребуются нам в будущем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148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ru-RU" dirty="0" smtClean="0"/>
              <a:t>Базовые понятия логики высказываний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47749" y="2657475"/>
            <a:ext cx="105441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	В логике высказываний каждое утвердительное предложение называется </a:t>
            </a:r>
            <a:r>
              <a:rPr lang="ru-RU" sz="2000" b="1" dirty="0" smtClean="0"/>
              <a:t>высказыванием</a:t>
            </a:r>
            <a:r>
              <a:rPr lang="ru-RU" sz="2000" dirty="0" smtClean="0"/>
              <a:t>. Более формально, </a:t>
            </a:r>
            <a:r>
              <a:rPr lang="ru-RU" sz="2000" b="1" dirty="0" smtClean="0"/>
              <a:t>высказывание</a:t>
            </a:r>
            <a:r>
              <a:rPr lang="ru-RU" sz="2000" dirty="0" smtClean="0"/>
              <a:t> есть утвердительное предложение, которое либо истинно, либо ложно, но не то и другое вместе. Примеры высказываний: «Яблоко вкусное», «Воскресенье — выходной». «Истина» или «ложь», приписанная некоторому высказыванию, называется истинностным значением этого высказывания. Обычно мы изображаем «</a:t>
            </a:r>
            <a:r>
              <a:rPr lang="ru-RU" sz="2000" b="1" dirty="0" smtClean="0"/>
              <a:t>истину</a:t>
            </a:r>
            <a:r>
              <a:rPr lang="ru-RU" sz="2000" dirty="0" smtClean="0"/>
              <a:t>» буквой </a:t>
            </a:r>
            <a:r>
              <a:rPr lang="ru-RU" sz="2000" b="1" dirty="0" smtClean="0"/>
              <a:t>И</a:t>
            </a:r>
            <a:r>
              <a:rPr lang="ru-RU" sz="2000" dirty="0" smtClean="0"/>
              <a:t> (или </a:t>
            </a:r>
            <a:r>
              <a:rPr lang="en-US" sz="2000" b="1" dirty="0" smtClean="0"/>
              <a:t>true</a:t>
            </a:r>
            <a:r>
              <a:rPr lang="ru-RU" sz="2000" dirty="0" smtClean="0"/>
              <a:t>), а «</a:t>
            </a:r>
            <a:r>
              <a:rPr lang="ru-RU" sz="2000" b="1" dirty="0" smtClean="0"/>
              <a:t>ложь</a:t>
            </a:r>
            <a:r>
              <a:rPr lang="ru-RU" sz="2000" dirty="0" smtClean="0"/>
              <a:t>» буквой </a:t>
            </a:r>
            <a:r>
              <a:rPr lang="ru-RU" sz="2000" b="1" dirty="0" smtClean="0"/>
              <a:t>Л</a:t>
            </a:r>
            <a:r>
              <a:rPr lang="en-US" sz="2000" dirty="0" smtClean="0"/>
              <a:t> (</a:t>
            </a:r>
            <a:r>
              <a:rPr lang="ru-RU" sz="2000" dirty="0" smtClean="0"/>
              <a:t>или </a:t>
            </a:r>
            <a:r>
              <a:rPr lang="en-US" sz="2000" b="1" dirty="0" smtClean="0"/>
              <a:t>false</a:t>
            </a:r>
            <a:r>
              <a:rPr lang="en-US" sz="2000" dirty="0" smtClean="0"/>
              <a:t>)</a:t>
            </a:r>
            <a:r>
              <a:rPr lang="ru-RU" sz="20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4914" y="63489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Никулин 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74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ru-RU" dirty="0" smtClean="0"/>
              <a:t>Базовые понятия логики высказываний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47749" y="2428875"/>
            <a:ext cx="98107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	Кроме того, заглавные буквы используются для обозначения высказываний. Например, мы можем обозначать высказывания следующим образом:</a:t>
            </a:r>
          </a:p>
          <a:p>
            <a:endParaRPr lang="ru-RU" sz="2000" dirty="0"/>
          </a:p>
          <a:p>
            <a:r>
              <a:rPr lang="en-US" sz="2000" dirty="0"/>
              <a:t>A</a:t>
            </a:r>
            <a:r>
              <a:rPr lang="ru-RU" sz="2000" dirty="0" smtClean="0"/>
              <a:t> ⇔ Яблоко вкусное. </a:t>
            </a:r>
          </a:p>
          <a:p>
            <a:r>
              <a:rPr lang="en-US" sz="2000" dirty="0" smtClean="0"/>
              <a:t>B</a:t>
            </a:r>
            <a:r>
              <a:rPr lang="ru-RU" sz="2000" dirty="0" smtClean="0"/>
              <a:t> ⇔ Воскресенье — выходной. </a:t>
            </a:r>
            <a:endParaRPr lang="en-US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Символы </a:t>
            </a:r>
            <a:r>
              <a:rPr lang="en-US" sz="2000" dirty="0" smtClean="0"/>
              <a:t>A,B, </a:t>
            </a:r>
            <a:r>
              <a:rPr lang="ru-RU" sz="2000" dirty="0" smtClean="0"/>
              <a:t>Р, Q и т. д., которые используются для обозначения высказываний, называются атомарными формулами или атомами.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4914" y="63489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Никулин 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8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ru-RU" dirty="0" smtClean="0"/>
              <a:t>Базовые понятия логики высказываний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66775" y="2428875"/>
            <a:ext cx="102584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	В логике высказываний мы используем пять логических связок: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/>
              <a:t>~</a:t>
            </a:r>
            <a:r>
              <a:rPr lang="ru-RU" sz="2000" dirty="0" smtClean="0"/>
              <a:t> или </a:t>
            </a:r>
            <a:r>
              <a:rPr lang="ru-RU" sz="2000" b="1" dirty="0" smtClean="0"/>
              <a:t>! </a:t>
            </a:r>
            <a:r>
              <a:rPr lang="ru-RU" sz="2000" dirty="0" smtClean="0"/>
              <a:t>(не)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/>
              <a:t>∧</a:t>
            </a:r>
            <a:r>
              <a:rPr lang="ru-RU" sz="2000" dirty="0" smtClean="0"/>
              <a:t> (и)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/>
              <a:t>∨</a:t>
            </a:r>
            <a:r>
              <a:rPr lang="ru-RU" sz="2000" dirty="0" smtClean="0"/>
              <a:t> (или)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/>
              <a:t>→ </a:t>
            </a:r>
            <a:r>
              <a:rPr lang="ru-RU" sz="2000" dirty="0" smtClean="0"/>
              <a:t>(если ... , то)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⇔ (тогда и только тогда)</a:t>
            </a:r>
          </a:p>
          <a:p>
            <a:endParaRPr lang="ru-RU" sz="2000" dirty="0" smtClean="0"/>
          </a:p>
          <a:p>
            <a:r>
              <a:rPr lang="ru-RU" sz="2000" dirty="0" smtClean="0"/>
              <a:t>	Эти пять логических связок используются для построения из высказываний составных высказываний.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4914" y="634896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Зуб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9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ru-RU" dirty="0" smtClean="0"/>
              <a:t>Базовые понятия логики высказываний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66775" y="2428875"/>
            <a:ext cx="1025842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	Формулы в логике высказываний определяются рекурсивно следующим образом: </a:t>
            </a:r>
          </a:p>
          <a:p>
            <a:r>
              <a:rPr lang="ru-RU" sz="2000" dirty="0" smtClean="0"/>
              <a:t>1. Атом есть формула. </a:t>
            </a:r>
          </a:p>
          <a:p>
            <a:r>
              <a:rPr lang="ru-RU" sz="2000" dirty="0" smtClean="0"/>
              <a:t>2. Если G — формула, то (~ G)—формула. </a:t>
            </a:r>
          </a:p>
          <a:p>
            <a:r>
              <a:rPr lang="ru-RU" sz="2000" dirty="0" smtClean="0"/>
              <a:t>3. Если G и </a:t>
            </a:r>
            <a:r>
              <a:rPr lang="en-US" sz="2000" dirty="0" smtClean="0"/>
              <a:t>R </a:t>
            </a:r>
            <a:r>
              <a:rPr lang="ru-RU" sz="2000" dirty="0" smtClean="0"/>
              <a:t>—формулы, то (G ∧ </a:t>
            </a:r>
            <a:r>
              <a:rPr lang="en-US" sz="2000" dirty="0"/>
              <a:t>R</a:t>
            </a:r>
            <a:r>
              <a:rPr lang="ru-RU" sz="2000" dirty="0" smtClean="0"/>
              <a:t>), (G</a:t>
            </a:r>
            <a:r>
              <a:rPr lang="en-US" sz="2000" dirty="0" smtClean="0"/>
              <a:t> ∨</a:t>
            </a:r>
            <a:r>
              <a:rPr lang="ru-RU" sz="2000" dirty="0" smtClean="0"/>
              <a:t> </a:t>
            </a:r>
            <a:r>
              <a:rPr lang="en-US" sz="2000" dirty="0"/>
              <a:t>R</a:t>
            </a:r>
            <a:r>
              <a:rPr lang="ru-RU" sz="2000" dirty="0" smtClean="0"/>
              <a:t>), (G</a:t>
            </a:r>
            <a:r>
              <a:rPr lang="en-US" sz="2000" dirty="0" smtClean="0"/>
              <a:t> → </a:t>
            </a:r>
            <a:r>
              <a:rPr lang="en-US" sz="2000" dirty="0"/>
              <a:t>R</a:t>
            </a:r>
            <a:r>
              <a:rPr lang="ru-RU" sz="2000" dirty="0" smtClean="0"/>
              <a:t>) и </a:t>
            </a:r>
          </a:p>
          <a:p>
            <a:r>
              <a:rPr lang="ru-RU" sz="2000" dirty="0" smtClean="0"/>
              <a:t>(G</a:t>
            </a:r>
            <a:r>
              <a:rPr lang="en-US" sz="2000" dirty="0" smtClean="0"/>
              <a:t> ⇔</a:t>
            </a:r>
            <a:r>
              <a:rPr lang="ru-RU" sz="2000" dirty="0" smtClean="0"/>
              <a:t> </a:t>
            </a:r>
            <a:r>
              <a:rPr lang="en-US" sz="2000" dirty="0" smtClean="0"/>
              <a:t>R</a:t>
            </a:r>
            <a:r>
              <a:rPr lang="ru-RU" sz="2000" dirty="0" smtClean="0"/>
              <a:t>)—формулы. </a:t>
            </a:r>
          </a:p>
          <a:p>
            <a:r>
              <a:rPr lang="ru-RU" sz="2000" dirty="0" smtClean="0"/>
              <a:t>4. Никаких формул, кроме порожденных применением указанных выше правил, нет.</a:t>
            </a:r>
            <a:endParaRPr lang="en-US" sz="2000" dirty="0" smtClean="0"/>
          </a:p>
          <a:p>
            <a:r>
              <a:rPr lang="ru-RU" sz="2000" dirty="0" smtClean="0"/>
              <a:t> </a:t>
            </a:r>
          </a:p>
          <a:p>
            <a:r>
              <a:rPr lang="en-US" sz="2000" dirty="0" smtClean="0"/>
              <a:t>	</a:t>
            </a:r>
            <a:r>
              <a:rPr lang="ru-RU" sz="2000" dirty="0" smtClean="0"/>
              <a:t>Нетрудно видеть, что такие выражения, как (Р →) и (Р ∨), не являются формулами.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4914" y="634896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Зуб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8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ru-RU" dirty="0" smtClean="0"/>
              <a:t>Базовые понятия логики высказываний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66775" y="2428875"/>
            <a:ext cx="102584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	Определение: Пусть G</a:t>
            </a:r>
            <a:r>
              <a:rPr lang="en-US" sz="2000" dirty="0" smtClean="0"/>
              <a:t> </a:t>
            </a:r>
            <a:r>
              <a:rPr lang="ru-RU" sz="2000" dirty="0" smtClean="0"/>
              <a:t>—</a:t>
            </a:r>
            <a:r>
              <a:rPr lang="en-US" sz="2000" dirty="0" smtClean="0"/>
              <a:t> </a:t>
            </a:r>
            <a:r>
              <a:rPr lang="ru-RU" sz="2000" dirty="0" smtClean="0"/>
              <a:t>данная пропозициональная формула и А</a:t>
            </a:r>
            <a:r>
              <a:rPr lang="en-US" sz="2000" dirty="0" smtClean="0"/>
              <a:t>1, </a:t>
            </a:r>
            <a:r>
              <a:rPr lang="ru-RU" sz="2000" dirty="0" smtClean="0"/>
              <a:t>А2, ..., А</a:t>
            </a:r>
            <a:r>
              <a:rPr lang="en-US" sz="2000" dirty="0" smtClean="0"/>
              <a:t>n </a:t>
            </a:r>
            <a:r>
              <a:rPr lang="ru-RU" sz="2000" dirty="0" smtClean="0"/>
              <a:t>—</a:t>
            </a:r>
            <a:r>
              <a:rPr lang="en-US" sz="2000" dirty="0" smtClean="0"/>
              <a:t> </a:t>
            </a:r>
            <a:r>
              <a:rPr lang="ru-RU" sz="2000" dirty="0" smtClean="0"/>
              <a:t>ее атомы. Тогда </a:t>
            </a:r>
            <a:r>
              <a:rPr lang="ru-RU" sz="2000" b="1" dirty="0" smtClean="0"/>
              <a:t>интерпретацией формулы </a:t>
            </a:r>
            <a:r>
              <a:rPr lang="ru-RU" sz="2000" dirty="0" smtClean="0"/>
              <a:t>G является такое приписывание истинностных значений атомам А</a:t>
            </a:r>
            <a:r>
              <a:rPr lang="en-US" sz="2000" dirty="0" smtClean="0"/>
              <a:t>1</a:t>
            </a:r>
            <a:r>
              <a:rPr lang="ru-RU" sz="2000" dirty="0" smtClean="0"/>
              <a:t>, ..., А</a:t>
            </a:r>
            <a:r>
              <a:rPr lang="en-US" sz="2000" dirty="0" smtClean="0"/>
              <a:t>n</a:t>
            </a:r>
            <a:r>
              <a:rPr lang="ru-RU" sz="2000" dirty="0" smtClean="0"/>
              <a:t>, при котором каждому из </a:t>
            </a:r>
            <a:r>
              <a:rPr lang="en-US" sz="2000" dirty="0" smtClean="0"/>
              <a:t>Ai </a:t>
            </a:r>
            <a:r>
              <a:rPr lang="ru-RU" sz="2000" dirty="0" smtClean="0"/>
              <a:t>приписано либо </a:t>
            </a:r>
            <a:r>
              <a:rPr lang="ru-RU" sz="2000" i="1" dirty="0" smtClean="0"/>
              <a:t>И</a:t>
            </a:r>
            <a:r>
              <a:rPr lang="en-US" sz="2000" i="1" dirty="0" smtClean="0"/>
              <a:t> (true)</a:t>
            </a:r>
            <a:r>
              <a:rPr lang="ru-RU" sz="2000" dirty="0" smtClean="0"/>
              <a:t>, либо </a:t>
            </a:r>
            <a:r>
              <a:rPr lang="ru-RU" sz="2000" i="1" dirty="0" smtClean="0"/>
              <a:t>Л</a:t>
            </a:r>
            <a:r>
              <a:rPr lang="en-US" sz="2000" i="1" dirty="0" smtClean="0"/>
              <a:t> (false)</a:t>
            </a:r>
            <a:r>
              <a:rPr lang="ru-RU" sz="2000" i="1" dirty="0" smtClean="0"/>
              <a:t> </a:t>
            </a:r>
            <a:r>
              <a:rPr lang="ru-RU" sz="2000" dirty="0" smtClean="0"/>
              <a:t>(</a:t>
            </a:r>
            <a:r>
              <a:rPr lang="ru-RU" sz="2000" i="1" dirty="0" smtClean="0"/>
              <a:t>но не оба вместе</a:t>
            </a:r>
            <a:r>
              <a:rPr lang="ru-RU" sz="2000" dirty="0" smtClean="0"/>
              <a:t>). </a:t>
            </a:r>
          </a:p>
          <a:p>
            <a:r>
              <a:rPr lang="ru-RU" sz="2000" dirty="0" smtClean="0"/>
              <a:t>	Определение: </a:t>
            </a:r>
            <a:r>
              <a:rPr lang="ru-RU" sz="2000" dirty="0"/>
              <a:t>Ф</a:t>
            </a:r>
            <a:r>
              <a:rPr lang="ru-RU" sz="2000" dirty="0" smtClean="0"/>
              <a:t>ормула G истинна при некоторой интерпретации, тогда и только тогда, когда G получает значение </a:t>
            </a:r>
            <a:r>
              <a:rPr lang="ru-RU" sz="2000" i="1" dirty="0" smtClean="0"/>
              <a:t>И (</a:t>
            </a:r>
            <a:r>
              <a:rPr lang="en-US" sz="2000" i="1" dirty="0" smtClean="0"/>
              <a:t>true</a:t>
            </a:r>
            <a:r>
              <a:rPr lang="ru-RU" sz="2000" i="1" dirty="0" smtClean="0"/>
              <a:t>) </a:t>
            </a:r>
            <a:r>
              <a:rPr lang="ru-RU" sz="2000" dirty="0" smtClean="0"/>
              <a:t>в этой интерпретации; в противном случае говорят, что G ложна при этой интерпретации.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4914" y="63489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Никулин 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8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95867" y="928968"/>
            <a:ext cx="9404723" cy="140053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Модули в нашей системе: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167" y="2616200"/>
            <a:ext cx="8114722" cy="1956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2400" dirty="0" smtClean="0"/>
              <a:t>Проверка высказывания на общезначимость.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2400" dirty="0" smtClean="0"/>
              <a:t>Проверка высказывания на противоречивость.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2400" dirty="0"/>
              <a:t>Основная теорема логического вывода</a:t>
            </a:r>
            <a:r>
              <a:rPr lang="ru-RU" sz="2400" dirty="0" smtClean="0"/>
              <a:t>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2400" dirty="0"/>
              <a:t>Метод резолюций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22386" y="2233893"/>
            <a:ext cx="9821864" cy="1699932"/>
          </a:xfrm>
        </p:spPr>
        <p:txBody>
          <a:bodyPr/>
          <a:lstStyle/>
          <a:p>
            <a:r>
              <a:rPr lang="ru-RU" sz="3500" dirty="0" smtClean="0">
                <a:solidFill>
                  <a:schemeClr val="tx1"/>
                </a:solidFill>
              </a:rPr>
              <a:t>Подробнее про каждый реализованный алгоритм и модуль, реализованный в системе…</a:t>
            </a:r>
            <a:endParaRPr lang="ru-RU" sz="3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74807" y="802484"/>
            <a:ext cx="9789859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/>
              <a:t>Проверка высказывания на общезначимость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27207" y="2918163"/>
            <a:ext cx="1013129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Определение</a:t>
            </a:r>
            <a:r>
              <a:rPr lang="en-US" sz="2100" b="1" dirty="0" smtClean="0"/>
              <a:t>: </a:t>
            </a:r>
            <a:r>
              <a:rPr lang="ru-RU" sz="2100" dirty="0" smtClean="0"/>
              <a:t>формула </a:t>
            </a:r>
            <a:r>
              <a:rPr lang="ru-RU" sz="2100" b="1" dirty="0" smtClean="0"/>
              <a:t>общезначима</a:t>
            </a:r>
            <a:r>
              <a:rPr lang="en-US" sz="2100" b="1" dirty="0" smtClean="0"/>
              <a:t> </a:t>
            </a:r>
            <a:r>
              <a:rPr lang="ru-RU" sz="2100" dirty="0" smtClean="0"/>
              <a:t>(другие наименования: </a:t>
            </a:r>
            <a:r>
              <a:rPr lang="ru-RU" sz="2100" b="1" dirty="0" smtClean="0"/>
              <a:t>тавтология</a:t>
            </a:r>
            <a:r>
              <a:rPr lang="ru-RU" sz="2100" dirty="0" smtClean="0"/>
              <a:t>, </a:t>
            </a:r>
            <a:r>
              <a:rPr lang="ru-RU" sz="2100" b="1" dirty="0" smtClean="0"/>
              <a:t>тождественно истинная</a:t>
            </a:r>
            <a:r>
              <a:rPr lang="ru-RU" sz="2100" dirty="0" smtClean="0"/>
              <a:t>), тогда </a:t>
            </a:r>
          </a:p>
          <a:p>
            <a:r>
              <a:rPr lang="ru-RU" sz="2100" dirty="0" smtClean="0"/>
              <a:t>и только тогда, когда она истинна при всех возможных интерпретациях. Формула необщезначима тогда и только тогда, когда </a:t>
            </a:r>
          </a:p>
          <a:p>
            <a:r>
              <a:rPr lang="ru-RU" sz="2100" dirty="0" smtClean="0"/>
              <a:t>она не является общезначимой. </a:t>
            </a:r>
            <a:endParaRPr lang="ru-RU" sz="2100" dirty="0"/>
          </a:p>
        </p:txBody>
      </p:sp>
      <p:sp>
        <p:nvSpPr>
          <p:cNvPr id="8" name="TextBox 7"/>
          <p:cNvSpPr txBox="1"/>
          <p:nvPr/>
        </p:nvSpPr>
        <p:spPr>
          <a:xfrm>
            <a:off x="9834914" y="63489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Никулин 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61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74807" y="802484"/>
            <a:ext cx="9789859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/>
              <a:t>Проверка высказывания на общезначимость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4807" y="1898988"/>
            <a:ext cx="101312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Пример: </a:t>
            </a:r>
            <a:r>
              <a:rPr lang="en-US" sz="2100" b="1" dirty="0" smtClean="0"/>
              <a:t>((A → B) ∧ A) → B</a:t>
            </a:r>
            <a:endParaRPr lang="ru-RU" sz="21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895600"/>
            <a:ext cx="9087982" cy="32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7868" y="6271182"/>
            <a:ext cx="6992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не забывайте о правилах работы с системой, описанных ранее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834914" y="63489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Никулин 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-1946806" y="1029510"/>
            <a:ext cx="9404723" cy="8680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600" b="1" dirty="0" smtClean="0">
                <a:ln w="12700">
                  <a:noFill/>
                </a:ln>
                <a:solidFill>
                  <a:schemeClr val="tx1"/>
                </a:solidFill>
              </a:rPr>
              <a:t>Введение</a:t>
            </a:r>
            <a:r>
              <a:rPr lang="ru-RU" sz="3700" b="1" dirty="0" smtClean="0">
                <a:ln w="12700">
                  <a:noFill/>
                </a:ln>
                <a:solidFill>
                  <a:schemeClr val="tx1"/>
                </a:solidFill>
              </a:rPr>
              <a:t>:</a:t>
            </a:r>
            <a:endParaRPr lang="ru-RU" sz="3700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9675" y="2193985"/>
            <a:ext cx="1000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>
              <a:lnSpc>
                <a:spcPct val="120000"/>
              </a:lnSpc>
            </a:pPr>
            <a:r>
              <a:rPr lang="ru-RU" sz="2200" dirty="0" smtClean="0"/>
              <a:t>В предыдущем семестре была реализована многомодульная система компьютерной алгебры, позволяющая выполнять различные вычисления с числами и многочленами.</a:t>
            </a:r>
          </a:p>
          <a:p>
            <a:pPr indent="355600" algn="just">
              <a:lnSpc>
                <a:spcPct val="120000"/>
              </a:lnSpc>
            </a:pPr>
            <a:r>
              <a:rPr lang="ru-RU" sz="2200" dirty="0" smtClean="0"/>
              <a:t>Для </a:t>
            </a:r>
            <a:r>
              <a:rPr lang="ru-RU" sz="2200" dirty="0"/>
              <a:t>альтернативного экзамена </a:t>
            </a:r>
            <a:r>
              <a:rPr lang="ru-RU" sz="2200" dirty="0" smtClean="0"/>
              <a:t>этого года для </a:t>
            </a:r>
            <a:r>
              <a:rPr lang="ru-RU" sz="2200" dirty="0"/>
              <a:t>нашей команды из двух человек было поставлено задание </a:t>
            </a:r>
            <a:r>
              <a:rPr lang="ru-RU" sz="2200" dirty="0" smtClean="0"/>
              <a:t>реализовать модули, позволяющие автоматизировать доказательства в исчислении высказываний. </a:t>
            </a:r>
            <a:r>
              <a:rPr lang="ru-RU" sz="2200" dirty="0"/>
              <a:t>Нами была </a:t>
            </a:r>
            <a:r>
              <a:rPr lang="ru-RU" sz="2200" dirty="0" smtClean="0"/>
              <a:t>проделана работа </a:t>
            </a:r>
            <a:r>
              <a:rPr lang="ru-RU" sz="2200" dirty="0"/>
              <a:t>по </a:t>
            </a:r>
            <a:r>
              <a:rPr lang="ru-RU" sz="2200" dirty="0" smtClean="0"/>
              <a:t>изучению материала, программированию функциональных модульных алгоритмов и созданию удобного интерфейса для пользователей системы. </a:t>
            </a: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3438525" y="733117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МЛиТА</a:t>
            </a:r>
            <a:r>
              <a:rPr lang="ru-RU" sz="2000" dirty="0" smtClean="0"/>
              <a:t>. </a:t>
            </a:r>
            <a:r>
              <a:rPr lang="ru-RU" sz="2000" b="1" dirty="0"/>
              <a:t>Альтернативный экзамен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372332" y="6325713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Общее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450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74807" y="802484"/>
            <a:ext cx="9789859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/>
              <a:t>Проверка высказывания на общезначимость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4807" y="1898988"/>
            <a:ext cx="101312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Пример: </a:t>
            </a:r>
            <a:r>
              <a:rPr lang="en-US" sz="2100" b="1" dirty="0" smtClean="0"/>
              <a:t>((A → B) ∧ A) → B</a:t>
            </a:r>
            <a:endParaRPr lang="ru-RU" sz="21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78482"/>
            <a:ext cx="10800000" cy="3568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7868" y="6271182"/>
            <a:ext cx="6992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не забывайте о правилах работы с системой, описанных ранее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834914" y="63489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Никулин 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2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74807" y="802484"/>
            <a:ext cx="9789859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/>
              <a:t>Проверка высказывания на общезначимость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4807" y="1898988"/>
            <a:ext cx="101312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Пример: </a:t>
            </a:r>
            <a:r>
              <a:rPr lang="en-US" sz="2100" b="1" dirty="0" smtClean="0"/>
              <a:t>!(A ∨ B) ⇔ (!A ∧ !B) </a:t>
            </a:r>
            <a:r>
              <a:rPr lang="en-US" sz="2100" dirty="0" smtClean="0"/>
              <a:t>(</a:t>
            </a:r>
            <a:r>
              <a:rPr lang="ru-RU" sz="2100" dirty="0" smtClean="0"/>
              <a:t>Закон де Моргана</a:t>
            </a:r>
            <a:r>
              <a:rPr lang="en-US" sz="2100" dirty="0" smtClean="0"/>
              <a:t>)</a:t>
            </a:r>
            <a:endParaRPr lang="ru-RU" sz="21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58" y="2790825"/>
            <a:ext cx="8708108" cy="36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34914" y="63489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Никулин 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4807" y="802484"/>
            <a:ext cx="9789859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/>
              <a:t>Проверка высказывания на общезначимость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4807" y="1898988"/>
            <a:ext cx="101312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Пример: </a:t>
            </a:r>
            <a:r>
              <a:rPr lang="en-US" sz="2100" b="1" dirty="0" smtClean="0"/>
              <a:t>!(A ∨ B) ⇔ (!A ∧ !B) </a:t>
            </a:r>
            <a:r>
              <a:rPr lang="en-US" sz="2100" dirty="0" smtClean="0"/>
              <a:t>(</a:t>
            </a:r>
            <a:r>
              <a:rPr lang="ru-RU" sz="2100" dirty="0" smtClean="0"/>
              <a:t>Закон де Моргана</a:t>
            </a:r>
            <a:r>
              <a:rPr lang="en-US" sz="2100" dirty="0" smtClean="0"/>
              <a:t>)</a:t>
            </a:r>
            <a:endParaRPr lang="ru-RU" sz="2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7" y="2809875"/>
            <a:ext cx="10504225" cy="36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34914" y="63489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Никулин 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4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74807" y="802484"/>
            <a:ext cx="9789859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/>
              <a:t>Проверка высказывания на общезначимость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4807" y="1694964"/>
            <a:ext cx="101312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Пример: </a:t>
            </a:r>
            <a:r>
              <a:rPr lang="en-US" sz="2100" b="1" dirty="0" smtClean="0"/>
              <a:t>A → A</a:t>
            </a:r>
            <a:endParaRPr lang="ru-RU" sz="2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548" y="2267500"/>
            <a:ext cx="6840000" cy="4171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4914" y="63489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Никулин 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2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3357" y="802484"/>
            <a:ext cx="10189008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/>
              <a:t>Проверка высказывания на </a:t>
            </a:r>
            <a:r>
              <a:rPr lang="ru-RU" sz="3200" dirty="0"/>
              <a:t>Противоречивость</a:t>
            </a:r>
            <a:endParaRPr lang="ru-RU" sz="32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727207" y="2918163"/>
            <a:ext cx="104265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Определение</a:t>
            </a:r>
            <a:r>
              <a:rPr lang="en-US" sz="2100" dirty="0" smtClean="0"/>
              <a:t>: </a:t>
            </a:r>
            <a:r>
              <a:rPr lang="ru-RU" sz="2100" dirty="0" smtClean="0"/>
              <a:t>формула </a:t>
            </a:r>
            <a:r>
              <a:rPr lang="ru-RU" sz="2100" b="1" dirty="0" smtClean="0"/>
              <a:t>противоречива</a:t>
            </a:r>
            <a:r>
              <a:rPr lang="ru-RU" sz="2100" dirty="0" smtClean="0"/>
              <a:t> (или </a:t>
            </a:r>
            <a:r>
              <a:rPr lang="ru-RU" sz="2100" b="1" dirty="0" smtClean="0"/>
              <a:t>невыполнима</a:t>
            </a:r>
            <a:r>
              <a:rPr lang="ru-RU" sz="2100" dirty="0" smtClean="0"/>
              <a:t>), тогда и только тогда, когда она ложна при всех своих интерпретациях. Говорят, что формула непротиворечива (или выполнима), тогда и только тогда, когда она не является противоречивой.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34914" y="634896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Зуб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6207" y="792959"/>
            <a:ext cx="10189008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/>
              <a:t>Проверка высказывания на </a:t>
            </a:r>
            <a:r>
              <a:rPr lang="ru-RU" sz="3200" dirty="0"/>
              <a:t>Противоречивость</a:t>
            </a:r>
            <a:endParaRPr lang="ru-RU" sz="32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74807" y="1898988"/>
            <a:ext cx="101312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Пример: </a:t>
            </a:r>
            <a:r>
              <a:rPr lang="en-US" sz="2100" b="1" dirty="0" smtClean="0"/>
              <a:t>(A → B) ∧  (A ∧ !B)</a:t>
            </a:r>
            <a:endParaRPr lang="ru-RU" sz="21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2671182"/>
            <a:ext cx="10180734" cy="36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7868" y="6271182"/>
            <a:ext cx="6992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не забывайте о правилах работы с системой, описанных ранее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834914" y="634896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Зуб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91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3832" y="821534"/>
            <a:ext cx="10189008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/>
              <a:t>Проверка высказывания на </a:t>
            </a:r>
            <a:r>
              <a:rPr lang="ru-RU" sz="3200" dirty="0"/>
              <a:t>Противоречивость</a:t>
            </a:r>
            <a:endParaRPr lang="ru-RU" sz="32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451547" y="1714806"/>
            <a:ext cx="101312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Пример: </a:t>
            </a:r>
            <a:r>
              <a:rPr lang="en-US" sz="2100" b="1" dirty="0" smtClean="0"/>
              <a:t>(</a:t>
            </a:r>
            <a:r>
              <a:rPr lang="en-US" sz="2100" b="1" dirty="0"/>
              <a:t>A</a:t>
            </a:r>
            <a:r>
              <a:rPr lang="en-US" sz="2100" b="1" dirty="0" smtClean="0"/>
              <a:t> → B) ∧  (A ∧ !B)</a:t>
            </a:r>
            <a:endParaRPr lang="ru-RU" sz="21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6" y="2439636"/>
            <a:ext cx="10355245" cy="36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34914" y="634896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Зуб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34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9532" y="621509"/>
            <a:ext cx="10189008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/>
              <a:t>Проверка высказывания на </a:t>
            </a:r>
            <a:r>
              <a:rPr lang="ru-RU" sz="3200" dirty="0"/>
              <a:t>Противоречивость</a:t>
            </a:r>
            <a:endParaRPr lang="ru-RU" sz="32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337247" y="1432263"/>
            <a:ext cx="101312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Пример: </a:t>
            </a:r>
            <a:r>
              <a:rPr lang="en-US" sz="2100" b="1" dirty="0" smtClean="0"/>
              <a:t>!(A ⇔ A) (XOR)</a:t>
            </a:r>
            <a:endParaRPr lang="ru-RU" sz="21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178" y="1936543"/>
            <a:ext cx="7200000" cy="4245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7868" y="6271182"/>
            <a:ext cx="6992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не забывайте о правилах работы с системой, описанных ранее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834914" y="634896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Зуб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48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12882" y="802484"/>
            <a:ext cx="10189008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/>
              <a:t>Проверка высказывания на </a:t>
            </a:r>
            <a:r>
              <a:rPr lang="ru-RU" sz="3200" dirty="0"/>
              <a:t>Противоречивость</a:t>
            </a:r>
            <a:endParaRPr lang="ru-RU" sz="32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470597" y="1534992"/>
            <a:ext cx="101312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Пример: </a:t>
            </a:r>
            <a:r>
              <a:rPr lang="en-US" sz="2100" b="1" dirty="0" smtClean="0"/>
              <a:t>A ∧ !A</a:t>
            </a:r>
            <a:endParaRPr lang="ru-RU" sz="2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085975"/>
            <a:ext cx="7235122" cy="432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4914" y="634896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Зуб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4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3357" y="802484"/>
            <a:ext cx="8571577" cy="657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/>
              <a:t>Основная теорема логического вывода</a:t>
            </a:r>
            <a:endParaRPr lang="ru-RU" sz="32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774832" y="2051388"/>
            <a:ext cx="104265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/>
              <a:t>	</a:t>
            </a:r>
            <a:r>
              <a:rPr lang="ru-RU" sz="2100" b="1" dirty="0" smtClean="0"/>
              <a:t>Определение</a:t>
            </a:r>
            <a:r>
              <a:rPr lang="ru-RU" sz="2100" dirty="0" smtClean="0"/>
              <a:t>. Пусть даны формулы F</a:t>
            </a:r>
            <a:r>
              <a:rPr lang="en-US" sz="2100" dirty="0" smtClean="0"/>
              <a:t>1</a:t>
            </a:r>
            <a:r>
              <a:rPr lang="ru-RU" sz="2100" dirty="0" smtClean="0"/>
              <a:t>, F2, . . ., F</a:t>
            </a:r>
            <a:r>
              <a:rPr lang="en-US" sz="2100" dirty="0" smtClean="0"/>
              <a:t>n</a:t>
            </a:r>
            <a:r>
              <a:rPr lang="ru-RU" sz="2100" dirty="0" smtClean="0"/>
              <a:t> и формула G. Говорят, что G есть логическое следствие формул F</a:t>
            </a:r>
            <a:r>
              <a:rPr lang="en-US" sz="2100" dirty="0" smtClean="0"/>
              <a:t>1,</a:t>
            </a:r>
            <a:r>
              <a:rPr lang="ru-RU" sz="2100" dirty="0" smtClean="0"/>
              <a:t> ..., F</a:t>
            </a:r>
            <a:r>
              <a:rPr lang="en-US" sz="2100" dirty="0" smtClean="0"/>
              <a:t>n</a:t>
            </a:r>
            <a:r>
              <a:rPr lang="ru-RU" sz="2100" dirty="0" smtClean="0"/>
              <a:t> (или G логически следует из F</a:t>
            </a:r>
            <a:r>
              <a:rPr lang="en-US" sz="2100" dirty="0" smtClean="0"/>
              <a:t>1,</a:t>
            </a:r>
            <a:r>
              <a:rPr lang="ru-RU" sz="2100" dirty="0" smtClean="0"/>
              <a:t> ..., F</a:t>
            </a:r>
            <a:r>
              <a:rPr lang="en-US" sz="2100" dirty="0" smtClean="0"/>
              <a:t>n</a:t>
            </a:r>
            <a:r>
              <a:rPr lang="ru-RU" sz="2100" dirty="0" smtClean="0"/>
              <a:t>), тогда и только тогда, когда для всякой интерпретации </a:t>
            </a:r>
            <a:r>
              <a:rPr lang="en-US" sz="2100" dirty="0" smtClean="0"/>
              <a:t>I</a:t>
            </a:r>
            <a:r>
              <a:rPr lang="ru-RU" sz="2100" dirty="0" smtClean="0"/>
              <a:t>, в которой</a:t>
            </a:r>
            <a:r>
              <a:rPr lang="en-US" sz="2100" dirty="0" smtClean="0"/>
              <a:t> F1 ∧ F2 ∧ …∧ </a:t>
            </a:r>
            <a:r>
              <a:rPr lang="en-US" sz="2100" dirty="0" err="1" smtClean="0"/>
              <a:t>Fn</a:t>
            </a:r>
            <a:r>
              <a:rPr lang="en-US" sz="2100" dirty="0" smtClean="0"/>
              <a:t> </a:t>
            </a:r>
            <a:r>
              <a:rPr lang="ru-RU" sz="2100" dirty="0" smtClean="0"/>
              <a:t>истинна, G также истинна. F</a:t>
            </a:r>
            <a:r>
              <a:rPr lang="en-US" sz="2100" dirty="0" smtClean="0"/>
              <a:t>1,</a:t>
            </a:r>
            <a:r>
              <a:rPr lang="ru-RU" sz="2100" dirty="0" smtClean="0"/>
              <a:t> F2,</a:t>
            </a:r>
            <a:r>
              <a:rPr lang="en-US" sz="2100" dirty="0" smtClean="0"/>
              <a:t> … </a:t>
            </a:r>
            <a:r>
              <a:rPr lang="ru-RU" sz="2100" dirty="0" smtClean="0"/>
              <a:t>, </a:t>
            </a:r>
            <a:r>
              <a:rPr lang="ru-RU" sz="2100" dirty="0" err="1" smtClean="0"/>
              <a:t>Fn</a:t>
            </a:r>
            <a:r>
              <a:rPr lang="ru-RU" sz="2100" dirty="0" smtClean="0"/>
              <a:t> называются аксиомами (или постулатами, или посылками) G. </a:t>
            </a:r>
            <a:endParaRPr lang="en-US" sz="2100" dirty="0" smtClean="0"/>
          </a:p>
          <a:p>
            <a:endParaRPr lang="ru-RU" sz="2100" dirty="0" smtClean="0"/>
          </a:p>
          <a:p>
            <a:r>
              <a:rPr lang="en-US" sz="2100" dirty="0" smtClean="0"/>
              <a:t>	</a:t>
            </a:r>
            <a:r>
              <a:rPr lang="ru-RU" sz="2100" b="1" dirty="0" smtClean="0"/>
              <a:t>Теорема. </a:t>
            </a:r>
            <a:r>
              <a:rPr lang="ru-RU" sz="2100" dirty="0" smtClean="0"/>
              <a:t>Пусть даны формулы F</a:t>
            </a:r>
            <a:r>
              <a:rPr lang="en-US" sz="2100" dirty="0" smtClean="0"/>
              <a:t>1,</a:t>
            </a:r>
            <a:r>
              <a:rPr lang="ru-RU" sz="2100" dirty="0" smtClean="0"/>
              <a:t> ..., F</a:t>
            </a:r>
            <a:r>
              <a:rPr lang="en-US" sz="2100" dirty="0" smtClean="0"/>
              <a:t>n </a:t>
            </a:r>
            <a:r>
              <a:rPr lang="ru-RU" sz="2100" dirty="0" smtClean="0"/>
              <a:t>и формула G. Тогда G есть логическое следствие F</a:t>
            </a:r>
            <a:r>
              <a:rPr lang="en-US" sz="2100" dirty="0"/>
              <a:t>1</a:t>
            </a:r>
            <a:r>
              <a:rPr lang="ru-RU" sz="2100" dirty="0" smtClean="0"/>
              <a:t>, ..., F</a:t>
            </a:r>
            <a:r>
              <a:rPr lang="en-US" sz="2100" dirty="0" smtClean="0"/>
              <a:t>n</a:t>
            </a:r>
            <a:r>
              <a:rPr lang="ru-RU" sz="2100" dirty="0" smtClean="0"/>
              <a:t> тогда и только тогда, когда формула ((F1 ∧ </a:t>
            </a:r>
            <a:r>
              <a:rPr lang="en-US" sz="2100" dirty="0" smtClean="0"/>
              <a:t>…</a:t>
            </a:r>
            <a:r>
              <a:rPr lang="ru-RU" sz="2100" dirty="0" smtClean="0"/>
              <a:t> ∧ </a:t>
            </a:r>
            <a:r>
              <a:rPr lang="en-US" sz="2100" dirty="0" err="1" smtClean="0"/>
              <a:t>Fn</a:t>
            </a:r>
            <a:r>
              <a:rPr lang="en-US" sz="2100" dirty="0" smtClean="0"/>
              <a:t> →</a:t>
            </a:r>
            <a:r>
              <a:rPr lang="ru-RU" sz="2100" dirty="0" smtClean="0"/>
              <a:t> G) общезначима.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34914" y="63489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Никулин 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9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</a:rPr>
              <a:t>Цели и задачи: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977" y="2125134"/>
            <a:ext cx="9835623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1338" indent="-541338">
              <a:lnSpc>
                <a:spcPct val="120000"/>
              </a:lnSpc>
              <a:buFont typeface="+mj-lt"/>
              <a:buAutoNum type="arabicPeriod"/>
            </a:pPr>
            <a:r>
              <a:rPr lang="ru-RU" sz="2300" dirty="0" smtClean="0"/>
              <a:t>Изучить теорию.</a:t>
            </a:r>
          </a:p>
          <a:p>
            <a:pPr marL="541338" indent="-541338">
              <a:lnSpc>
                <a:spcPct val="120000"/>
              </a:lnSpc>
              <a:buFont typeface="+mj-lt"/>
              <a:buAutoNum type="arabicPeriod"/>
            </a:pPr>
            <a:r>
              <a:rPr lang="ru-RU" sz="2300" dirty="0" smtClean="0"/>
              <a:t>Применить полученные знания для реализации их при помощи языков программирования, внедрить их в модульную систему.</a:t>
            </a:r>
          </a:p>
          <a:p>
            <a:pPr marL="541338" indent="-541338">
              <a:lnSpc>
                <a:spcPct val="120000"/>
              </a:lnSpc>
              <a:buFont typeface="+mj-lt"/>
              <a:buAutoNum type="arabicPeriod"/>
            </a:pPr>
            <a:r>
              <a:rPr lang="ru-RU" sz="2300" dirty="0" smtClean="0"/>
              <a:t>Разработать удобную систему </a:t>
            </a:r>
            <a:r>
              <a:rPr lang="ru-RU" sz="2300" smtClean="0"/>
              <a:t>для работы </a:t>
            </a:r>
            <a:r>
              <a:rPr lang="ru-RU" sz="2300" dirty="0" smtClean="0"/>
              <a:t>с высказываниями.</a:t>
            </a:r>
          </a:p>
          <a:p>
            <a:pPr marL="541338" indent="-541338">
              <a:lnSpc>
                <a:spcPct val="120000"/>
              </a:lnSpc>
              <a:buFont typeface="+mj-lt"/>
              <a:buAutoNum type="arabicPeriod"/>
            </a:pPr>
            <a:r>
              <a:rPr lang="ru-RU" sz="2300" dirty="0" smtClean="0"/>
              <a:t>Рассказать о проделанной работе другим людям, научить их тому, чему научились мы.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88600" y="6368019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Общее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6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3357" y="802484"/>
            <a:ext cx="8571577" cy="657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/>
              <a:t>Основная теорема логического вывода</a:t>
            </a:r>
            <a:endParaRPr lang="ru-RU" sz="32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37" y="2038350"/>
            <a:ext cx="7025745" cy="4320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32472" y="2213313"/>
            <a:ext cx="372040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Пример: </a:t>
            </a:r>
          </a:p>
          <a:p>
            <a:r>
              <a:rPr lang="ru-RU" sz="2400" dirty="0" smtClean="0"/>
              <a:t>Modus ponens</a:t>
            </a:r>
            <a:r>
              <a:rPr lang="ru-RU" sz="2400" dirty="0"/>
              <a:t> </a:t>
            </a:r>
            <a:endParaRPr lang="ru-RU" sz="2400" dirty="0" smtClean="0"/>
          </a:p>
          <a:p>
            <a:r>
              <a:rPr lang="ru-RU" sz="2400" dirty="0"/>
              <a:t>(</a:t>
            </a:r>
            <a:r>
              <a:rPr lang="ru-RU" sz="2400" dirty="0" smtClean="0"/>
              <a:t>лог. </a:t>
            </a:r>
            <a:r>
              <a:rPr lang="ru-RU" sz="2400" dirty="0"/>
              <a:t>с</a:t>
            </a:r>
            <a:r>
              <a:rPr lang="ru-RU" sz="2400" dirty="0" smtClean="0"/>
              <a:t>иллогизм)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834914" y="63489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Никулин 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973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3357" y="802484"/>
            <a:ext cx="8571577" cy="657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/>
              <a:t>Основная теорема логического вывода</a:t>
            </a:r>
            <a:endParaRPr lang="ru-RU" sz="32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22997" y="2260938"/>
            <a:ext cx="9244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Пример: </a:t>
            </a:r>
            <a:r>
              <a:rPr lang="ru-RU" sz="2400" dirty="0" smtClean="0"/>
              <a:t>Modus ponens (лог. </a:t>
            </a:r>
            <a:r>
              <a:rPr lang="ru-RU" sz="2400" dirty="0"/>
              <a:t>с</a:t>
            </a:r>
            <a:r>
              <a:rPr lang="ru-RU" sz="2400" dirty="0" smtClean="0"/>
              <a:t>иллогизм)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1" y="3167450"/>
            <a:ext cx="9415775" cy="32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4914" y="63489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Никулин 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2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3357" y="802484"/>
            <a:ext cx="8571577" cy="657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/>
              <a:t>Основная теорема логического вывода</a:t>
            </a:r>
            <a:endParaRPr lang="ru-RU" sz="32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232472" y="2213313"/>
            <a:ext cx="372040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Пример: </a:t>
            </a:r>
          </a:p>
          <a:p>
            <a:r>
              <a:rPr lang="ru-RU" sz="2400" dirty="0"/>
              <a:t>Modus </a:t>
            </a:r>
            <a:r>
              <a:rPr lang="ru-RU" sz="2400" dirty="0" err="1"/>
              <a:t>tollens</a:t>
            </a:r>
            <a:endParaRPr lang="ru-RU" sz="2400" dirty="0"/>
          </a:p>
          <a:p>
            <a:r>
              <a:rPr lang="ru-RU" sz="2400" dirty="0" smtClean="0"/>
              <a:t>(лог. </a:t>
            </a:r>
            <a:r>
              <a:rPr lang="ru-RU" sz="2400" dirty="0"/>
              <a:t>с</a:t>
            </a:r>
            <a:r>
              <a:rPr lang="ru-RU" sz="2400" dirty="0" smtClean="0"/>
              <a:t>иллогизм)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1971675"/>
            <a:ext cx="7093834" cy="432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4914" y="63489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Никулин 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6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3357" y="802484"/>
            <a:ext cx="8571577" cy="657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/>
              <a:t>Основная теорема логического вывода</a:t>
            </a:r>
            <a:endParaRPr lang="ru-RU" sz="32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22997" y="2260938"/>
            <a:ext cx="9244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Пример: </a:t>
            </a:r>
            <a:r>
              <a:rPr lang="ru-RU" sz="2400" dirty="0" smtClean="0"/>
              <a:t>Modus </a:t>
            </a:r>
            <a:r>
              <a:rPr lang="en-US" sz="2400" dirty="0" smtClean="0"/>
              <a:t>tollens </a:t>
            </a:r>
            <a:r>
              <a:rPr lang="ru-RU" sz="2400" dirty="0" smtClean="0"/>
              <a:t>(лог. </a:t>
            </a:r>
            <a:r>
              <a:rPr lang="ru-RU" sz="2400" dirty="0"/>
              <a:t>с</a:t>
            </a:r>
            <a:r>
              <a:rPr lang="ru-RU" sz="2400" dirty="0" smtClean="0"/>
              <a:t>иллогизм)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3099138"/>
            <a:ext cx="9612000" cy="32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4914" y="63489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Никулин 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5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3357" y="802484"/>
            <a:ext cx="8571577" cy="657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/>
              <a:t>Основная теорема логического вывода</a:t>
            </a:r>
            <a:endParaRPr lang="ru-RU" sz="32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232472" y="2213313"/>
            <a:ext cx="372040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Пример: </a:t>
            </a:r>
            <a:endParaRPr lang="en-US" sz="2100" b="1" dirty="0" smtClean="0"/>
          </a:p>
          <a:p>
            <a:r>
              <a:rPr lang="ru-RU" sz="2100" dirty="0" smtClean="0"/>
              <a:t>Дизъюнктивный силлогизм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895475"/>
            <a:ext cx="7095515" cy="432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4914" y="63489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Никулин 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0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3357" y="802484"/>
            <a:ext cx="8571577" cy="657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/>
              <a:t>Основная теорема логического вывода</a:t>
            </a:r>
            <a:endParaRPr lang="ru-RU" sz="32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22997" y="2260938"/>
            <a:ext cx="9244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Пример: </a:t>
            </a:r>
            <a:r>
              <a:rPr lang="ru-RU" sz="2400" dirty="0" smtClean="0"/>
              <a:t>Дизъюнктивный силлогизм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3019425"/>
            <a:ext cx="9439907" cy="32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34914" y="63489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Никулин 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6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3357" y="802484"/>
            <a:ext cx="3982180" cy="657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/>
              <a:t>Метод резолюций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46257" y="1632288"/>
            <a:ext cx="104265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	Основная идея </a:t>
            </a:r>
            <a:r>
              <a:rPr lang="ru-RU" sz="2000" b="1" dirty="0" smtClean="0"/>
              <a:t>метода резолюций </a:t>
            </a:r>
            <a:r>
              <a:rPr lang="ru-RU" sz="2000" dirty="0" smtClean="0"/>
              <a:t>состоит в том, чтобы про- </a:t>
            </a:r>
          </a:p>
          <a:p>
            <a:r>
              <a:rPr lang="ru-RU" sz="2000" dirty="0" smtClean="0"/>
              <a:t>верить, содержит ли S (множество посылок) </a:t>
            </a:r>
            <a:r>
              <a:rPr lang="ru-RU" sz="2000" b="1" dirty="0" smtClean="0"/>
              <a:t>пустой дизъюнкт </a:t>
            </a:r>
            <a:r>
              <a:rPr lang="ru-RU" sz="2000" dirty="0" smtClean="0"/>
              <a:t>□. Если S содержит □, то S невыполнимо. Если S не содержит □, то проверяется следующий факт: может ли □ быть получен из 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	</a:t>
            </a:r>
            <a:r>
              <a:rPr lang="ru-RU" sz="2000" dirty="0" smtClean="0"/>
              <a:t>Для доказательства того, что формула G является логическим следствием множества формул F1,</a:t>
            </a:r>
            <a:r>
              <a:rPr lang="en-US" sz="2000" dirty="0" smtClean="0"/>
              <a:t> </a:t>
            </a:r>
            <a:r>
              <a:rPr lang="ru-RU" sz="2000" dirty="0" smtClean="0"/>
              <a:t>...,</a:t>
            </a:r>
            <a:r>
              <a:rPr lang="en-US" sz="2000" dirty="0" smtClean="0"/>
              <a:t> </a:t>
            </a:r>
            <a:r>
              <a:rPr lang="ru-RU" sz="2000" dirty="0" err="1" smtClean="0"/>
              <a:t>Fk</a:t>
            </a:r>
            <a:r>
              <a:rPr lang="ru-RU" sz="2000" dirty="0" smtClean="0"/>
              <a:t>, метод резолюций применяется следующим образом. Сначала составляется множество формул F1,</a:t>
            </a:r>
            <a:r>
              <a:rPr lang="en-US" sz="2000" dirty="0" smtClean="0"/>
              <a:t> </a:t>
            </a:r>
            <a:r>
              <a:rPr lang="ru-RU" sz="2000" dirty="0" smtClean="0"/>
              <a:t>...,</a:t>
            </a:r>
            <a:r>
              <a:rPr lang="ru-RU" sz="2000" dirty="0" err="1" smtClean="0"/>
              <a:t>Fk</a:t>
            </a:r>
            <a:r>
              <a:rPr lang="ru-RU" sz="2000" dirty="0" smtClean="0"/>
              <a:t>, !G. Затем каждая из этих формул приводится к КНФ (конъюнкция дизъюнктов). Получается множество дизъюнктов S. И, наконец, ищется вывод пустого дизъюнкта из S. Если пустой дизъюнкт выводим из S, то формула G является логическим следствием формул F1,</a:t>
            </a:r>
            <a:r>
              <a:rPr lang="en-US" sz="2000" dirty="0" smtClean="0"/>
              <a:t> </a:t>
            </a:r>
            <a:r>
              <a:rPr lang="ru-RU" sz="2000" dirty="0" smtClean="0"/>
              <a:t>...</a:t>
            </a:r>
            <a:r>
              <a:rPr lang="en-US" sz="2000" dirty="0" smtClean="0"/>
              <a:t> </a:t>
            </a:r>
            <a:r>
              <a:rPr lang="ru-RU" sz="2000" dirty="0" smtClean="0"/>
              <a:t>,</a:t>
            </a:r>
            <a:r>
              <a:rPr lang="en-US" sz="2000" dirty="0" smtClean="0"/>
              <a:t> </a:t>
            </a:r>
            <a:r>
              <a:rPr lang="ru-RU" sz="2000" dirty="0" err="1" smtClean="0"/>
              <a:t>Fk</a:t>
            </a:r>
            <a:r>
              <a:rPr lang="ru-RU" sz="2000" dirty="0" smtClean="0"/>
              <a:t>. Если из S нельзя вывести □, то G не является логическим следствием формул F1,..., </a:t>
            </a:r>
            <a:r>
              <a:rPr lang="ru-RU" sz="2000" dirty="0" err="1" smtClean="0"/>
              <a:t>Fk</a:t>
            </a:r>
            <a:r>
              <a:rPr lang="ru-RU" sz="20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34914" y="634896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Зуб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806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3357" y="802484"/>
            <a:ext cx="3982180" cy="657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/>
              <a:t>Метод резолюций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46257" y="1632288"/>
            <a:ext cx="104265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	Для проверки алгоритма, протестируем его на одной из задач, предложенных на лекции по МЛиТА.</a:t>
            </a:r>
          </a:p>
          <a:p>
            <a:endParaRPr lang="ru-RU" sz="2000" dirty="0"/>
          </a:p>
          <a:p>
            <a:r>
              <a:rPr lang="ru-RU" sz="2000" dirty="0" smtClean="0"/>
              <a:t>Условие: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Если бы </a:t>
            </a:r>
            <a:r>
              <a:rPr lang="ru-RU" sz="2000" b="1" dirty="0" smtClean="0"/>
              <a:t>он не сказал</a:t>
            </a:r>
            <a:r>
              <a:rPr lang="ru-RU" sz="2000" dirty="0" smtClean="0"/>
              <a:t>, </a:t>
            </a:r>
            <a:r>
              <a:rPr lang="ru-RU" sz="2000" b="1" dirty="0" smtClean="0"/>
              <a:t>она бы и не узнала</a:t>
            </a:r>
            <a:r>
              <a:rPr lang="ru-RU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Если бы </a:t>
            </a:r>
            <a:r>
              <a:rPr lang="ru-RU" sz="2000" b="1" dirty="0" smtClean="0"/>
              <a:t>она не спросила</a:t>
            </a:r>
            <a:r>
              <a:rPr lang="ru-RU" sz="2000" dirty="0" smtClean="0"/>
              <a:t>, </a:t>
            </a:r>
            <a:r>
              <a:rPr lang="ru-RU" sz="2000" b="1" dirty="0" smtClean="0"/>
              <a:t>он бы и не сказал</a:t>
            </a:r>
            <a:r>
              <a:rPr lang="ru-RU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/>
              <a:t>Она узнала</a:t>
            </a:r>
            <a:r>
              <a:rPr lang="ru-RU" sz="2000" dirty="0" smtClean="0"/>
              <a:t>, значит </a:t>
            </a:r>
            <a:r>
              <a:rPr lang="ru-RU" sz="2000" b="1" dirty="0" smtClean="0"/>
              <a:t>она спросила.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r>
              <a:rPr lang="ru-RU" sz="2000" dirty="0"/>
              <a:t>Введем множество формул, описывающих простые высказывания, соответствующие вышеприведенным утверждениям. </a:t>
            </a:r>
            <a:r>
              <a:rPr lang="ru-RU" sz="2000" dirty="0" smtClean="0"/>
              <a:t>Пусть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K = </a:t>
            </a:r>
            <a:r>
              <a:rPr lang="ru-RU" sz="2000" dirty="0" smtClean="0"/>
              <a:t>Он сказал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 = </a:t>
            </a:r>
            <a:r>
              <a:rPr lang="ru-RU" sz="2000" dirty="0" smtClean="0"/>
              <a:t>Она узнала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 = </a:t>
            </a:r>
            <a:r>
              <a:rPr lang="ru-RU" sz="2000" dirty="0" smtClean="0"/>
              <a:t>Она спросила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34914" y="634896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Зуб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642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4782" y="335759"/>
            <a:ext cx="3982180" cy="657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/>
              <a:t>Метод резолюций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74782" y="1270338"/>
            <a:ext cx="104265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Тогда сами утверждения можно записать в виде сложных формул</a:t>
            </a:r>
            <a:r>
              <a:rPr lang="ru-RU" sz="2000" dirty="0" smtClean="0"/>
              <a:t>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P1: !K → !Y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P2: !P → !K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P3: 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G: P</a:t>
            </a:r>
            <a:endParaRPr lang="ru-RU" sz="20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6" y="2019300"/>
            <a:ext cx="7231051" cy="432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0518" y="5585382"/>
            <a:ext cx="2548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не забывайте о правилах работы с системой, описанных ранее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834914" y="634896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Зуб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7978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4782" y="335759"/>
            <a:ext cx="3982180" cy="657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/>
              <a:t>Метод резолюций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89082" y="1633375"/>
            <a:ext cx="104265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	Наш алгоритм смог </a:t>
            </a:r>
            <a:r>
              <a:rPr lang="ru-RU" sz="2000" b="1" dirty="0" smtClean="0"/>
              <a:t>преобразовать формулы </a:t>
            </a:r>
            <a:r>
              <a:rPr lang="ru-RU" sz="2000" dirty="0" smtClean="0"/>
              <a:t>и получить □, значит предполагаемое следствие верно.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6" y="2748969"/>
            <a:ext cx="8257249" cy="36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34914" y="634896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Зуб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ru-RU" dirty="0" smtClean="0"/>
              <a:t>Веб-приложение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23901" y="1483916"/>
            <a:ext cx="1022985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создания многомодульной системы, мы разработали веб-приложение, на котором можно протестировать реализованные алгоритмы. </a:t>
            </a:r>
          </a:p>
          <a:p>
            <a:r>
              <a:rPr lang="ru-RU" sz="2000" i="1" dirty="0" smtClean="0"/>
              <a:t>Ссылка</a:t>
            </a:r>
            <a:r>
              <a:rPr lang="ru-RU" sz="2000" dirty="0" smtClean="0"/>
              <a:t>:  </a:t>
            </a:r>
            <a:r>
              <a:rPr lang="en-US" sz="2000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new.foxramalpha.info</a:t>
            </a:r>
          </a:p>
          <a:p>
            <a:endParaRPr lang="ru-RU" sz="2000" b="1" i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b="1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000" b="1" i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705"/>
          <a:stretch/>
        </p:blipFill>
        <p:spPr>
          <a:xfrm>
            <a:off x="2371726" y="2788275"/>
            <a:ext cx="7324724" cy="36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34964" y="6404325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Общее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513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3357" y="802484"/>
            <a:ext cx="3982180" cy="657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/>
              <a:t>Метод резолюций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46257" y="1632288"/>
            <a:ext cx="104265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	Для проверки алгоритма, протестируем его на второй задаче.</a:t>
            </a:r>
          </a:p>
          <a:p>
            <a:endParaRPr lang="ru-RU" sz="2000" dirty="0"/>
          </a:p>
          <a:p>
            <a:r>
              <a:rPr lang="ru-RU" sz="2000" dirty="0" smtClean="0"/>
              <a:t>Условие: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Яблоко красное и ароматное </a:t>
            </a:r>
            <a:endParaRPr lang="ru-RU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Если </a:t>
            </a:r>
            <a:r>
              <a:rPr lang="ru-RU" sz="2000" b="1" dirty="0"/>
              <a:t>яблоко красное</a:t>
            </a:r>
            <a:r>
              <a:rPr lang="ru-RU" sz="2000" dirty="0"/>
              <a:t>, то </a:t>
            </a:r>
            <a:r>
              <a:rPr lang="ru-RU" sz="2000" b="1" dirty="0"/>
              <a:t>яблоко вкусное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/>
              <a:t>Введем множество формул, описывающих простые высказывания, соответствующие вышеприведенным утверждениям. </a:t>
            </a:r>
            <a:r>
              <a:rPr lang="ru-RU" sz="2000" dirty="0" smtClean="0"/>
              <a:t>Пусть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X = </a:t>
            </a:r>
            <a:r>
              <a:rPr lang="ru-RU" sz="2000" dirty="0"/>
              <a:t>Яблоко красное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 = </a:t>
            </a:r>
            <a:r>
              <a:rPr lang="ru-RU" sz="2000" dirty="0"/>
              <a:t>Яблоко ароматное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Z</a:t>
            </a:r>
            <a:r>
              <a:rPr lang="en-US" sz="2000" dirty="0" smtClean="0"/>
              <a:t> = </a:t>
            </a:r>
            <a:r>
              <a:rPr lang="ru-RU" sz="2000" dirty="0"/>
              <a:t>Яблоко вкусное</a:t>
            </a:r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834914" y="634896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Зуб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014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4782" y="335759"/>
            <a:ext cx="3982180" cy="657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/>
              <a:t>Метод резолюций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74782" y="1270338"/>
            <a:ext cx="104265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Тогда сами утверждения можно записать в виде сложных формул</a:t>
            </a:r>
            <a:r>
              <a:rPr lang="ru-RU" sz="2000" dirty="0" smtClean="0"/>
              <a:t>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P1: X ∧ 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P2: X → Z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G: Z</a:t>
            </a:r>
            <a:endParaRPr lang="ru-RU" sz="20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1976437"/>
            <a:ext cx="8196754" cy="43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694" y="5337732"/>
            <a:ext cx="2681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не забывайте о правилах работы с системой, описанных ранее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834914" y="634896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Зуб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989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4782" y="335759"/>
            <a:ext cx="3982180" cy="657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/>
              <a:t>Метод резолюций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89082" y="1633375"/>
            <a:ext cx="104265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	Наш алгоритм смог </a:t>
            </a:r>
            <a:r>
              <a:rPr lang="ru-RU" sz="2000" b="1" dirty="0" smtClean="0"/>
              <a:t>преобразовать формулы </a:t>
            </a:r>
            <a:r>
              <a:rPr lang="ru-RU" sz="2000" dirty="0" smtClean="0"/>
              <a:t>и получить □, значит предполагаемое следствие верно.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6" y="2628900"/>
            <a:ext cx="9131707" cy="36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34914" y="634896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Зуб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395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436" y="2119948"/>
            <a:ext cx="105267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 smtClean="0"/>
              <a:t>	Проделав эту работу, мы углубились в тему автоматизации доказательств в исчислении высказываний, создали систему для выполнения этих доказательств.</a:t>
            </a:r>
          </a:p>
          <a:p>
            <a:endParaRPr lang="ru-RU" sz="2100" dirty="0" smtClean="0"/>
          </a:p>
          <a:p>
            <a:r>
              <a:rPr lang="ru-RU" sz="2100" dirty="0"/>
              <a:t>	</a:t>
            </a:r>
            <a:r>
              <a:rPr lang="ru-RU" sz="2100" dirty="0" smtClean="0"/>
              <a:t>Во время работы были также затронуты темы булевых функций, во время формирования таблиц истинности, а также грамматик, во время реализации </a:t>
            </a:r>
            <a:r>
              <a:rPr lang="ru-RU" sz="2100" dirty="0" err="1" smtClean="0"/>
              <a:t>парсера</a:t>
            </a:r>
            <a:r>
              <a:rPr lang="ru-RU" sz="2100" dirty="0" smtClean="0"/>
              <a:t> для нашей системы. </a:t>
            </a:r>
          </a:p>
          <a:p>
            <a:endParaRPr lang="ru-RU" sz="2100" dirty="0" smtClean="0"/>
          </a:p>
          <a:p>
            <a:r>
              <a:rPr lang="ru-RU" sz="2100" dirty="0"/>
              <a:t>	</a:t>
            </a:r>
            <a:r>
              <a:rPr lang="ru-RU" sz="2100" dirty="0" smtClean="0"/>
              <a:t>Основные цели были достигнуты, но остаются пути и возможности для расширения данной системы, реализовать которые можно в будущем.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173024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62063" y="2541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327701" y="3714096"/>
            <a:ext cx="8864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12700">
                  <a:solidFill>
                    <a:schemeClr val="tx1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Спасибо</a:t>
            </a:r>
            <a:r>
              <a:rPr lang="ru-RU" sz="3200" b="1" dirty="0" smtClean="0">
                <a:ln w="9525">
                  <a:solidFill>
                    <a:schemeClr val="tx1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 за внимание!</a:t>
            </a:r>
            <a:endParaRPr lang="ru-RU" sz="3200" b="1" dirty="0">
              <a:ln w="9525">
                <a:solidFill>
                  <a:schemeClr val="tx1"/>
                </a:solidFill>
              </a:ln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47" y="939952"/>
            <a:ext cx="2730633" cy="27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8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ru-RU" dirty="0" smtClean="0"/>
              <a:t>Серверная часть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2577503"/>
            <a:ext cx="59946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Серверная часть (</a:t>
            </a:r>
            <a:r>
              <a:rPr lang="ru-RU" sz="2000" dirty="0" err="1" smtClean="0"/>
              <a:t>бэкенд</a:t>
            </a:r>
            <a:r>
              <a:rPr lang="ru-RU" sz="2000" dirty="0" smtClean="0"/>
              <a:t>) написан на современном  объектно-ориентированном языке </a:t>
            </a:r>
            <a:r>
              <a:rPr lang="en-US" sz="2000" b="1" i="1" dirty="0" err="1" smtClean="0"/>
              <a:t>Kotlin</a:t>
            </a:r>
            <a:r>
              <a:rPr lang="ru-RU" sz="2000" dirty="0"/>
              <a:t>.</a:t>
            </a:r>
            <a:r>
              <a:rPr lang="ru-RU" sz="2000" dirty="0" smtClean="0"/>
              <a:t> Благодаря этому мы смогли реализовать работу с такими сущностями как атомарные формулы (или атомы) и выражениями.</a:t>
            </a:r>
            <a:endParaRPr lang="ru-RU" sz="2000" b="1" i="1" dirty="0"/>
          </a:p>
        </p:txBody>
      </p:sp>
      <p:pic>
        <p:nvPicPr>
          <p:cNvPr id="7" name="Picture 2" descr="https://hsto.org/webt/td/cc/c_/tdccc_ssurbmauha71hwiknznl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803" y="2577503"/>
            <a:ext cx="5001684" cy="200067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120664" y="634896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Зуб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36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ru-RU" dirty="0" smtClean="0"/>
              <a:t>Серверная часть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653578"/>
            <a:ext cx="98599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Лексемы в нашей системе:</a:t>
            </a:r>
          </a:p>
          <a:p>
            <a:endParaRPr lang="ru-RU" sz="2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Атомы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Знаки операций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Скобки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6111" y="3842088"/>
            <a:ext cx="1026795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В серверной части используется синтаксический анализатор - </a:t>
            </a:r>
          </a:p>
          <a:p>
            <a:endParaRPr lang="ru-RU" sz="2200" b="1" dirty="0" smtClean="0"/>
          </a:p>
          <a:p>
            <a:r>
              <a:rPr lang="ru-RU" sz="2200" b="1" dirty="0" smtClean="0"/>
              <a:t>Синтаксический анализатор, или </a:t>
            </a:r>
            <a:r>
              <a:rPr lang="ru-RU" sz="2200" b="1" dirty="0" err="1" smtClean="0"/>
              <a:t>парсер</a:t>
            </a:r>
            <a:r>
              <a:rPr lang="ru-RU" sz="2200" b="1" dirty="0" smtClean="0"/>
              <a:t> (</a:t>
            </a:r>
            <a:r>
              <a:rPr lang="ru-RU" sz="2200" b="1" dirty="0" err="1" smtClean="0"/>
              <a:t>parser</a:t>
            </a:r>
            <a:r>
              <a:rPr lang="ru-RU" sz="2200" dirty="0" smtClean="0"/>
              <a:t>) –часть программы, выполняющая синтаксический анализ </a:t>
            </a:r>
            <a:endParaRPr lang="ru-RU" sz="2200" b="1" dirty="0"/>
          </a:p>
          <a:p>
            <a:endParaRPr lang="ru-RU" sz="2200" b="1" dirty="0"/>
          </a:p>
          <a:p>
            <a:r>
              <a:rPr lang="ru-RU" sz="2200" b="1" dirty="0" smtClean="0"/>
              <a:t>Синтаксический анализ</a:t>
            </a:r>
            <a:r>
              <a:rPr lang="ru-RU" sz="2200" dirty="0" smtClean="0"/>
              <a:t>, или </a:t>
            </a:r>
            <a:r>
              <a:rPr lang="ru-RU" sz="2200" b="1" dirty="0" err="1" smtClean="0"/>
              <a:t>парсинг</a:t>
            </a:r>
            <a:r>
              <a:rPr lang="ru-RU" sz="2200" b="1" dirty="0" smtClean="0"/>
              <a:t> (</a:t>
            </a:r>
            <a:r>
              <a:rPr lang="ru-RU" sz="2200" b="1" dirty="0" err="1" smtClean="0"/>
              <a:t>parsing</a:t>
            </a:r>
            <a:r>
              <a:rPr lang="ru-RU" sz="2200" b="1" dirty="0" smtClean="0"/>
              <a:t>) </a:t>
            </a:r>
            <a:r>
              <a:rPr lang="ru-RU" sz="2200" dirty="0" smtClean="0"/>
              <a:t>– процесс анализа входной последовательности символов.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20664" y="634896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Зуб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12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ru-RU" dirty="0" smtClean="0"/>
              <a:t>Серверная часть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52550" y="1628775"/>
            <a:ext cx="2667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Дерево разбора: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20664" y="634896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Зуб В.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96" y="2329419"/>
            <a:ext cx="64674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ru-RU" sz="4400" dirty="0"/>
              <a:t>Клиентская </a:t>
            </a:r>
            <a:r>
              <a:rPr lang="ru-RU" dirty="0" smtClean="0"/>
              <a:t>часть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2624773"/>
            <a:ext cx="59261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Клиентская часть (</a:t>
            </a:r>
            <a:r>
              <a:rPr lang="ru-RU" sz="2000" dirty="0" err="1" smtClean="0"/>
              <a:t>фронтенд</a:t>
            </a:r>
            <a:r>
              <a:rPr lang="ru-RU" sz="2000" dirty="0" smtClean="0"/>
              <a:t>) реализована при помощи языка </a:t>
            </a:r>
            <a:r>
              <a:rPr lang="en-US" sz="2000" dirty="0" smtClean="0"/>
              <a:t>ES6 (JavaScript)</a:t>
            </a:r>
            <a:r>
              <a:rPr lang="ru-RU" sz="2000" dirty="0" smtClean="0"/>
              <a:t> и его </a:t>
            </a:r>
            <a:r>
              <a:rPr lang="ru-RU" sz="2000" dirty="0" err="1" smtClean="0"/>
              <a:t>фреймворка</a:t>
            </a:r>
            <a:r>
              <a:rPr lang="ru-RU" sz="2000" dirty="0" smtClean="0"/>
              <a:t> </a:t>
            </a:r>
            <a:r>
              <a:rPr lang="en-US" sz="2000" dirty="0" smtClean="0"/>
              <a:t>Vue.js</a:t>
            </a:r>
            <a:r>
              <a:rPr lang="ru-RU" sz="2000" dirty="0"/>
              <a:t>.</a:t>
            </a:r>
            <a:r>
              <a:rPr lang="ru-RU" sz="2000" dirty="0" smtClean="0"/>
              <a:t> благодаря которому была осуществлена работа с большим количеством полей для формул и вставки специальных символ (логических символов).</a:t>
            </a:r>
            <a:endParaRPr lang="ru-RU" sz="2000" b="1" i="1" dirty="0"/>
          </a:p>
        </p:txBody>
      </p:sp>
      <p:pic>
        <p:nvPicPr>
          <p:cNvPr id="1026" name="Picture 2" descr="https://miro.medium.com/max/1265/1*-megf8HNfr-mcoirvJVb0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711542"/>
            <a:ext cx="4516364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TextBox 7"/>
          <p:cNvSpPr txBox="1"/>
          <p:nvPr/>
        </p:nvSpPr>
        <p:spPr>
          <a:xfrm>
            <a:off x="9834914" y="63489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Никулин 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3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95866" y="643218"/>
            <a:ext cx="9404723" cy="1400530"/>
          </a:xfrm>
        </p:spPr>
        <p:txBody>
          <a:bodyPr/>
          <a:lstStyle/>
          <a:p>
            <a:r>
              <a:rPr lang="ru-RU" b="1" i="1" u="sng" dirty="0" smtClean="0">
                <a:solidFill>
                  <a:schemeClr val="tx1"/>
                </a:solidFill>
              </a:rPr>
              <a:t>Правила работы с системой</a:t>
            </a:r>
            <a:endParaRPr lang="ru-RU" b="1" i="1" u="sng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166" y="1711325"/>
            <a:ext cx="10672234" cy="427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ru-RU" sz="1900" dirty="0" smtClean="0"/>
              <a:t>Формулы требуется вводить с пробелами, то есть вместо </a:t>
            </a:r>
            <a:r>
              <a:rPr lang="en-US" sz="1900" dirty="0" smtClean="0"/>
              <a:t>X∧Y→Z, </a:t>
            </a:r>
            <a:r>
              <a:rPr lang="ru-RU" sz="1900" dirty="0" smtClean="0"/>
              <a:t>должно быть </a:t>
            </a:r>
            <a:r>
              <a:rPr lang="en-US" sz="1900" dirty="0" smtClean="0"/>
              <a:t>X</a:t>
            </a:r>
            <a:r>
              <a:rPr lang="ru-RU" sz="1900" dirty="0" smtClean="0"/>
              <a:t> </a:t>
            </a:r>
            <a:r>
              <a:rPr lang="en-US" sz="1900" dirty="0" smtClean="0"/>
              <a:t>∧</a:t>
            </a:r>
            <a:r>
              <a:rPr lang="ru-RU" sz="1900" dirty="0" smtClean="0"/>
              <a:t> </a:t>
            </a:r>
            <a:r>
              <a:rPr lang="en-US" sz="1900" dirty="0" smtClean="0"/>
              <a:t>Y</a:t>
            </a:r>
            <a:r>
              <a:rPr lang="ru-RU" sz="1900" dirty="0" smtClean="0"/>
              <a:t> </a:t>
            </a:r>
            <a:r>
              <a:rPr lang="en-US" sz="1900" dirty="0" smtClean="0"/>
              <a:t>→</a:t>
            </a:r>
            <a:r>
              <a:rPr lang="ru-RU" sz="1900" dirty="0" smtClean="0"/>
              <a:t> </a:t>
            </a:r>
            <a:r>
              <a:rPr lang="en-US" sz="1900" dirty="0" smtClean="0"/>
              <a:t>Z</a:t>
            </a:r>
            <a:r>
              <a:rPr lang="ru-RU" sz="1900" dirty="0" smtClean="0"/>
              <a:t>, но отрицание – восклицательные знаки можно вводить без пробела, то есть запись возможна такая !</a:t>
            </a:r>
            <a:r>
              <a:rPr lang="en-US" sz="1900" dirty="0" smtClean="0"/>
              <a:t>A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ru-RU" sz="1900" dirty="0" smtClean="0"/>
              <a:t>Ввод спец. символов осуществляется при помощи </a:t>
            </a:r>
            <a:r>
              <a:rPr lang="en-US" sz="1900" dirty="0" smtClean="0"/>
              <a:t>“</a:t>
            </a:r>
            <a:r>
              <a:rPr lang="ru-RU" sz="1900" dirty="0" smtClean="0"/>
              <a:t>виртуальной клавиатуры</a:t>
            </a:r>
            <a:r>
              <a:rPr lang="en-US" sz="1900" dirty="0" smtClean="0"/>
              <a:t>”</a:t>
            </a:r>
            <a:r>
              <a:rPr lang="ru-RU" sz="1900" dirty="0" smtClean="0"/>
              <a:t> (нажмите на нужный символ, который хотите добавить в ввод). Рекомендуется вводить формулу в каждое поле по порядку, то есть закончить ввод в поле, потом создать новое поле и начинать вводить новую формулу.</a:t>
            </a:r>
            <a:r>
              <a:rPr lang="en-US" sz="1900" dirty="0" smtClean="0"/>
              <a:t> </a:t>
            </a:r>
            <a:r>
              <a:rPr lang="ru-RU" sz="1900" dirty="0" smtClean="0"/>
              <a:t>Спец. символы вводятся в конец </a:t>
            </a:r>
            <a:r>
              <a:rPr lang="en-US" sz="1900" dirty="0" smtClean="0"/>
              <a:t>“</a:t>
            </a:r>
            <a:r>
              <a:rPr lang="ru-RU" sz="1900" dirty="0" smtClean="0"/>
              <a:t>последнего используемого поля</a:t>
            </a:r>
            <a:r>
              <a:rPr lang="en-US" sz="1900" dirty="0" smtClean="0"/>
              <a:t>”</a:t>
            </a:r>
            <a:r>
              <a:rPr lang="ru-RU" sz="1900" dirty="0" smtClean="0"/>
              <a:t>. </a:t>
            </a:r>
            <a:endParaRPr lang="en-US" sz="1900" dirty="0" smtClean="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ru-RU" sz="1900" dirty="0"/>
              <a:t>Также, возможен ввод символов при помощи обычный </a:t>
            </a:r>
            <a:r>
              <a:rPr lang="ru-RU" sz="1900" dirty="0" smtClean="0"/>
              <a:t>клавиатуры</a:t>
            </a:r>
            <a:r>
              <a:rPr lang="en-US" sz="1900" dirty="0" smtClean="0"/>
              <a:t>:</a:t>
            </a:r>
            <a:r>
              <a:rPr lang="ru-RU" sz="1900" dirty="0" smtClean="0"/>
              <a:t> </a:t>
            </a:r>
            <a:endParaRPr lang="en-US" sz="1900" dirty="0" smtClean="0"/>
          </a:p>
          <a:p>
            <a:pPr>
              <a:lnSpc>
                <a:spcPct val="130000"/>
              </a:lnSpc>
            </a:pPr>
            <a:r>
              <a:rPr lang="ru-RU" sz="1900" dirty="0" smtClean="0"/>
              <a:t>‘*’ </a:t>
            </a:r>
            <a:r>
              <a:rPr lang="ru-RU" sz="1900" dirty="0"/>
              <a:t>- Конъюнкция; ‘+’ - Дизъюнкция; ‘-&gt;’ - Импликация; ‘&lt;=&gt;’ - Эквивалентность;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endParaRPr lang="ru-RU" sz="19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834914" y="634896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Отв.</a:t>
            </a:r>
            <a:r>
              <a:rPr lang="en-US" dirty="0" smtClean="0"/>
              <a:t>: </a:t>
            </a:r>
            <a:r>
              <a:rPr lang="ru-RU" dirty="0" smtClean="0"/>
              <a:t>Никулин 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05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erdat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16170</TotalTime>
  <Words>1135</Words>
  <Application>Microsoft Office PowerPoint</Application>
  <PresentationFormat>Широкоэкранный</PresentationFormat>
  <Paragraphs>226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8" baseType="lpstr">
      <vt:lpstr>Arial</vt:lpstr>
      <vt:lpstr>Verdana</vt:lpstr>
      <vt:lpstr>Wingdings 3</vt:lpstr>
      <vt:lpstr>Ион</vt:lpstr>
      <vt:lpstr>Реализация различных методов резолюций</vt:lpstr>
      <vt:lpstr>Презентация PowerPoint</vt:lpstr>
      <vt:lpstr>Презентация PowerPoint</vt:lpstr>
      <vt:lpstr>Веб-приложение</vt:lpstr>
      <vt:lpstr>Серверная часть</vt:lpstr>
      <vt:lpstr>Серверная часть</vt:lpstr>
      <vt:lpstr>Серверная часть</vt:lpstr>
      <vt:lpstr>Клиентская часть</vt:lpstr>
      <vt:lpstr>Правила работы с системой</vt:lpstr>
      <vt:lpstr>Разберем базовые понятия логики высказываний, которые потребуются нам в будущем</vt:lpstr>
      <vt:lpstr>Базовые понятия логики высказываний</vt:lpstr>
      <vt:lpstr>Базовые понятия логики высказываний</vt:lpstr>
      <vt:lpstr>Базовые понятия логики высказываний</vt:lpstr>
      <vt:lpstr>Базовые понятия логики высказываний</vt:lpstr>
      <vt:lpstr>Базовые понятия логики высказываний</vt:lpstr>
      <vt:lpstr>Модули в нашей системе:</vt:lpstr>
      <vt:lpstr>Подробнее про каждый реализованный алгоритм и модуль, реализованный в системе…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различных методов резолюций</dc:title>
  <dc:creator>Леонид Никулин</dc:creator>
  <cp:lastModifiedBy>Леонид Никулин</cp:lastModifiedBy>
  <cp:revision>76</cp:revision>
  <dcterms:created xsi:type="dcterms:W3CDTF">2019-12-31T15:43:42Z</dcterms:created>
  <dcterms:modified xsi:type="dcterms:W3CDTF">2020-01-19T08:33:27Z</dcterms:modified>
</cp:coreProperties>
</file>