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</p:sldIdLst>
  <p:sldSz cx="9144000" cy="6858000" type="screen4x3"/>
  <p:notesSz cx="6858000" cy="9144000"/>
  <p:embeddedFontLst>
    <p:embeddedFont>
      <p:font typeface="Verdana" pitchFamily="34" charset="0"/>
      <p:regular r:id="rId90"/>
      <p:bold r:id="rId91"/>
      <p:italic r:id="rId92"/>
      <p:boldItalic r:id="rId93"/>
    </p:embeddedFont>
    <p:embeddedFont>
      <p:font typeface="Calibri" pitchFamily="34" charset="0"/>
      <p:regular r:id="rId94"/>
      <p:bold r:id="rId95"/>
      <p:italic r:id="rId96"/>
      <p:boldItalic r:id="rId97"/>
    </p:embeddedFont>
    <p:embeddedFont>
      <p:font typeface="Cambria" pitchFamily="18" charset="0"/>
      <p:regular r:id="rId98"/>
      <p:bold r:id="rId99"/>
      <p:italic r:id="rId100"/>
      <p:boldItalic r:id="rId101"/>
    </p:embeddedFont>
    <p:embeddedFont>
      <p:font typeface="PT Mono" charset="-52"/>
      <p:regular r:id="rId10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333" autoAdjust="0"/>
  </p:normalViewPr>
  <p:slideViewPr>
    <p:cSldViewPr>
      <p:cViewPr varScale="1">
        <p:scale>
          <a:sx n="96" d="100"/>
          <a:sy n="96" d="100"/>
        </p:scale>
        <p:origin x="-20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1.fntdata"/><Relationship Id="rId95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11.fntdata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font" Target="fonts/font4.fntdata"/><Relationship Id="rId98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2.fntdata"/><Relationship Id="rId9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5.fntdata"/><Relationship Id="rId99" Type="http://schemas.openxmlformats.org/officeDocument/2006/relationships/font" Target="fonts/font10.fntdata"/><Relationship Id="rId10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8.fntdata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AutoNum type="arabicPeriod"/>
            </a:pPr>
            <a:r>
              <a:rPr lang="ru-RU" dirty="0" smtClean="0"/>
              <a:t>Мы </a:t>
            </a:r>
            <a:r>
              <a:rPr lang="ru-RU" dirty="0"/>
              <a:t>не будем разбирать TCP. Только практическое применение. Я постарался изложить основы, снабдив примерами из жизни и практическими рекомендациями</a:t>
            </a:r>
            <a:r>
              <a:rPr lang="ru-RU" dirty="0" smtClean="0"/>
              <a:t>.</a:t>
            </a:r>
            <a:endParaRPr lang="en-US" dirty="0" smtClean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AutoNum type="arabicPeriod"/>
              <a:tabLst/>
              <a:defRPr/>
            </a:pPr>
            <a:r>
              <a:rPr lang="ru-RU" dirty="0" smtClean="0"/>
              <a:t>Хочется, чтобы лекция была интерактивной - т.е. будем решать вопросы сразу по мере появления</a:t>
            </a:r>
            <a:endParaRPr lang="en-US" dirty="0" smtClean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AutoNum type="arabicPeriod"/>
              <a:tabLst/>
              <a:defRPr/>
            </a:pPr>
            <a:r>
              <a:rPr lang="ru-RU" dirty="0" smtClean="0"/>
              <a:t>Все примеры - </a:t>
            </a:r>
            <a:r>
              <a:rPr lang="ru-RU" dirty="0" err="1" smtClean="0"/>
              <a:t>linux</a:t>
            </a:r>
            <a:r>
              <a:rPr lang="ru-RU" dirty="0" smtClean="0"/>
              <a:t> </a:t>
            </a:r>
            <a:r>
              <a:rPr lang="ru-RU" dirty="0" err="1" smtClean="0"/>
              <a:t>only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AutoNum type="arabicPeriod"/>
            </a:pPr>
            <a:endParaRPr lang="ru-RU" dirty="0"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-RU" dirty="0"/>
              <a:t>Что именно я хочу рассказать на лекции?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-RU" dirty="0"/>
              <a:t>показать, что происходит на низком уровне при обмене данных через сеть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-RU" dirty="0"/>
              <a:t>показать, какие архитектуры бывают в сетевых приложениях, сравнить их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ru-RU" dirty="0"/>
              <a:t>привести примеры</a:t>
            </a:r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Чтобы подконнектиться, надо сначала зарезолвить адрес.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gethostbyname() - не единственная функция, которая умеет резолвить адреса.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например, есть еще функции семейства </a:t>
            </a:r>
            <a:r>
              <a:rPr lang="ru-RU"/>
              <a:t>inet_aton() из &lt;arpa/inet.h&gt;. они без переконвертации умеют получать  struct sockaddr_in, но работают только с адресами вида: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/>
              <a:t>inet_aton(“127.0.0.1”, &amp;addr.sin_addr)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/>
              <a:t>connect() по-разному ведет себя для STREAM и DGRAM сокетов.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для STREAM - с той стороны нужен такой же STREAM.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для DGRAM - connect() устанавливает endpoint, в который можно слать данные (а в другие нельзя). здесь можно будет вызвать connect() еще раз и поменять remote endpoint.</a:t>
            </a:r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Приконнектились, теперь можно что-то послать</a:t>
            </a:r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Опасность! даже на локальном компьютере send() не отправляет за раз всю пачку.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Т.к. она может не поместиться в системный буфер (если отправляем большую строку), или буфер может быть уже заполнен и т.д.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-RU"/>
              <a:t>Нужен цикл!</a:t>
            </a:r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Ядро, может, уже прочитало все данные. Но вернет столько, сколько влезет в буфер.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Надо не забывать чистить за собой и закрывать сокет! Иначе попадаем в “too many open files”</a:t>
            </a:r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Этого достаточно для того, чтобы сделать базовый tcp-клиент и начать использовать сеть!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-RU"/>
              <a:t>что такое http-запрос?</a:t>
            </a:r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-RU"/>
              <a:t>что такое http-запрос?</a:t>
            </a:r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/>
              <a:t>Введение: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ru-RU"/>
              <a:t>1. Сначала г</a:t>
            </a: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оворим о «нативных» функциях, предназначенных для работы с TCP в </a:t>
            </a:r>
            <a:r>
              <a:rPr lang="ru-RU"/>
              <a:t>unix/</a:t>
            </a: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linux. Этого уже достаточно, чтобы сделать простые</a:t>
            </a:r>
            <a:r>
              <a:rPr lang="ru-RU"/>
              <a:t> клиент (http-запрос) и сервер (пример echo-сервера);</a:t>
            </a:r>
          </a:p>
          <a:p>
            <a:pPr marL="228600"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/>
              <a:t>2. Архитектура типа “апач” (пример с prefork)</a:t>
            </a:r>
          </a:p>
          <a:p>
            <a:pPr marL="228600"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/>
              <a:t>3. Мультиплексирование - архитектура типа nginx (пример event loop: select/poll/epoll)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/>
              <a:t>4. Очередь (пример с boost::asio)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-RU"/>
              <a:t>что такое http-запрос?</a:t>
            </a:r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почему получаем ошибку? потому что ответ от сервера “большой”.</a:t>
            </a:r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Окей, теперь это работает.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Но что, если заголовки будут еще больше? Или сервер пришлет ответ в двух отдельных tcp-пакетах?</a:t>
            </a:r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recv() на блокирующем сокете ждет вечно.</a:t>
            </a:r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вот почему важно аккуратно работать с памятью и не тратить ресурсы!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во время перезагрузки сервиса все клиенты получают дисконнект!</a:t>
            </a:r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Что мы получили?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-RU"/>
              <a:t>Для быстрых серверов мы работаем быстро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-RU"/>
              <a:t>Для медленных серверов мы работаем с той скоростью, какую диктует нам бизнес-логика</a:t>
            </a:r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recv() на неблокирующем сокете не ждет! если нет данных, управление возвращается мгновенно!</a:t>
            </a: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fcntl - большая общая системная функция, непереносима на другие платформы</a:t>
            </a:r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man: bind() привязывает к сокету sd локальный адрес serv_addr. Теперь к этому сокету можно будет обратиться.</a:t>
            </a:r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Переводит в режим LISTEN.</a:t>
            </a: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можно посмотреть состояние сокетов: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LISTEN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ESTABLISHED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...</a:t>
            </a:r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Надо запомнить эту client_work - она нам еще пригодится!!!</a:t>
            </a:r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Суть: 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1 Когда клиентов становится слишком много, общие сервисы удобно “вынести за скобки”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2 В архитектуре нашего сервиса мы бы, может, и хотели бы не использовать сеть, но вынуждены, 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т.к. данные не вмещаются на один физический сервер. (почта, социальная сеть, поиск, игровой сервер,...)</a:t>
            </a:r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Плюс рассказать про пул потоков</a:t>
            </a:r>
          </a:p>
        </p:txBody>
      </p:sp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/>
              <a:t>“Общаются” между собой процессы из совершенно разнородных сред.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На низком уровне любой процесс, написанный на любом языке и работающий на любой платформе, оперирует небольшим множеством системных вызовов.</a:t>
            </a: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Нам понадобятся 3 класса….</a:t>
            </a: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Нам понадобятся 3 класса….</a:t>
            </a:r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И это надо повторять в цикле!</a:t>
            </a:r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И это надо повторять в цикле!</a:t>
            </a:r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И это надо повторять в цикле!</a:t>
            </a:r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И это надо повторять в цикле!</a:t>
            </a:r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Т.е. профит в том, что m_Clients теперь хранятся прямо внутри ядра!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Нет функции prepare().</a:t>
            </a:r>
          </a:p>
        </p:txBody>
      </p:sp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/>
              <a:t>Не забыть сказать про man’ы.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man socket, man send, man recv и так далее</a:t>
            </a:r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Тут утечка дескриптора!!!</a:t>
            </a:r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Давайте попробуем сами организовать асинхронное чтение!</a:t>
            </a:r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7" name="Shape 68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Тут надо показать пример в консоли!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-RU"/>
              <a:t>Можно коннектиться куда-то туда, что мы видим, куда имеем доступ, и что готово нас принять.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То есть, на “той стороне” также должен быть открыт сокет, того же протокола.</a:t>
            </a:r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Это общение с клиентом</a:t>
            </a:r>
          </a:p>
        </p:txBody>
      </p:sp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Это общение с клиентом</a:t>
            </a:r>
          </a:p>
        </p:txBody>
      </p:sp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Это сам сервер</a:t>
            </a:r>
          </a:p>
        </p:txBody>
      </p:sp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3" name="Shape 7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0" name="Shape 7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l="9991" t="4244" r="19472" b="7941"/>
          <a:stretch/>
        </p:blipFill>
        <p:spPr>
          <a:xfrm>
            <a:off x="0" y="93766"/>
            <a:ext cx="9144001" cy="665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r="48293"/>
          <a:stretch/>
        </p:blipFill>
        <p:spPr>
          <a:xfrm>
            <a:off x="410329" y="563591"/>
            <a:ext cx="2907154" cy="123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2396" y="1179920"/>
            <a:ext cx="6835074" cy="52125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196128" y="2531723"/>
            <a:ext cx="4627305" cy="17821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 sz="3095" b="1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5723930" y="5698960"/>
            <a:ext cx="2634257" cy="476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262626"/>
              </a:buClr>
              <a:buNone/>
              <a:defRPr sz="2400" b="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2054666" y="4969619"/>
            <a:ext cx="2080011" cy="476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Clr>
                <a:srgbClr val="262626"/>
              </a:buClr>
              <a:buNone/>
              <a:defRPr sz="2531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, текст и картинка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4996694" y="1790707"/>
            <a:ext cx="3309114" cy="4362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82316" y="1808263"/>
            <a:ext cx="3884935" cy="4344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533387" lvl="1" indent="-5078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2200" b="0"/>
            </a:lvl2pPr>
            <a:lvl3pPr marL="901677" lvl="2" indent="-7617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3pPr>
            <a:lvl4pPr marL="1257269" lvl="3" indent="-76168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4pPr>
            <a:lvl5pPr marL="1612860" lvl="4" indent="-76159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од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452881" y="1632454"/>
            <a:ext cx="8186594" cy="4783942"/>
          </a:xfrm>
          <a:prstGeom prst="rect">
            <a:avLst/>
          </a:prstGeom>
          <a:solidFill>
            <a:srgbClr val="878787">
              <a:alpha val="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909461" y="258970"/>
            <a:ext cx="6294573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88" y="394003"/>
            <a:ext cx="631786" cy="6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82322" y="1808268"/>
            <a:ext cx="7527726" cy="302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90000"/>
              </a:lnSpc>
              <a:spcBef>
                <a:spcPts val="0"/>
              </a:spcBef>
              <a:buNone/>
              <a:defRPr sz="1800" b="1"/>
            </a:lvl1pPr>
            <a:lvl2pPr marL="533387" lvl="1" indent="-6348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2000"/>
            </a:lvl2pPr>
            <a:lvl3pPr marL="901677" lvl="2" indent="-7617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/>
            </a:lvl3pPr>
            <a:lvl4pPr marL="1257269" lvl="3" indent="-88868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600"/>
            </a:lvl4pPr>
            <a:lvl5pPr marL="1612860" lvl="4" indent="-88859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782322" y="2267100"/>
            <a:ext cx="7527726" cy="39559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0839" lvl="0" indent="-361939" rtl="0">
              <a:lnSpc>
                <a:spcPct val="80000"/>
              </a:lnSpc>
              <a:spcBef>
                <a:spcPts val="400"/>
              </a:spcBef>
              <a:buClr>
                <a:srgbClr val="7F7F7F"/>
              </a:buClr>
              <a:buFont typeface="Cambria"/>
              <a:buAutoNum type="arabicPeriod"/>
              <a:defRPr sz="1400" b="0">
                <a:latin typeface="PT Mono"/>
                <a:ea typeface="PT Mono"/>
                <a:cs typeface="PT Mono"/>
                <a:sym typeface="PT Mono"/>
              </a:defRPr>
            </a:lvl1pPr>
            <a:lvl2pPr marL="533387" lvl="1" indent="-6348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2000"/>
            </a:lvl2pPr>
            <a:lvl3pPr marL="901677" lvl="2" indent="-7617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/>
            </a:lvl3pPr>
            <a:lvl4pPr marL="1257269" lvl="3" indent="-88868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600"/>
            </a:lvl4pPr>
            <a:lvl5pPr marL="1612860" lvl="4" indent="-88859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люсы и минусы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2316" y="1808263"/>
            <a:ext cx="3074067" cy="4344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44" lvl="0" indent="-133344" rtl="0">
              <a:lnSpc>
                <a:spcPct val="90000"/>
              </a:lnSpc>
              <a:spcBef>
                <a:spcPts val="0"/>
              </a:spcBef>
              <a:buChar char="•"/>
              <a:defRPr sz="2400" b="0"/>
            </a:lvl1pPr>
            <a:lvl2pPr marL="355591" lvl="1" indent="-12690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1600" b="1"/>
            </a:lvl2pPr>
            <a:lvl3pPr marL="723882" lvl="2" indent="-12681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1400" b="1"/>
            </a:lvl3pPr>
            <a:lvl4pPr marL="1079473" lvl="3" indent="-12672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1400" b="1"/>
            </a:lvl4pPr>
            <a:lvl5pPr marL="1435064" lvl="4" indent="-12663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1400" b="1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5102526" y="1808263"/>
            <a:ext cx="3074067" cy="4344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44" lvl="0" indent="-133344" rtl="0">
              <a:lnSpc>
                <a:spcPct val="90000"/>
              </a:lnSpc>
              <a:spcBef>
                <a:spcPts val="0"/>
              </a:spcBef>
              <a:buChar char="•"/>
              <a:defRPr sz="2400" b="0"/>
            </a:lvl1pPr>
            <a:lvl2pPr marL="355591" lvl="1" indent="-12690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1600" b="1"/>
            </a:lvl2pPr>
            <a:lvl3pPr marL="723882" lvl="2" indent="-12681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1400" b="1"/>
            </a:lvl3pPr>
            <a:lvl4pPr marL="1079473" lvl="3" indent="-12672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1400" b="1"/>
            </a:lvl4pPr>
            <a:lvl5pPr marL="1435064" lvl="4" indent="-12663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1400" b="1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03" name="Shape 103"/>
          <p:cNvCxnSpPr/>
          <p:nvPr/>
        </p:nvCxnSpPr>
        <p:spPr>
          <a:xfrm>
            <a:off x="4494971" y="1963272"/>
            <a:ext cx="0" cy="4053294"/>
          </a:xfrm>
          <a:prstGeom prst="straightConnector1">
            <a:avLst/>
          </a:prstGeom>
          <a:noFill/>
          <a:ln w="19050" cap="flat" cmpd="sng">
            <a:solidFill>
              <a:srgbClr val="0C0C0C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вертикальных объекта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82637" y="1821090"/>
            <a:ext cx="3571648" cy="4344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 b="0"/>
            </a:lvl1pPr>
            <a:lvl2pPr lvl="1" rtl="0">
              <a:spcBef>
                <a:spcPts val="0"/>
              </a:spcBef>
              <a:defRPr sz="2200" b="0"/>
            </a:lvl2pPr>
            <a:lvl3pPr lvl="2" rtl="0">
              <a:spcBef>
                <a:spcPts val="0"/>
              </a:spcBef>
              <a:defRPr sz="1800" b="0"/>
            </a:lvl3pPr>
            <a:lvl4pPr lvl="3" rtl="0">
              <a:spcBef>
                <a:spcPts val="0"/>
              </a:spcBef>
              <a:defRPr b="0"/>
            </a:lvl4pPr>
            <a:lvl5pPr lvl="4" rtl="0">
              <a:spcBef>
                <a:spcPts val="0"/>
              </a:spcBef>
              <a:defRPr b="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711060" y="1821090"/>
            <a:ext cx="3571648" cy="4344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 b="0"/>
            </a:lvl1pPr>
            <a:lvl2pPr lvl="1" rtl="0">
              <a:spcBef>
                <a:spcPts val="0"/>
              </a:spcBef>
              <a:defRPr sz="2200" b="0"/>
            </a:lvl2pPr>
            <a:lvl3pPr lvl="2" rtl="0">
              <a:spcBef>
                <a:spcPts val="0"/>
              </a:spcBef>
              <a:defRPr sz="1800" b="0"/>
            </a:lvl3pPr>
            <a:lvl4pPr lvl="3" rtl="0">
              <a:spcBef>
                <a:spcPts val="0"/>
              </a:spcBef>
              <a:defRPr b="0"/>
            </a:lvl4pPr>
            <a:lvl5pPr lvl="4" rtl="0">
              <a:spcBef>
                <a:spcPts val="0"/>
              </a:spcBef>
              <a:defRPr b="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омашнее задание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82322" y="1808268"/>
            <a:ext cx="7527726" cy="2629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lvl="0" indent="-304789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2400" b="0"/>
            </a:lvl1pPr>
            <a:lvl2pPr marL="698483" lvl="1" indent="-241283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800"/>
            </a:lvl2pPr>
            <a:lvl3pPr marL="1066773" lvl="2" indent="-253972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3pPr>
            <a:lvl4pPr marL="1422364" lvl="3" indent="-253963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4pPr>
            <a:lvl5pPr marL="1777956" lvl="4" indent="-253956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217354" y="465987"/>
            <a:ext cx="3634328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8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 №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45267" y="450266"/>
            <a:ext cx="493375" cy="49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3741628" y="471166"/>
            <a:ext cx="707067" cy="476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262626"/>
              </a:buClr>
              <a:buNone/>
              <a:defRPr sz="24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782322" y="4827096"/>
            <a:ext cx="143821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Срок сдачи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782322" y="5202308"/>
            <a:ext cx="3397790" cy="519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90000"/>
              </a:lnSpc>
              <a:spcBef>
                <a:spcPts val="0"/>
              </a:spcBef>
              <a:buFont typeface="Noto Sans Symbols"/>
              <a:buNone/>
              <a:defRPr sz="2200" b="0"/>
            </a:lvl1pPr>
            <a:lvl2pPr marL="698483" lvl="1" indent="-241283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800"/>
            </a:lvl2pPr>
            <a:lvl3pPr marL="1066773" lvl="2" indent="-253972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3pPr>
            <a:lvl4pPr marL="1422364" lvl="3" indent="-253963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4pPr>
            <a:lvl5pPr marL="1777956" lvl="4" indent="-253956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онтакты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 l="9991" t="4244" r="19472" b="7941"/>
          <a:stretch/>
        </p:blipFill>
        <p:spPr>
          <a:xfrm>
            <a:off x="-43783" y="93766"/>
            <a:ext cx="9187784" cy="665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r="48293"/>
          <a:stretch/>
        </p:blipFill>
        <p:spPr>
          <a:xfrm>
            <a:off x="410329" y="563591"/>
            <a:ext cx="2907154" cy="123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2396" y="1179920"/>
            <a:ext cx="6835074" cy="521252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196128" y="2531723"/>
            <a:ext cx="4627305" cy="17821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 sz="2400" b="1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709416" y="5731932"/>
            <a:ext cx="263084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2">
            <a:alphaModFix/>
          </a:blip>
          <a:srcRect l="9991" t="4244" r="19472" b="7941"/>
          <a:stretch/>
        </p:blipFill>
        <p:spPr>
          <a:xfrm>
            <a:off x="-43783" y="93766"/>
            <a:ext cx="9187784" cy="6657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картинка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647700" y="1790707"/>
            <a:ext cx="7791450" cy="4362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текст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82322" y="1808268"/>
            <a:ext cx="7527726" cy="44335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533387" lvl="1" indent="-5078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2200" b="0"/>
            </a:lvl2pPr>
            <a:lvl3pPr marL="901677" lvl="2" indent="-7617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3pPr>
            <a:lvl4pPr marL="1257269" lvl="3" indent="-76168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4pPr>
            <a:lvl5pPr marL="1612860" lvl="4" indent="-76159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яснения к шаблону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939479" y="2880875"/>
            <a:ext cx="2696209" cy="36606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x="671295" y="1892808"/>
            <a:ext cx="329474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вашем распоряжении есть следующие слайды: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671287" y="2423359"/>
            <a:ext cx="3927608" cy="40318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Титульный слайд</a:t>
            </a:r>
          </a:p>
          <a:p>
            <a:pPr marL="342891" marR="0" lvl="0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 и текст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Терминология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Цитата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Заголовок, подзаголовок и текст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 и картинка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Заголовок, текст и картинка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Плюсы и минусы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Два вертикальных объекта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Только заголовок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Пустой слайд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Домашнее задание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Контакты</a:t>
            </a:r>
          </a:p>
          <a:p>
            <a:pPr marL="342891" marR="0" lvl="0" indent="-342891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4667250" y="1963272"/>
            <a:ext cx="0" cy="4053294"/>
          </a:xfrm>
          <a:prstGeom prst="straightConnector1">
            <a:avLst/>
          </a:prstGeom>
          <a:noFill/>
          <a:ln w="19050" cap="flat" cmpd="sng">
            <a:solidFill>
              <a:srgbClr val="0C0C0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2" name="Shape 42"/>
          <p:cNvSpPr txBox="1"/>
          <p:nvPr/>
        </p:nvSpPr>
        <p:spPr>
          <a:xfrm>
            <a:off x="4867096" y="1919311"/>
            <a:ext cx="3294742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акцентов в коде и тексте на слайдах в настройках цвета у вас есть готовая палитра: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4867096" y="3606180"/>
            <a:ext cx="3294742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Используйте готовый набор иконок и элементов для создания ориентиров на слайде:</a:t>
            </a:r>
          </a:p>
        </p:txBody>
      </p:sp>
      <p:sp>
        <p:nvSpPr>
          <p:cNvPr id="44" name="Shape 44"/>
          <p:cNvSpPr/>
          <p:nvPr/>
        </p:nvSpPr>
        <p:spPr>
          <a:xfrm>
            <a:off x="217346" y="465987"/>
            <a:ext cx="3627915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8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Пояснения к шаблону</a:t>
            </a: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96637" y="4572000"/>
            <a:ext cx="2659157" cy="140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Что нового в шаблоне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l="9991" t="4244" r="19472" b="7941"/>
          <a:stretch/>
        </p:blipFill>
        <p:spPr>
          <a:xfrm>
            <a:off x="-43783" y="93766"/>
            <a:ext cx="9187784" cy="665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491" y="828605"/>
            <a:ext cx="7529015" cy="522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одержание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82322" y="1808268"/>
            <a:ext cx="7527726" cy="44335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lvl="0" indent="-304789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2400" b="0"/>
            </a:lvl1pPr>
            <a:lvl2pPr marL="698483" lvl="1" indent="-241283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800"/>
            </a:lvl2pPr>
            <a:lvl3pPr marL="1066773" lvl="2" indent="-253972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3pPr>
            <a:lvl4pPr marL="1422364" lvl="3" indent="-253963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4pPr>
            <a:lvl5pPr marL="1777956" lvl="4" indent="-253956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рминология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82322" y="1808268"/>
            <a:ext cx="7527726" cy="44335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lvl="0" indent="-304789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2400" b="0"/>
            </a:lvl1pPr>
            <a:lvl2pPr marL="698483" lvl="1" indent="-241283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800"/>
            </a:lvl2pPr>
            <a:lvl3pPr marL="1066773" lvl="2" indent="-253972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3pPr>
            <a:lvl4pPr marL="1422364" lvl="3" indent="-253963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4pPr>
            <a:lvl5pPr marL="1777956" lvl="4" indent="-253956" rtl="0">
              <a:lnSpc>
                <a:spcPct val="90000"/>
              </a:lnSpc>
              <a:spcBef>
                <a:spcPts val="0"/>
              </a:spcBef>
              <a:buFont typeface="Cambria"/>
              <a:buAutoNum type="arabicPeriod"/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17345" y="465987"/>
            <a:ext cx="2396809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8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Терминология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l="9991" t="4244" r="19472" b="7941"/>
          <a:stretch/>
        </p:blipFill>
        <p:spPr>
          <a:xfrm>
            <a:off x="-43783" y="93766"/>
            <a:ext cx="9187784" cy="665708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598024" y="705897"/>
            <a:ext cx="914400" cy="31547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146175" y="2514840"/>
            <a:ext cx="7024688" cy="19446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189" lvl="1" indent="-12689" rtl="0">
              <a:spcBef>
                <a:spcPts val="0"/>
              </a:spcBef>
              <a:buFont typeface="Calibri"/>
              <a:buNone/>
              <a:defRPr/>
            </a:lvl2pPr>
            <a:lvl3pPr marL="914377" lvl="2" indent="-12677" rtl="0">
              <a:spcBef>
                <a:spcPts val="0"/>
              </a:spcBef>
              <a:buFont typeface="Calibri"/>
              <a:buNone/>
              <a:defRPr/>
            </a:lvl3pPr>
            <a:lvl4pPr marL="1371566" lvl="3" indent="-12665" rtl="0">
              <a:spcBef>
                <a:spcPts val="0"/>
              </a:spcBef>
              <a:buFont typeface="Calibri"/>
              <a:buNone/>
              <a:defRPr/>
            </a:lvl4pPr>
            <a:lvl5pPr marL="1828754" lvl="4" indent="-12654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3192008" y="4749367"/>
            <a:ext cx="4978854" cy="621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Font typeface="Calibri"/>
              <a:buNone/>
              <a:defRPr i="1"/>
            </a:lvl1pPr>
            <a:lvl2pPr marL="457189" lvl="1" indent="-12689" rtl="0">
              <a:spcBef>
                <a:spcPts val="0"/>
              </a:spcBef>
              <a:buFont typeface="Calibri"/>
              <a:buNone/>
              <a:defRPr/>
            </a:lvl2pPr>
            <a:lvl3pPr marL="914377" lvl="2" indent="-12677" rtl="0">
              <a:spcBef>
                <a:spcPts val="0"/>
              </a:spcBef>
              <a:buFont typeface="Calibri"/>
              <a:buNone/>
              <a:defRPr/>
            </a:lvl3pPr>
            <a:lvl4pPr marL="1371566" lvl="3" indent="-12665" rtl="0">
              <a:spcBef>
                <a:spcPts val="0"/>
              </a:spcBef>
              <a:buFont typeface="Calibri"/>
              <a:buNone/>
              <a:defRPr/>
            </a:lvl4pPr>
            <a:lvl5pPr marL="1828754" lvl="4" indent="-12654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, подзаголовок и текст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5829" y="394003"/>
            <a:ext cx="3225648" cy="7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44" y="1214449"/>
            <a:ext cx="7106246" cy="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889" y="1632454"/>
            <a:ext cx="8186593" cy="478394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82322" y="2769706"/>
            <a:ext cx="7527726" cy="3472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533387" lvl="1" indent="-5078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2200" b="0"/>
            </a:lvl2pPr>
            <a:lvl3pPr marL="901677" lvl="2" indent="-7617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3pPr>
            <a:lvl4pPr marL="1257269" lvl="3" indent="-76168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4pPr>
            <a:lvl5pPr marL="1612860" lvl="4" indent="-76159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 b="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782322" y="1808266"/>
            <a:ext cx="7527726" cy="786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90000"/>
              </a:lnSpc>
              <a:spcBef>
                <a:spcPts val="0"/>
              </a:spcBef>
              <a:buNone/>
              <a:defRPr sz="2800" b="1"/>
            </a:lvl1pPr>
            <a:lvl2pPr marL="533387" lvl="1" indent="-6348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2000"/>
            </a:lvl2pPr>
            <a:lvl3pPr marL="901677" lvl="2" indent="-76177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800"/>
            </a:lvl3pPr>
            <a:lvl4pPr marL="1257269" lvl="3" indent="-88868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600"/>
            </a:lvl4pPr>
            <a:lvl5pPr marL="1612860" lvl="4" indent="-88859" rtl="0">
              <a:lnSpc>
                <a:spcPct val="90000"/>
              </a:lnSpc>
              <a:spcBef>
                <a:spcPts val="0"/>
              </a:spcBef>
              <a:buFont typeface="Noto Sans Symbols"/>
              <a:buChar char="▪"/>
              <a:defRPr sz="1600"/>
            </a:lvl5pPr>
            <a:lvl6pPr lvl="5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 sz="2812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-24210" y="38107"/>
            <a:ext cx="9168210" cy="685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-24210" y="-112370"/>
            <a:ext cx="9168210" cy="706202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libevent.org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o2gy84/misc/tree/master/o2proxy" TargetMode="External"/><Relationship Id="rId4" Type="http://schemas.openxmlformats.org/officeDocument/2006/relationships/hyperlink" Target="https://github.com/o2gy84/misc/tree/master/texnopark/libevent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2gy84/misc/tree/master/texnopark/asio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2gy84/misc/tree/master/texnopark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196128" y="2531723"/>
            <a:ext cx="4627305" cy="17821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lang="ru-RU" sz="3095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Углубленное программирование на C/C++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5723930" y="5698960"/>
            <a:ext cx="2634257" cy="476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lang="ru-RU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Могилин Виктор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2054666" y="4969619"/>
            <a:ext cx="2080011" cy="476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lang="ru-RU" sz="2531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Лекция №</a:t>
            </a:r>
            <a:r>
              <a:rPr lang="ru-RU"/>
              <a:t>4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connect()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Client::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(const std::string &amp;host </a:t>
            </a:r>
            <a:r>
              <a:rPr lang="ru-RU" sz="1400">
                <a:solidFill>
                  <a:srgbClr val="00A33F"/>
                </a:solidFill>
                <a:latin typeface="Courier New"/>
                <a:ea typeface="Courier New"/>
                <a:cs typeface="Courier New"/>
                <a:sym typeface="Courier New"/>
              </a:rPr>
              <a:t>/*e.mail.ru*/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port)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sd = socket(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PF_INET, SOCK_STREAM, 0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hostent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hp = gethostbyname(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host.c_str()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hp) throw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runtime_error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(std::string(strerror(errno)));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sockaddr_in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addr;        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КУДА ИДЕМ?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memset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(&amp;addr, 0, sizeof(addr));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addr.sin_family = AF_INET;      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Address Family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only AF_INET !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addr.sin_port = htons(port);    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big/little endian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memcpy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(&amp;addr.sin_addr, hp-&gt;h_addr, hp-&gt;h_length);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connected = connect(sd, (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sockaddr*)&amp;addr,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(addr));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(connected != 0) throw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runtime_error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(std::string(strerror(errno)));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send()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&lt;sys/socket.h&gt;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ssize_t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sd, const void *msg, size_t len, int flags);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ssize_t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sendto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const void *msg,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size_t len,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int flags,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struct sockaddr *to,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socklen_t еlen);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ssize_t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sendmsg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sd, const struct msghdr *msg, int flags);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11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send()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плохо!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msg =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"hello!"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ssize_t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 = send(sd, msg.data(), msg.size(), 0);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хорошо!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sd, const std::string &amp;msg)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size_t left = msg.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ssize_t sent = 0;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while (left &gt; 0)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sent = ::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(sd, msg.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+ sent, msg.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- sent, flags);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(-1 == sent)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throw std::runtime_error(std::string(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(errno)));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left -= sent;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recv()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&lt;sys/socket.h&gt;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sd, void *buf, size_t len, int flags);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recv()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Client::recv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char buf[128]; </a:t>
            </a: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Почему именно 128?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n = ::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(sd, buf, sizeof(buf), </a:t>
            </a:r>
            <a:r>
              <a:rPr lang="ru-RU" sz="1400">
                <a:solidFill>
                  <a:srgbClr val="00A33F"/>
                </a:solidFill>
                <a:latin typeface="Courier New"/>
                <a:ea typeface="Courier New"/>
                <a:cs typeface="Courier New"/>
                <a:sym typeface="Courier New"/>
              </a:rPr>
              <a:t>/*flags*/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(-1 == n)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throw runtime_error(std::string(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(errno)));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std::string(ret, ret + 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</a:rPr>
              <a:t>Проблема: как узнать, сколько байт нужно читать?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</a:rPr>
              <a:t>Данные есть в ядре, но их надо доставить в клиентский код.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</a:rPr>
              <a:t>Решение: зависит от ситуации (от протокола).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close()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&lt;unistd.h&gt;    </a:t>
            </a: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закрывает и файлы, и сокеты...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class Client (tcp client)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 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m_Sd;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: m_Sd(-1) {}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          { if (m_Sd &gt; 0) close(m_Sd);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(const std::string &amp;host, int port) throw (exception);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(const std::string &amp;s)                 throw (exception);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std::string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                             throw (exception);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Пример использования: telnet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me@ubuntu:$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telnet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park.mail.ru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80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Trying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185.5.138.251…				//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resolv</a:t>
            </a:r>
            <a:endParaRPr lang="ru-RU" sz="1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Connected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park.mail.ru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			//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</a:t>
            </a:r>
            <a:endParaRPr lang="ru-RU" sz="1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Escape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character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'^]'.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123					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send</a:t>
            </a:r>
            <a:endParaRPr lang="ru-RU" sz="1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HTTP/1.1 400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	//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recv</a:t>
            </a:r>
            <a:endParaRPr lang="ru-RU" sz="1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nginx</a:t>
            </a:r>
            <a:endParaRPr lang="ru-RU" sz="1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Content-Type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lang="ru-RU" sz="1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Content-Length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166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&gt;&lt;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&gt;400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&lt;/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&gt;&lt;/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&lt;/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Connection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closed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foreign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		</a:t>
            </a: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close</a:t>
            </a:r>
            <a:endParaRPr lang="ru-RU" sz="14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Пример использования: http-запрос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18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Shape 272" descr="img-2016-03-27-22-47-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631375"/>
            <a:ext cx="81915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query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/>
              <a:t>GET /people/?q=v.mogilin HTTP/1.1</a:t>
            </a: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\r\n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/>
              <a:t>Host: park.mail.ru</a:t>
            </a: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\r\n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latin typeface="Courier New"/>
                <a:ea typeface="Courier New"/>
                <a:cs typeface="Courier New"/>
                <a:sym typeface="Courier New"/>
              </a:rPr>
              <a:t>\r\n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/>
              <a:t>Или: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q =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“GET 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/people/?q=v.mogilin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HTTP/1.1\r\nHost: park.mail.ru\r\n\r\n”;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19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92148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Некоторые вопросы проектирования сетевых приложений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825" y="1654250"/>
            <a:ext cx="7659000" cy="8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826800" y="1750450"/>
            <a:ext cx="6603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>
                <a:solidFill>
                  <a:schemeClr val="dk1"/>
                </a:solidFill>
              </a:rPr>
              <a:t>Базовые функции </a:t>
            </a:r>
            <a:r>
              <a:rPr lang="ru-RU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(linux </a:t>
            </a:r>
            <a:r>
              <a:rPr lang="ru-RU" sz="2400">
                <a:solidFill>
                  <a:schemeClr val="dk1"/>
                </a:solidFill>
              </a:rPr>
              <a:t>glibc</a:t>
            </a:r>
            <a:r>
              <a:rPr lang="ru-RU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825" y="2782025"/>
            <a:ext cx="7659000" cy="8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825" y="3909800"/>
            <a:ext cx="7637100" cy="8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925" y="5037575"/>
            <a:ext cx="7593000" cy="7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826800" y="2896150"/>
            <a:ext cx="68712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Архитектура “one client - one process” (apache)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884975" y="4062550"/>
            <a:ext cx="6693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>
                <a:solidFill>
                  <a:schemeClr val="dk1"/>
                </a:solidFill>
              </a:rPr>
              <a:t>Архитектура c мультиплексированием (nginx)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826800" y="5113500"/>
            <a:ext cx="6603600" cy="48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>
                <a:solidFill>
                  <a:schemeClr val="dk1"/>
                </a:solidFill>
              </a:rPr>
              <a:t> Архитектура в асинхронном стиле (asio)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query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ubuntu:~$ curl -v http://park.mail.ru/feed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* Connected to park.mail.ru (185.5.138.251) port 80 (#0)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&gt; GET /feed HTTP/1.1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&gt; User-Agent: curl/7.35.0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&gt; Host: park.mail.ru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&gt;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 HTTP/1.1 302 Moved Temporarily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 Date: Sun, 27 Mar 2016 19:43:12 GMT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 Content-Type: text/html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 Content-Length: 154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 Location: https://park.mail.ru/feed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&lt;head&gt;&lt;title&gt;302 Found&lt;/title&gt;&lt;/head&gt;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&lt;body&gt;&lt;h1&gt;302 Found&lt;/h1&gt;&lt;hr&gt;nginx&lt;/body&gt;&lt;/html&gt;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20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неудачная попытка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500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 http_client;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http_client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.connect(</a:t>
            </a:r>
            <a:r>
              <a:rPr lang="ru-RU" sz="1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“e.mail.ru”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80);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http_client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.send(</a:t>
            </a:r>
            <a:r>
              <a:rPr lang="ru-RU" sz="1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“GET /inbox HTTP/1.1\r\nHost: e.mail.ru\r\n\r\n”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response = 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http_client.recv();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#</a:t>
            </a:r>
            <a:r>
              <a:rPr lang="ru-RU" sz="1800">
                <a:solidFill>
                  <a:schemeClr val="dk1"/>
                </a:solidFill>
              </a:rPr>
              <a:t>Приняли не все, 128 байт - мало!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21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удачная попытка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Попробуем пофиксить: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Client::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throw (std::exception)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 buf[1024];         </a:t>
            </a: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было 128 байт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05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me@ubuntu:$ ./http_client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HTTP/1.1 200 Ok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Server: nginx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Sun, 22 Nov 2015 19:09:52 GMT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Content-Type: text/html; charset=UTF-8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Content-Length: 10385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Set-Cookie: yp=; Expires=Thu, 24 19:09:51 GMT; Path=/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Проблемы (на примере http-клиента)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Сеть - это нюансы использования конкретного протокола: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Что, если ответ будет еще больше?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Что, если сервер пришлет ответ в двух отдельных tcp-пакетах?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Сеть - медленная: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ping moscow vs ping uk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Сеть - ненадежная: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down/flap в </a:t>
            </a:r>
            <a:r>
              <a:rPr lang="ru-RU" sz="1800" b="1">
                <a:solidFill>
                  <a:schemeClr val="dk1"/>
                </a:solidFill>
              </a:rPr>
              <a:t>любой</a:t>
            </a:r>
            <a:r>
              <a:rPr lang="ru-RU" sz="1800">
                <a:solidFill>
                  <a:schemeClr val="dk1"/>
                </a:solidFill>
              </a:rPr>
              <a:t> момент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тормоза в </a:t>
            </a:r>
            <a:r>
              <a:rPr lang="ru-RU" sz="1800" b="1">
                <a:solidFill>
                  <a:schemeClr val="dk1"/>
                </a:solidFill>
              </a:rPr>
              <a:t>любой</a:t>
            </a:r>
            <a:r>
              <a:rPr lang="ru-RU" sz="1800">
                <a:solidFill>
                  <a:schemeClr val="dk1"/>
                </a:solidFill>
              </a:rPr>
              <a:t> момент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Сеть - сильно подвержена влиянию системы: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кончаются сокеты (“Too many open files”) - причина ошибок connect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кончается memory (OOM Killer) - причина ошибок send/recv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кончается cpu - причина тормозов send/recv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кончается канал - причина тормозов send/recv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нужен цикл!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Client::recv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throw (std::exception)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std::string ret;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char buf[1024];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while (true) {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int n = ::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(m_Sd, buf, sizeof(buf), /*flags*/0);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(-1 == n) handle_error();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(0 == n) break;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(buf, 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-RU" sz="14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ret;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#...oooops! Программа заблокировалась!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# оказывается, есть блокирующие и неблокирующие сокеты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recv() на блокирующем сокете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743525" y="2475150"/>
            <a:ext cx="38349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489150" y="1692500"/>
            <a:ext cx="8112900" cy="46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>
                <a:latin typeface="Courier New"/>
                <a:ea typeface="Courier New"/>
                <a:cs typeface="Courier New"/>
                <a:sym typeface="Courier New"/>
              </a:rPr>
              <a:t>int n = ::recv(m_Sd, buf, sizeof(buf), /*flags*/0);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n &gt; 0, есть данные;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n = -1, ошибка чтения;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n = 0, endpoint закрылся - можно делать close() и все сначала.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Следствие: если данных нет и ошибок нет и сервер не закрывает соединение - recv() “висит” бесконечно.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Как боротся с “блокированием”?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setsockopt(): свойства сокета, пример с установкой таймаута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&lt;sys/socket.h&gt;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getsockopt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s, int level, int optname, void *val, socklen_t *len);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setsockopt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s, int level, int name, const void *v, socklen_t len);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level: SOL_SOCKET - уровень сокета, TCP - уровень tcp, ...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Client::setRcvTimeout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sec, int microsec) throw (std::exception)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struct timeval tv;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tv.tv_sec = sec;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tv.tv_usec = microsec;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setsockopt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(m_Sd, SOL_SOCKET, SO_RCVTIMEO, &amp;tv, sizeof(tv)) != 0)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throw runtime_error("rcvtimeout: " + string(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(errno)));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установим таймаут в блокирующий сокет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38625" y="1570300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 http_client;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http_client.connect(</a:t>
            </a:r>
            <a:r>
              <a:rPr lang="ru-RU" sz="1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“e.mail.ru”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80);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Теперь, если n == -1 &amp;&amp; errno == EAGAIN,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значит за отведенный таймаут данные не поступили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http_client.setRcvTimeout(</a:t>
            </a:r>
            <a:r>
              <a:rPr lang="ru-RU" sz="1400" b="1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/*sec*/</a:t>
            </a:r>
            <a:r>
              <a:rPr lang="ru-RU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ru-RU" sz="1400" b="1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/*microsec*/</a:t>
            </a:r>
            <a:r>
              <a:rPr lang="ru-RU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0);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http_client.send(</a:t>
            </a:r>
            <a:r>
              <a:rPr lang="ru-RU" sz="1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“GET /inbox HTTP/1.1\r\nHost: e.mail.ru\r\n\r\n”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std::string response = http_client.recv();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# OK! Теперь recv() не заблокируется, но осталась одна проблема: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# как определить, что сервер отдал все, что хотел?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как правильно?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94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Используем длину контента + таймауты!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Прикладной протокол содержит длину сообщения: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 http - “Content-Length: 10385”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 memcached - количество “\r\n”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В iproto - сообщение: 4 байта длина + тело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Для реализации нам понадобятся: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1. уметь парсить протокол - получать длину;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2. сокет с таймаутом.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28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длина контента + таймауты - итог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Client::recv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throw (std::exception)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std::string ret;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char buf[128];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while (true)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int n = ::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(m_Sd, buf, sizeof(buf), 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(-1 == n &amp;&amp; errno != EAGAIN) throw runtime_error("read");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(0 == n || -1 == n) break;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ret.</a:t>
            </a:r>
            <a:r>
              <a:rPr lang="ru-RU" sz="1400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(buf, n);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size_t bytes_left = </a:t>
            </a:r>
            <a:r>
              <a:rPr lang="ru-RU" sz="1400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get_length_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with_protocol_http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(ret);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(bytes_left == ret.size())    // OK!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break;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ret;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29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Где </a:t>
            </a:r>
            <a:r>
              <a:rPr lang="ru-RU" sz="2800">
                <a:solidFill>
                  <a:schemeClr val="dk1"/>
                </a:solidFill>
              </a:rPr>
              <a:t>вообще используется сеть?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08197" y="1725143"/>
            <a:ext cx="7527600" cy="443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 dirty="0">
                <a:solidFill>
                  <a:schemeClr val="dk1"/>
                </a:solidFill>
              </a:rPr>
              <a:t>браузер (каждая страница - http-запрос[</a:t>
            </a:r>
            <a:r>
              <a:rPr lang="ru-RU" sz="1800" dirty="0" err="1">
                <a:solidFill>
                  <a:schemeClr val="dk1"/>
                </a:solidFill>
              </a:rPr>
              <a:t>ы</a:t>
            </a:r>
            <a:r>
              <a:rPr lang="ru-RU" sz="1800" dirty="0">
                <a:solidFill>
                  <a:schemeClr val="dk1"/>
                </a:solidFill>
              </a:rPr>
              <a:t>])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 dirty="0" smtClean="0">
                <a:solidFill>
                  <a:schemeClr val="dk1"/>
                </a:solidFill>
              </a:rPr>
              <a:t>http-сервер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 dirty="0" smtClean="0">
                <a:solidFill>
                  <a:schemeClr val="dk1"/>
                </a:solidFill>
              </a:rPr>
              <a:t>база </a:t>
            </a:r>
            <a:r>
              <a:rPr lang="ru-RU" sz="1800" dirty="0">
                <a:solidFill>
                  <a:schemeClr val="dk1"/>
                </a:solidFill>
              </a:rPr>
              <a:t>данных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 dirty="0">
                <a:solidFill>
                  <a:schemeClr val="dk1"/>
                </a:solidFill>
              </a:rPr>
              <a:t>поисковые роботы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 dirty="0">
                <a:solidFill>
                  <a:schemeClr val="dk1"/>
                </a:solidFill>
              </a:rPr>
              <a:t>…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 dirty="0">
                <a:solidFill>
                  <a:schemeClr val="dk1"/>
                </a:solidFill>
              </a:rPr>
              <a:t>вирусы, антивирусы, игры ...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 dirty="0">
                <a:solidFill>
                  <a:schemeClr val="dk1"/>
                </a:solidFill>
              </a:rPr>
              <a:t>банкоматы, модемы …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 sz="1800" dirty="0">
                <a:solidFill>
                  <a:schemeClr val="dk1"/>
                </a:solidFill>
              </a:rPr>
              <a:t>PS: </a:t>
            </a:r>
            <a:r>
              <a:rPr lang="ru-RU" sz="1800" dirty="0" err="1">
                <a:solidFill>
                  <a:schemeClr val="dk1"/>
                </a:solidFill>
              </a:rPr>
              <a:t>прокси</a:t>
            </a:r>
            <a:r>
              <a:rPr lang="ru-RU" sz="1800" dirty="0">
                <a:solidFill>
                  <a:schemeClr val="dk1"/>
                </a:solidFill>
              </a:rPr>
              <a:t>! нынче каждый инженер должен уметь написать </a:t>
            </a:r>
            <a:r>
              <a:rPr lang="ru-RU" sz="1800" dirty="0" err="1">
                <a:solidFill>
                  <a:schemeClr val="dk1"/>
                </a:solidFill>
              </a:rPr>
              <a:t>http-прокси</a:t>
            </a:r>
            <a:r>
              <a:rPr lang="ru-RU" sz="1800" dirty="0">
                <a:solidFill>
                  <a:schemeClr val="dk1"/>
                </a:solidFill>
              </a:rPr>
              <a:t> ;)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Http-клиент: неблокирующий recv()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Иногда лучше использовать неблокирующие сокеты.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Пример: таймаут на connect() - будет дальше.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recv() на неблокирующем сокете: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n &gt; 0, есть данные;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n = 0, endpoint закрылся, можно делать close();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n = -1 &amp;&amp; errno == EAGAIN, пока что нет данных, но может будут;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n = -1 &amp;&amp; errno != EAGAIN, ошибка;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Не блокируются: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connect		(возвратит -1)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recv/send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accept		(будет позже, для сервера)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30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fcntl() - обычный способ сделать сокет неблокирующим (linux only)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&lt;fcntl.h&gt;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&lt;unistd.h&gt;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fcntl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fd, int cmd, long arg);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Client::setNonBlocked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(bool opt) throw (std::exception)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flags = fcntl(m_Sd, F_GETFL, 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new_flags = (opt)? (flags | O_NONBLOCK) : (flags &amp; ~O_NONBLOCK);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fcntl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(m_Sd, F_SETFL, new_flags) == -1)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throw runtime_error("nonblocked: " + string(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(errno)));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31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bind()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&lt;sys/socket.h&gt;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sockfd, struct sockaddr *my_addr, socklen_t addrlen);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sockaddr_in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serv_addr;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memset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(&amp;serv_addr, 0, sizeof(serv_addr));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serv_addr.sin_family = AF_INET;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serv_addr.sin_port = htons(port);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serv_addr.sin_addr.s_addr = htonl(INADDR_ANY);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(bind(sd, (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sockaddr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*)&amp;serv_addr,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(serv_addr)) &lt; 0)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std::runtime_error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("bind: " + std::string(strerror(errno)));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# Теперь у сокета есть адрес!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bind() - что такое  INADDR_ANY?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./simple_server --port 7777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550650" y="2104350"/>
            <a:ext cx="8042700" cy="4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>
                <a:solidFill>
                  <a:schemeClr val="dk1"/>
                </a:solidFill>
              </a:rPr>
              <a:t>1. </a:t>
            </a:r>
            <a:r>
              <a:rPr lang="ru-RU" sz="1800" dirty="0" err="1">
                <a:solidFill>
                  <a:schemeClr val="dk1"/>
                </a:solidFill>
              </a:rPr>
              <a:t>serv_addr.sin_addr.s_addr</a:t>
            </a:r>
            <a:r>
              <a:rPr lang="ru-RU" sz="1800" dirty="0">
                <a:solidFill>
                  <a:schemeClr val="dk1"/>
                </a:solidFill>
              </a:rPr>
              <a:t> = </a:t>
            </a:r>
            <a:r>
              <a:rPr lang="ru-RU" sz="1800" dirty="0" err="1">
                <a:solidFill>
                  <a:schemeClr val="dk1"/>
                </a:solidFill>
              </a:rPr>
              <a:t>htonl</a:t>
            </a:r>
            <a:r>
              <a:rPr lang="ru-RU" sz="1800" dirty="0">
                <a:solidFill>
                  <a:schemeClr val="dk1"/>
                </a:solidFill>
              </a:rPr>
              <a:t>(INADDR_ANY);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localhost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7777</a:t>
            </a:r>
            <a:r>
              <a:rPr lang="ru-RU" dirty="0">
                <a:solidFill>
                  <a:schemeClr val="dk1"/>
                </a:solidFill>
              </a:rPr>
              <a:t>				# OK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127.0.0.1 777</a:t>
            </a:r>
            <a:r>
              <a:rPr lang="ru-RU" dirty="0">
                <a:solidFill>
                  <a:schemeClr val="dk1"/>
                </a:solidFill>
              </a:rPr>
              <a:t>				# OK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192.168.70.129 7777</a:t>
            </a:r>
            <a:r>
              <a:rPr lang="ru-RU" dirty="0">
                <a:solidFill>
                  <a:schemeClr val="dk1"/>
                </a:solidFill>
              </a:rPr>
              <a:t>			# OK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2. </a:t>
            </a:r>
            <a:r>
              <a:rPr lang="ru-RU" sz="1800" dirty="0" err="1">
                <a:solidFill>
                  <a:schemeClr val="dk1"/>
                </a:solidFill>
              </a:rPr>
              <a:t>serv_addr.sin_addr.s_addr</a:t>
            </a:r>
            <a:r>
              <a:rPr lang="ru-RU" sz="1800" dirty="0">
                <a:solidFill>
                  <a:schemeClr val="dk1"/>
                </a:solidFill>
              </a:rPr>
              <a:t> = </a:t>
            </a:r>
            <a:r>
              <a:rPr lang="ru-RU" sz="1800" dirty="0" err="1">
                <a:solidFill>
                  <a:schemeClr val="dk1"/>
                </a:solidFill>
              </a:rPr>
              <a:t>htonl</a:t>
            </a:r>
            <a:r>
              <a:rPr lang="ru-RU" sz="1800" dirty="0">
                <a:solidFill>
                  <a:schemeClr val="dk1"/>
                </a:solidFill>
              </a:rPr>
              <a:t>(INADDR_LOOPBACK);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localhost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7777</a:t>
            </a:r>
            <a:r>
              <a:rPr lang="ru-RU" dirty="0">
                <a:solidFill>
                  <a:schemeClr val="dk1"/>
                </a:solidFill>
              </a:rPr>
              <a:t>				#</a:t>
            </a:r>
            <a:r>
              <a:rPr lang="ru-RU" dirty="0" err="1">
                <a:solidFill>
                  <a:schemeClr val="dk1"/>
                </a:solidFill>
              </a:rPr>
              <a:t>Connection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refused</a:t>
            </a:r>
            <a:endParaRPr lang="ru-RU" dirty="0"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127.0.0.1 777</a:t>
            </a:r>
            <a:r>
              <a:rPr lang="ru-RU" dirty="0">
                <a:solidFill>
                  <a:schemeClr val="dk1"/>
                </a:solidFill>
              </a:rPr>
              <a:t>				# OK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192.168.70.129 7777</a:t>
            </a:r>
            <a:r>
              <a:rPr lang="ru-RU" dirty="0">
                <a:solidFill>
                  <a:schemeClr val="dk1"/>
                </a:solidFill>
              </a:rPr>
              <a:t>			# </a:t>
            </a:r>
            <a:r>
              <a:rPr lang="ru-RU" dirty="0" err="1">
                <a:solidFill>
                  <a:schemeClr val="dk1"/>
                </a:solidFill>
              </a:rPr>
              <a:t>Connection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refused</a:t>
            </a:r>
            <a:endParaRPr lang="ru-RU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3. </a:t>
            </a:r>
            <a:r>
              <a:rPr lang="ru-RU" sz="1800" dirty="0" err="1">
                <a:solidFill>
                  <a:schemeClr val="dk1"/>
                </a:solidFill>
              </a:rPr>
              <a:t>serv_addr.sin_addr.s_addr</a:t>
            </a:r>
            <a:r>
              <a:rPr lang="ru-RU" sz="1800" dirty="0">
                <a:solidFill>
                  <a:schemeClr val="dk1"/>
                </a:solidFill>
              </a:rPr>
              <a:t> = </a:t>
            </a:r>
            <a:r>
              <a:rPr lang="ru-RU" sz="1800" dirty="0" err="1">
                <a:solidFill>
                  <a:schemeClr val="dk1"/>
                </a:solidFill>
              </a:rPr>
              <a:t>inet_addr</a:t>
            </a:r>
            <a:r>
              <a:rPr lang="ru-RU" sz="1800" dirty="0">
                <a:solidFill>
                  <a:schemeClr val="dk1"/>
                </a:solidFill>
              </a:rPr>
              <a:t>("192.168.70.129");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localhost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7777</a:t>
            </a:r>
            <a:r>
              <a:rPr lang="ru-RU" dirty="0">
                <a:solidFill>
                  <a:schemeClr val="dk1"/>
                </a:solidFill>
              </a:rPr>
              <a:t>				# </a:t>
            </a:r>
            <a:r>
              <a:rPr lang="ru-RU" dirty="0" err="1">
                <a:solidFill>
                  <a:schemeClr val="dk1"/>
                </a:solidFill>
              </a:rPr>
              <a:t>Connection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refused</a:t>
            </a:r>
            <a:endParaRPr lang="ru-RU" dirty="0"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127.0.0.1 777</a:t>
            </a:r>
            <a:r>
              <a:rPr lang="ru-RU" dirty="0">
                <a:solidFill>
                  <a:schemeClr val="dk1"/>
                </a:solidFill>
              </a:rPr>
              <a:t>				# </a:t>
            </a:r>
            <a:r>
              <a:rPr lang="ru-RU" dirty="0" err="1">
                <a:solidFill>
                  <a:schemeClr val="dk1"/>
                </a:solidFill>
              </a:rPr>
              <a:t>Connection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refused</a:t>
            </a:r>
            <a:endParaRPr lang="ru-RU" dirty="0"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telnet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192.168.70.129 7777</a:t>
            </a:r>
            <a:r>
              <a:rPr lang="ru-RU" dirty="0">
                <a:solidFill>
                  <a:schemeClr val="dk1"/>
                </a:solidFill>
              </a:rPr>
              <a:t>			# OK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listen()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&lt;sys/socket.h&gt;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sd, int backlog);  </a:t>
            </a: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backlog - используется ядром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Server::createServerSocket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(uint32_t port, uint32_t queue_size)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sd = socket(PF_INET, SOCK_STREAM, IPPROTO_TCP);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struct sockaddr_in serv_addr;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memset(&amp;serv_addr, 0, sizeof(serv_addr));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serv_addr.sin_family = AF_INET;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serv_addr.sin_addr.s_addr = htonl(INADDR_ANY);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serv_addr.sin_port = htons(port);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bind(sd, (struct sockaddr*)&amp;serv_addr, sizeof(serv_addr)))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::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(sd, listen_queue_size);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m_Sd = sd;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listen()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# Теперь к сокету можно сделать connect!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me@ubuntu:$ ./simple_server --port 7777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me@ubuntu:$ netstat -antp | fgrep simple_server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0 0.0.0.0:7777 0.0.0.0:* LISTEN 15884/simple_server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Позволяет просматривать список и состояние сокетов в системе: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TCP/UDP/Unix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LISTEN, ESTABLISHED e.t.c.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accept()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&lt;sys/socket.h&gt;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sd = bind() + listen()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sd, struct sockaddr *addr, socklen_t *addrlen);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Самый важный вызов для tcp сервера: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Извлекает первый запрос на соединение из очереди listen;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Создает новый сокет, возвращает его дескриптор;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Заполняет информацию о клиенте и кладет ее в addr (с какого порта и адреса пришел клиент?).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# Наконец клиент и сервер могут общаться!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accept()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m_Sd = слушающий сокет, bind() + listen()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std::shared_ptr&lt;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Server::accept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throw (std::exception)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struct sockaddr_in client;             </a:t>
            </a: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Откуда клиент?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memset(&amp;client, 0, sizeof(client));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socklen_t cli_len = sizeof(client);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cli_sd = ::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(m_Sd, (struct sockaddr*)&amp;client, &amp;cli_len);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std::cout &lt;&lt; "+client: " &lt;&lt; cli_sd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&lt;&lt; ", from: " &lt;&lt; int2ipv4(client.sin_addr.s_addr)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&lt;&lt; std::endl;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std::make_shared&lt;Client&gt;(cli_sd);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+client: 4, from: 127.0.0.1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class Server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 : m_Sd(-1) {}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~Server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           { if (m_Sd &gt; 0) close(m_Sd); 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createServerSocket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(uint32_t port, uint32_t queue_size);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std::shared_ptr&lt;Client&gt;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      throw (std::exception);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        void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setNonBlocked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(bool opt)           throw (std::exception);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m_Sd;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38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echo-сервер для одного клиента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 serv;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serv.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createServerSocket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/*port*/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7777, </a:t>
            </a: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/*backlog*/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25);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std::shared_ptr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client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serv.accept();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client_work(client);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client_work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(std::shared_ptr&lt;Client&gt; client)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client-&gt;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setRcvTimeout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/*sec*/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30, 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/*microsec*/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while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std::string line = client-&gt;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client-&gt;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("echo: " + line + "\n");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std::exception &amp;e) { return; 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39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Пример: чтение письма в почте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Shape 172" descr="readmsg_fl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75" y="1589850"/>
            <a:ext cx="5476375" cy="48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6008325" y="2579350"/>
            <a:ext cx="2741100" cy="11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/>
              <a:t>подсистемы - разделены, т.к.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 - удобнее поддерживать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 - уменьшение влияния</a:t>
            </a:r>
          </a:p>
          <a:p>
            <a:pPr lvl="0" rtl="0">
              <a:spcBef>
                <a:spcPts val="0"/>
              </a:spcBef>
              <a:buNone/>
            </a:pPr>
            <a:r>
              <a:rPr lang="ru-RU"/>
              <a:t> - RAM для всех не хватит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4076350" y="1820725"/>
            <a:ext cx="18309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/>
              <a:t>~ правило 200мсек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82" cy="868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Клиентский и серверный код: рекомендации</a:t>
            </a:r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486075" y="1659025"/>
            <a:ext cx="8242200" cy="459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Сеть - это нюансы использования конкретного протокола: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знать протокол, уметь считать длину сообщения для recv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Сеть - медленная: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таймауты - это наше все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сжатие (gzip в HTTP, меньше данных - больше скорость)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Сеть - ненадежная: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обязательна проверка ret-кодов функций и errno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Сеть - сильно подвержена влиянию системы: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не забываем close(), free(), delete()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держим в уме: нагружая систему по cpu, проседает производительность сетевого сервера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40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Архитектура: как обрабатывать нескольких клиентов одновременно?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507300" y="15724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fork()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-RU">
                <a:solidFill>
                  <a:schemeClr val="dk1"/>
                </a:solidFill>
              </a:rPr>
              <a:t>копирует процесс, включая таблицу дескрипторов;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-RU">
                <a:solidFill>
                  <a:schemeClr val="dk1"/>
                </a:solidFill>
              </a:rPr>
              <a:t>ОС решает, в какой принимать данные (accept);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-RU">
                <a:solidFill>
                  <a:schemeClr val="dk1"/>
                </a:solidFill>
              </a:rPr>
              <a:t>ОС решает, в какой принимать данные (recv);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-RU">
                <a:solidFill>
                  <a:schemeClr val="dk1"/>
                </a:solidFill>
              </a:rPr>
              <a:t>писать можно в оба дескриптора после форка;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-RU">
                <a:solidFill>
                  <a:schemeClr val="dk1"/>
                </a:solidFill>
              </a:rPr>
              <a:t>закрытие в одном оставляет в другом живым!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>
                <a:solidFill>
                  <a:schemeClr val="dk1"/>
                </a:solidFill>
              </a:rPr>
              <a:t>thread()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-RU">
                <a:solidFill>
                  <a:schemeClr val="dk1"/>
                </a:solidFill>
              </a:rPr>
              <a:t>копирует лишь часть процесса;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-RU">
                <a:solidFill>
                  <a:schemeClr val="dk1"/>
                </a:solidFill>
              </a:rPr>
              <a:t>дескрипторы остаются общими.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>
                <a:solidFill>
                  <a:schemeClr val="dk1"/>
                </a:solidFill>
              </a:rPr>
              <a:t>multiplexing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ru-RU">
                <a:solidFill>
                  <a:schemeClr val="dk1"/>
                </a:solidFill>
              </a:rPr>
              <a:t>ничего не копирует, работает в ядре.</a:t>
            </a:r>
          </a:p>
        </p:txBody>
      </p:sp>
      <p:sp>
        <p:nvSpPr>
          <p:cNvPr id="435" name="Shape 43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41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one client - one process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50" y="1495300"/>
            <a:ext cx="8126599" cy="49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/>
        </p:nvSpPr>
        <p:spPr>
          <a:xfrm>
            <a:off x="422700" y="2688975"/>
            <a:ext cx="1595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1800">
                <a:latin typeface="Courier New"/>
                <a:ea typeface="Courier New"/>
                <a:cs typeface="Courier New"/>
                <a:sym typeface="Courier New"/>
              </a:rPr>
              <a:t>new/malloc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Простой вариант: fork/thread на каждое соединение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 serv;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serv.createServerSocket(port, 25);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std::shared_ptr&lt;Client&gt; client = serv.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std::thread t (client_work(client));  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или fork() + </a:t>
            </a:r>
            <a:r>
              <a:rPr lang="ru-RU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client_work()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Суперпросто реализовать.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Рост потребления ресурсов не контролируется (fork-бомба).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Prefork</a:t>
            </a:r>
          </a:p>
        </p:txBody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serv;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serv.createServerSocket(port, 25);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pid_t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pid = fork();	</a:t>
            </a:r>
            <a:r>
              <a:rPr lang="ru-RU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N раз форкаемся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(pid &gt; 0) std::cerr &lt;&lt; "parent: " &lt;&lt; getpid() &lt;&lt; std::endl;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std::cerr &lt;&lt; "child: " &lt;&lt; getpid() &lt;&lt; std::endl;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std::shared_ptr&lt;Client&gt; client = serv.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client_work(client);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Apache = этот_пример + master-process.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Надежно: у каждого воркера - свое адресное пространство;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Легко горизонтально масштабировать (по ресурсам);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Два медленных клиента “убивают” сервер.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50" y="1504525"/>
            <a:ext cx="8256724" cy="499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Это возможность одним потоком обслуживать десятки тысяч клиентов.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Для этого необходимо уметь (быстро) понимать, доступны ли данные.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(Как официант понимает, что клиент готов сделать заказ).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Представим, что у нас есть такая НЕБЛОКИРУЮЩАЯ функция: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05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05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Client::dataAvailable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throw (std::exception)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мгновенно возвращает true, если в ядре есть данные для Client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иначе return false;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псевдо реализация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452175" y="1611875"/>
            <a:ext cx="83652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std::vector&lt;std::shared_ptr&lt;Client&gt;&gt; clients;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 serv;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serv.createServerSocket(port, 25);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serv.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setNonBlocked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usleep(100);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while (auto client = serv.accecpt())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client-&gt;setNonBlocked(</a:t>
            </a:r>
            <a:r>
              <a:rPr lang="ru-RU" sz="1400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clients.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(client);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std::for_each(clients.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clients.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[](shared_ptr&lt;Client&gt; s){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(s-&gt;data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s-&gt;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onRead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каждый сервер делает это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454900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 serv;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serv.createServerSocket(port, 25);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 = multiplex_method(clients, timeout);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for(client : res)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client_work(client);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nginx = этот_пример ^ количество_ядер  + master-process.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одновременная обработка 100К клиентов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при малом количестве затраченных ресурсов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нельзя делать “тяжелые” синхронные операции</a:t>
            </a:r>
          </a:p>
        </p:txBody>
      </p:sp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48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select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&lt;sys/select.h&gt;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n, fd_set *readfds, fd_set *writefds,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fd_set *exceptfds, struct timeval *timeout);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FD_CLR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fd, fd_set *set);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FD_ISSET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fd, fd_set *set);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fd, fd_set *set);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FD_ZERO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(fd_set *set);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достаточно эффективен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супер-портабелен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макс 1024 дескриптора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максимальный fd должен быть &lt; 1024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49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Что такое “нативный” сетевой код?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75" y="1643225"/>
            <a:ext cx="7890200" cy="48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Мультиплексирование: select, вспомогательные классы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Базовый движок, реализует слушающий сокет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Engine 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m_Listener;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createServerSocket(uint32_t port, uint32_t listen_queue_size);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explicit Engine(int port);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virtual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run() =0;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listener() const { return m_Listener;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Просто оболочка для сокета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explicit Client(int _sd) : sd(_sd) {}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sd; 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Shape 49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50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Мультиплексирование: select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SelectEngine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explicit SelectEngine(int port): Engine(port) {}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override;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prepare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(fd_set *read_fds);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eventLoop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std::vector&lt;Client&gt; m_Clients;		</a:t>
            </a:r>
            <a:r>
              <a:rPr lang="ru-RU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Здесь храним клиентов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51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select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SelectEngine::prepare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(fd_set *read_fds)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Инициализация структур для вызова select()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FD_ZERO(read_fds);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FD_SET(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read_fds);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fdmax = listener();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(auto c: m_Clients)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(c.sd &gt; fdmax) fdmax = c.sd;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FD_SET(c.sd, &amp;read_fds);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fdmax;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Shape 51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select event loop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350750" y="1611875"/>
            <a:ext cx="83901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fd_set read_fds;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fd_max = prepare(&amp;read_fds);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sel = select(fdmax + 1, &amp;read_fds, NULL, NULL, 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/*timeout*/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(size_t i = 0; i &lt; m_Clients.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++i)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(!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FD_ISSET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(m_Clients[i].sd, &amp;read_fds)) continue;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(m_Clients[i].sd == listener())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m_Clients.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(cli_sd));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else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(m_Clients[i].sd, buf, sizeof(buf));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(m_Clients[i].sd, “hello!”, sizeof(“hello!”));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poll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&lt;sys/poll.h&gt;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(struct pollfd *ufds, unsigned int nfds, int timeout);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нет ограничения на макс кол-во дескрипторов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достаточно широко портабелен (но уже внутри linux, bsd, solaris)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чуть менее эффективен, чем select (8-16 байт на сокет)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poll</a:t>
            </a:r>
          </a:p>
        </p:txBody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 client_state_t: 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uint8_t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WANT_READ, WANT_WRITE };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Client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explicit Client(int _sd): sd(_sd), state(client_state_t::WANT_READ) {}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Client(int _sd, client_state_t _state) : sd(_sd), state(_state) {}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sd;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client_state_t state;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PollEngine: public Engine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std::vector&lt;Client&gt; m_Clients;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eventLoop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explicit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PollEngine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port): Engine(port) {}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override;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poll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PollEngine::prepare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pollfd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*fds)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0; i &lt; m_Clients.size(); ++i)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fds[i].fd = m_Clients[i].sd;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(m_Clients[i].state == client_state_t::WANT_READ)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fds[i].events = POLLIN;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fds[i].events = POLLOUT;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poll event loop</a:t>
            </a:r>
          </a:p>
        </p:txBody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pollfd fds[32768];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prepare(fds);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poll(fds, m_Clients.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timeout in msec 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(size_t i = 0; i &lt; m_Clients.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++i)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(fds[i].revents &amp; POLLIN)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(m_Clients[i]);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m_Clients[i].state = client_state_t::WANT_WRITE;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else if (fds[i].revents &amp; POLLOUT)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(fds[i].fd, "hello", sizeof("hello"));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m_Clients[i].state = client_state_t::WANT_READ;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epoll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&lt;sys/epoll.h&gt;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epoll_create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size);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epoll_ctl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epfd, int op, int fd, struct epoll_event *event);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epoll_wait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epfd, struct epoll_event * events,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int maxevents, int timeout);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эффективен (лучше чем poll)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возвращает только сокеты, на которых есть события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можно хранить “клиентов” прямо “внутри“ epoll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+"/>
            </a:pPr>
            <a:r>
              <a:rPr lang="ru-RU" sz="1800">
                <a:solidFill>
                  <a:schemeClr val="dk1"/>
                </a:solidFill>
              </a:rPr>
              <a:t>нет ограничения на макс кол-во дескрипторов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не портабелен - только linux после 2.5</a:t>
            </a:r>
          </a:p>
        </p:txBody>
      </p:sp>
      <p:sp>
        <p:nvSpPr>
          <p:cNvPr id="555" name="Shape 55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58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epoll, event loop</a:t>
            </a:r>
          </a:p>
        </p:txBody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452275" y="1611875"/>
            <a:ext cx="83718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epfd = epoll_create(max_clients);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epoll_event *events = malloc(max_clients*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epoll_event));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epoll_ret = epoll_wait (epfd, events, max_clients, -1);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0; i &lt; epoll_ret; ++i)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(events[i].data.fd == listener())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epoll_event cli_ev;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cli_ev.data.ptr = new Client(::accept(listener()...));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cli_ev.events = EPOLLIN;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epoll_ctl(epfd, EPOLL_CTL_ADD, cli_sd, &amp;cli_ev);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else if (events[i].events &amp; EPOLLIN)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Client *cs = static_cast&lt;Client*&gt;(events[i].data.ptr);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cs-&gt;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doRead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62" name="Shape 56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59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Базовые функции: socket()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-RU" sz="1400" dirty="0" err="1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socket.h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Family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набор протоколов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PF_UNIX		</a:t>
            </a:r>
            <a:r>
              <a:rPr lang="ru-RU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unix-сокеты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локальные (</a:t>
            </a:r>
            <a:r>
              <a:rPr lang="ru-RU" sz="12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файлик</a:t>
            </a:r>
            <a:r>
              <a:rPr lang="en-US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типа </a:t>
            </a:r>
            <a:r>
              <a:rPr lang="en-US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.sock</a:t>
            </a:r>
            <a:r>
              <a:rPr lang="ru-RU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PF_INET/PF_INET6	// IPv4/IPv6 </a:t>
            </a: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сокет</a:t>
            </a:r>
            <a:endParaRPr lang="ru-RU"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PF_PACKET		</a:t>
            </a:r>
            <a:r>
              <a:rPr lang="ru-RU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низкоуровненвый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интерфейс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тип коммуникации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SOCK_STREAM	// гарантирует доставку, последовательный протокол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SOCK_DGRAM	// UDP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SOCK_RAW	</a:t>
            </a:r>
            <a:r>
              <a:rPr lang="ru-RU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Raw-сокеты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низкий уровень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конкретный протокол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-RU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protocols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список возможных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		</a:t>
            </a:r>
            <a:r>
              <a:rPr lang="ru-RU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использовать протокол по умолчанию для выбранного семейства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IPPROTO_TCP	// можно задать явно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Коннект с таймаутом (connect != recv) с помощью select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sd = socket(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/*Protocol Family*/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PF_INET, SOCK_STREAM, IPPROTO_TCP);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set_non_blocked(sd, true);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connected = ::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(sd, (struct sockaddr*)&amp;addr, sizeof(addr));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errno == EINPROGRESS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fd_set write_fds;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FD_ZERO(&amp;write_fds);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FD_SET(sd, &amp;write_fds);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timeval tm {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.tv_sec = timeout, .tv_usec = 0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sel = select(sd + 1, NULL, &amp;write_fds, 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/*except*/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NULL, &amp;tm);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(sel != 1)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throw std::runtime_error("connect timeout");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69" name="Shape 56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60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Пример: коннект с таймаутом</a:t>
            </a:r>
          </a:p>
        </p:txBody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1. Коннект на обычный хост: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me@ubuntu:$ ./client_timeout google.com 80	# OK!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*Можно использовать эти адреса для тестов NOROUTE: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192.168.0.0, 10.255.255.*, 192.168.255.255...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2. Коннект на “медленный” хост без таймаута: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me@ubuntu:$ telnet google.com 81	# long hang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Connection refused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3. Коннект на “медленный” хост с таймаутом: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me@ubuntu:$ ./client_timeout google.com 81	# hang 5 sec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connect timeout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6" name="Shape 57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61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Чтение с таймаутом c помощью select (just in case)</a:t>
            </a:r>
          </a:p>
        </p:txBody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Client::recvTimed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timeout) throw (std::exception)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fd_set read_fds;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FD_ZERO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(&amp;read_fds);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(m_Sd, &amp;read_fds);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timeval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tm;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tm.tv_sec = timeout;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tm.tv_usec = 0;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 = select(m_Sd+1, &amp;read_fds,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/*w*/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/*except*/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&amp;tm);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(sel != 1)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std::runtime_error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("read timeout");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recv();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83" name="Shape 58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Мультиплексирование: библиотеки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</a:rPr>
              <a:t>Самые известные: libevent (</a:t>
            </a:r>
            <a:r>
              <a:rPr lang="ru-RU" sz="1800" b="1" u="sng">
                <a:solidFill>
                  <a:schemeClr val="hlink"/>
                </a:solidFill>
                <a:hlinkClick r:id="rId3"/>
              </a:rPr>
              <a:t>http://libevent.org/</a:t>
            </a:r>
            <a:r>
              <a:rPr lang="ru-RU" sz="1800" b="1">
                <a:solidFill>
                  <a:schemeClr val="dk1"/>
                </a:solidFill>
              </a:rPr>
              <a:t>), libev.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>
                <a:solidFill>
                  <a:schemeClr val="dk1"/>
                </a:solidFill>
              </a:rPr>
              <a:t>кроссплатформенные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>
                <a:solidFill>
                  <a:schemeClr val="dk1"/>
                </a:solidFill>
              </a:rPr>
              <a:t>умеют select, poll, epoll, kqueue, /dev/poll и даже windows :)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>
                <a:solidFill>
                  <a:schemeClr val="dk1"/>
                </a:solidFill>
              </a:rPr>
              <a:t>имеют “биндинги” к другим языкам (к примеру, Event::Lib для perl)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 sz="1800" b="1">
                <a:solidFill>
                  <a:schemeClr val="dk1"/>
                </a:solidFill>
              </a:rPr>
              <a:t>Простой echo-сервер, select, poll, epoll: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 b="1" u="sng">
                <a:solidFill>
                  <a:schemeClr val="hlink"/>
                </a:solidFill>
                <a:hlinkClick r:id="rId4"/>
              </a:rPr>
              <a:t>https://github.com/o2gy84/misc/tree/master/texnopark/libevent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-RU" sz="1800" b="1">
                <a:solidFill>
                  <a:schemeClr val="dk1"/>
                </a:solidFill>
              </a:rPr>
              <a:t>Http прокси-сервер:</a:t>
            </a:r>
          </a:p>
          <a:p>
            <a:pPr lvl="0">
              <a:spcBef>
                <a:spcPts val="0"/>
              </a:spcBef>
              <a:buNone/>
            </a:pPr>
            <a:r>
              <a:rPr lang="ru-RU" sz="1800" b="1" u="sng">
                <a:solidFill>
                  <a:schemeClr val="hlink"/>
                </a:solidFill>
                <a:hlinkClick r:id="rId5"/>
              </a:rPr>
              <a:t>https://github.com/o2gy84/misc/tree/master/o2proxy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590" name="Shape 59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Асинхронная очередь</a:t>
            </a:r>
          </a:p>
        </p:txBody>
      </p:sp>
      <p:sp>
        <p:nvSpPr>
          <p:cNvPr id="596" name="Shape 59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7" name="Shape 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50" y="1666875"/>
            <a:ext cx="8319975" cy="48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Асинхронная модель: мультиплексирование + очередь</a:t>
            </a:r>
          </a:p>
        </p:txBody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Плюс и минус: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мультиплексирует, но за счет очереди чуть менее эффективный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</a:rPr>
              <a:t>не “складывается” из-за нескольких “тяжелых” операций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Для асинхронной модели нам понадобятся: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очередь                 ← </a:t>
            </a:r>
            <a:r>
              <a:rPr lang="ru-RU" sz="1800" b="1">
                <a:solidFill>
                  <a:schemeClr val="dk1"/>
                </a:solidFill>
                <a:highlight>
                  <a:srgbClr val="FFFFFF"/>
                </a:highlight>
              </a:rPr>
              <a:t>где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сохраняем события?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bind + shared_ptr   ← </a:t>
            </a:r>
            <a:r>
              <a:rPr lang="ru-RU" sz="1800" b="1">
                <a:solidFill>
                  <a:schemeClr val="dk1"/>
                </a:solidFill>
              </a:rPr>
              <a:t>как</a:t>
            </a:r>
            <a:r>
              <a:rPr lang="ru-RU" sz="1800">
                <a:solidFill>
                  <a:schemeClr val="dk1"/>
                </a:solidFill>
              </a:rPr>
              <a:t> храним обработчики события?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пулл потоков         ← </a:t>
            </a:r>
            <a:r>
              <a:rPr lang="ru-RU" sz="1800" b="1">
                <a:solidFill>
                  <a:schemeClr val="dk1"/>
                </a:solidFill>
                <a:highlight>
                  <a:srgbClr val="FFFFFF"/>
                </a:highlight>
              </a:rPr>
              <a:t>чем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вызываем обработчики?</a:t>
            </a:r>
          </a:p>
        </p:txBody>
      </p:sp>
      <p:sp>
        <p:nvSpPr>
          <p:cNvPr id="604" name="Shape 60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Асинхронная модель: bind + shared_ptr - объект живи!</a:t>
            </a:r>
          </a:p>
        </p:txBody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3049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functional</a:t>
            </a:r>
            <a:r>
              <a:rPr lang="ru-RU" sz="14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ru-RU" sz="1400" dirty="0" err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std::enable_shared_from_this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 err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-RU" sz="1400" dirty="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funcB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arg1,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&amp;arg2) {}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std::vector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std::function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)&gt;&gt;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r>
              <a:rPr lang="ru-RU" sz="14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4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14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будет уничтожен при выходе за </a:t>
            </a:r>
            <a:r>
              <a:rPr lang="ru-RU" sz="1400" dirty="0" err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endParaRPr lang="ru-RU" sz="1400" dirty="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38735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Queue.push_back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Class::funcB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_1, _2));</a:t>
            </a:r>
            <a:r>
              <a:rPr lang="ru-RU" sz="1400" dirty="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400" dirty="0" err="1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(4, "</a:t>
            </a:r>
            <a:r>
              <a:rPr lang="ru-RU" sz="1400" dirty="0" err="1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r>
              <a:rPr lang="ru-RU" sz="14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//с2 будет жить!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std::shared_ptr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c2 =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std::make_shared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.push_back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Class::funcB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shared_from_this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_1, _2));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11" name="Shape 61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Асинхронная модель: объекты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369200" y="1611875"/>
            <a:ext cx="82509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_client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_data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{}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_client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rPr lang="en-US" sz="1400" dirty="0" smtClean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WANT_READ, WANT_WRITE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std::function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)&gt;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_callback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std::reference_wrapper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-RU" sz="1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_data</a:t>
            </a: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-RU" sz="1400" dirty="0" err="1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endParaRPr lang="ru-RU" sz="1400" dirty="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EventLoop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                         </a:t>
            </a:r>
            <a:r>
              <a:rPr lang="ru-RU" sz="1400" dirty="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SINGLETON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std::vector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m_Clients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</a:t>
            </a:r>
            <a:r>
              <a:rPr lang="ru-RU" sz="1400" dirty="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все клиенты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std::queue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m_ClientsHaveWork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lang="ru-RU" sz="1400" dirty="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клиенты с событиями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Очереди, </a:t>
            </a:r>
            <a:r>
              <a:rPr lang="ru-RU" sz="1400" dirty="0" err="1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мьютексы</a:t>
            </a:r>
            <a:r>
              <a:rPr lang="ru-RU" sz="1400" dirty="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и т.п.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-RU" sz="14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asyncRead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std::function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)&gt;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618" name="Shape 618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Асинхронная модель: объекты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369200" y="1611875"/>
            <a:ext cx="82509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Connection - это объект, представляющий соединение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std::enable_shared_from_this&lt;Connection&gt;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sd, EventLoop *loop) : m_Sd(sd), m_EventLoop(loop) {}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readHandler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error);    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Обработчик чтения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m_Sd;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EventLoop *m_EventLoop;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std::string m_ReadBuf;          </a:t>
            </a: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Сюда помещаем результат чтения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625" name="Shape 62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68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Асинхронная модель: read()</a:t>
            </a:r>
          </a:p>
        </p:txBody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EventLoop::asyncRead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std::string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std::function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)&gt;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client_state_t::WANT_READ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._callback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std::unique_lock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std::mutex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lock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m_WantWorkQueueMutex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m_Clients.emplace_back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Connection::read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m_EventLoop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ru-RU" sz="1400" dirty="0" err="1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asyncRead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m_Sd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m_ReadBuf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std::bind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Connection::readHandler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shared_from_this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_1)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b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32" name="Shape 63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69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socket()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TCP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sd = socket(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/*Protocol Family*/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PF_INET, SOCK_STREAM, IPPROTO_TCP);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(sd &lt;= 0)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throw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std::runtime_error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(std::string(strerror(errno)));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endParaRPr sz="1400">
              <a:solidFill>
                <a:srgbClr val="B0004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UDP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sd = socket(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/*Protocol Family*/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PF_INET, SOCK_DGRAM, IPPROTO_TCP);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(sd &lt;= 0)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throw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std::runtime_error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(std::string(strerror(errno)));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Асинхронная модель: поток - producer, наполнение очереди</a:t>
            </a:r>
          </a:p>
        </p:txBody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275800" cy="4939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(fds, m_Clients.size(),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timeout in msec */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10);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0; i &lt; m_Clients.size(); ++i)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(fds[i].revents &amp; POLLIN) {      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DON’T READ, JUST PUSH QUEUE!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m_ClientsHaveWork.push(m_Clients[i]);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remove_from_poll(m_Clients[i]);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else if (fds[i].revents &amp; POLLOUT) {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DON’T WRITE, JUST PUSH QUEUE!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m_ClientsHaveWork.push(m_Clients[i]);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>
                <a:solidFill>
                  <a:schemeClr val="dk1"/>
                </a:solidFill>
              </a:rPr>
              <a:t>m_Clients[i] - уже содержит state: READ или WRITE, в зависимости от того, был ли вызов Connection::read() или Connection::write()</a:t>
            </a:r>
          </a:p>
        </p:txBody>
      </p:sp>
      <p:sp>
        <p:nvSpPr>
          <p:cNvPr id="639" name="Shape 63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70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Асинхронная модель: run - обработка очереди</a:t>
            </a:r>
          </a:p>
        </p:txBody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2800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EventLoop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</a:rPr>
              <a:t>::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критическая секция!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Event event = m_ClientsHaveWork.front();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m_ClientsHaveWork.pop();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(event._client.state == client_state_t::WANT_READ)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event._data.get() = recv(event._client.sd, ...);  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READ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event._callback(errno);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thread_group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(N, &amp;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EventLoop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</a:rPr>
              <a:t>::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group.join();</a:t>
            </a:r>
          </a:p>
        </p:txBody>
      </p:sp>
      <p:sp>
        <p:nvSpPr>
          <p:cNvPr id="646" name="Shape 64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71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Асинхронная модель: примерный main</a:t>
            </a:r>
          </a:p>
        </p:txBody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EventLoop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EventLoop::eventLoop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		</a:t>
            </a:r>
            <a:r>
              <a:rPr lang="ru-RU" sz="1400" dirty="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SINGLETON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std::vector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std::thread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event_loop_threads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4; ++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event_loop_threads.push_back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EventLoop::run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usleep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(1000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1400" dirty="0" err="1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-RU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::shared_ptr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accept_work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&amp;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-RU" sz="1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ru-RU" sz="14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53" name="Shape 65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Асинхронная модель: проблемы реализации</a:t>
            </a:r>
          </a:p>
        </p:txBody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b="1">
                <a:solidFill>
                  <a:schemeClr val="dk1"/>
                </a:solidFill>
              </a:rPr>
              <a:t>Синхронизация - два потока выполняют один и тот же handler или разные handler’ы одного объекта  (этого надо избегать)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b="1">
                <a:solidFill>
                  <a:schemeClr val="dk1"/>
                </a:solidFill>
              </a:rPr>
              <a:t>Эффективная постановка в очередь (mutex? spinlock? lockfree?)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b="1">
                <a:solidFill>
                  <a:schemeClr val="dk1"/>
                </a:solidFill>
              </a:rPr>
              <a:t>Эффективный забор из очереди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b="1">
                <a:solidFill>
                  <a:schemeClr val="dk1"/>
                </a:solidFill>
              </a:rPr>
              <a:t>Сборка мусора (зависшие, отвалившиеся клиенты)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b="1">
                <a:solidFill>
                  <a:schemeClr val="dk1"/>
                </a:solidFill>
              </a:rPr>
              <a:t>Программирование callback-ами, непоследовательный код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 b="1">
                <a:solidFill>
                  <a:schemeClr val="dk1"/>
                </a:solidFill>
              </a:rPr>
              <a:t>Обеспечение “живучести” объектов (классический пример - асинхронная запись):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std::string s = “hello!”;  </a:t>
            </a:r>
            <a:r>
              <a:rPr lang="ru-RU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s будет “мертв”!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async_write(s);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60" name="Shape 66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boost::asio: общие сведения</a:t>
            </a:r>
          </a:p>
        </p:txBody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>
                <a:solidFill>
                  <a:schemeClr val="dk1"/>
                </a:solidFill>
              </a:rPr>
              <a:t>хорошая реализация асинхронной модели;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>
                <a:solidFill>
                  <a:schemeClr val="dk1"/>
                </a:solidFill>
              </a:rPr>
              <a:t>открытый исходный код;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>
                <a:solidFill>
                  <a:schemeClr val="dk1"/>
                </a:solidFill>
              </a:rPr>
              <a:t>кроссплатформенность;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>
                <a:solidFill>
                  <a:schemeClr val="dk1"/>
                </a:solidFill>
              </a:rPr>
              <a:t>максимальная производительность для каждой платформы;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>
                <a:solidFill>
                  <a:schemeClr val="dk1"/>
                </a:solidFill>
              </a:rPr>
              <a:t>позволяет писать синхронный и асинхронный код;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>
                <a:solidFill>
                  <a:schemeClr val="dk1"/>
                </a:solidFill>
              </a:rPr>
              <a:t>обработка ошибок;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>
                <a:solidFill>
                  <a:schemeClr val="dk1"/>
                </a:solidFill>
              </a:rPr>
              <a:t>легко интегрируется с ssl;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ru-RU" sz="1800">
                <a:solidFill>
                  <a:schemeClr val="dk1"/>
                </a:solidFill>
              </a:rPr>
              <a:t>хорошо документирован.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 sz="1800" u="sng">
                <a:solidFill>
                  <a:schemeClr val="hlink"/>
                </a:solidFill>
                <a:hlinkClick r:id="rId3"/>
              </a:rPr>
              <a:t>http://www.boost.org/</a:t>
            </a:r>
            <a:r>
              <a:rPr lang="ru-RU" sz="1800">
                <a:solidFill>
                  <a:schemeClr val="dk1"/>
                </a:solidFill>
              </a:rPr>
              <a:t> → Documentation → asio</a:t>
            </a:r>
          </a:p>
        </p:txBody>
      </p:sp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boost::asio: анатомия синхронных операций</a:t>
            </a:r>
          </a:p>
        </p:txBody>
      </p:sp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419150" y="1611875"/>
            <a:ext cx="82005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asio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io_service io_service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как минимум один в программе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asio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tcp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socket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io_service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error_code ec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server_endpoint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ec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if(ec)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throw std::runtime_error(ec.message());</a:t>
            </a:r>
          </a:p>
        </p:txBody>
      </p:sp>
      <p:sp>
        <p:nvSpPr>
          <p:cNvPr id="674" name="Shape 67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Shape 6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750" y="2508925"/>
            <a:ext cx="2489074" cy="39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boost::asio: анатомия асинхронных операций</a:t>
            </a:r>
          </a:p>
        </p:txBody>
      </p:sp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419150" y="1611875"/>
            <a:ext cx="82005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buSzPct val="100000"/>
              <a:buFont typeface="Courier New"/>
              <a:buChar char="-"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async_connect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server_endpoint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your_completion_handler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07070"/>
              </a:buClr>
              <a:buFont typeface="Courier New"/>
              <a:buChar char="-"/>
            </a:pPr>
            <a:r>
              <a:rPr lang="ru-RU" sz="1400">
                <a:solidFill>
                  <a:srgbClr val="0000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your_completion_handler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0000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boost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error_code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ec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07070"/>
              </a:buClr>
              <a:buFont typeface="Courier New"/>
              <a:buChar char="-"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io_service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1400">
              <a:solidFill>
                <a:srgbClr val="70707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682" name="Shape 68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3" name="Shape 6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50" y="2398025"/>
            <a:ext cx="371475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Shape 6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225" y="2378975"/>
            <a:ext cx="37338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boost::asio: общие сведения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boost::asio:: - это namespace, содержащий все классы, функции и т.п.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boost::asio::io_service io_service;    </a:t>
            </a:r>
            <a:r>
              <a:rPr lang="ru-RU" sz="1800">
                <a:solidFill>
                  <a:srgbClr val="999999"/>
                </a:solidFill>
              </a:rPr>
              <a:t>- должен быть в каждой программе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Есть аналоги для всех “нативных” функций: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connect()        =&gt; boost::asio::ip::tcp::socket::connect()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read()             =&gt; boost::asio::ip::tcp::socket::read_some()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и т.д.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Есть асинхронные аналоги для всех “нативных” функций: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async_connect()/async_read() =&gt; отправить в очередь + callback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Есть таймеры, ICMP, RS232 и т.д.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“Не умеет” работать с std::string, в целях эффективности использует: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boost::asio::streambuf (async_read_until(m_socket, stream, “\r\n”))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ru-RU" sz="1800">
                <a:solidFill>
                  <a:schemeClr val="dk1"/>
                </a:solidFill>
              </a:rPr>
              <a:t>boost::asio::buffer        (async_read_some(asio::buffer(data, length)))</a:t>
            </a:r>
          </a:p>
        </p:txBody>
      </p:sp>
      <p:sp>
        <p:nvSpPr>
          <p:cNvPr id="691" name="Shape 69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boost::asio: зависимости</a:t>
            </a:r>
          </a:p>
        </p:txBody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</a:rPr>
              <a:t>Пример: </a:t>
            </a:r>
            <a:r>
              <a:rPr lang="ru-RU" sz="1800" b="1" u="sng">
                <a:solidFill>
                  <a:schemeClr val="hlink"/>
                </a:solidFill>
                <a:hlinkClick r:id="rId3"/>
              </a:rPr>
              <a:t>https://github.com/o2gy84/misc/tree/master/texnopark/asio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</a:rPr>
              <a:t>В коде: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&lt;boost/asio.hpp&gt;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&lt;boost/bind.hpp&gt;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rgbClr val="00A33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21439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</a:rPr>
              <a:t>При сборке:</a:t>
            </a: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21439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g++ -I/usr/boost156 -L/usr/boost156 -o app -std=c++14 main.cpp -lboost_system -lpthread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698" name="Shape 698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78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boost::asio: пример синхронной работы, клиент</a:t>
            </a:r>
          </a:p>
        </p:txBody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boost::asio::io_service io_service;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boost::asio::ip::tcp::socket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(io_service);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boost::asio::ip::tcp::resolver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resolver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(io_service);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boost::asio::ip::tcp::resolver::query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("localhost", "7789");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boost::system::error_code ec; 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endpoint = resolver.resolve(query, ec);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(ec)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std::runtime_error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(ec.message());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boost::asio::connect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(s, endpoint, ec);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(ec)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std::runtime_error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(ec.message());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boost::asio::write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(s, boost::asio::buffer(</a:t>
            </a:r>
            <a:r>
              <a:rPr lang="ru-RU" sz="1400">
                <a:solidFill>
                  <a:srgbClr val="00A33F"/>
                </a:solidFill>
                <a:latin typeface="Courier New"/>
                <a:ea typeface="Courier New"/>
                <a:cs typeface="Courier New"/>
                <a:sym typeface="Courier New"/>
              </a:rPr>
              <a:t>"LOGIN\r\n"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7), ec);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(ec)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std::runtime_error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(ec.message());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reply[max_len];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s.read_some(boost::asio::buffer(reply, max_len), ec);</a:t>
            </a:r>
          </a:p>
        </p:txBody>
      </p:sp>
      <p:sp>
        <p:nvSpPr>
          <p:cNvPr id="705" name="Shape 705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79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connect() 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chemeClr val="dk1"/>
                </a:solidFill>
              </a:rPr>
              <a:t>Создали </a:t>
            </a:r>
            <a:r>
              <a:rPr lang="ru-RU" sz="1800" dirty="0" err="1">
                <a:solidFill>
                  <a:schemeClr val="dk1"/>
                </a:solidFill>
              </a:rPr>
              <a:t>сокет</a:t>
            </a:r>
            <a:r>
              <a:rPr lang="ru-RU" sz="1800" dirty="0">
                <a:solidFill>
                  <a:schemeClr val="dk1"/>
                </a:solidFill>
              </a:rPr>
              <a:t>, теперь можно “</a:t>
            </a:r>
            <a:r>
              <a:rPr lang="ru-RU" sz="1800" dirty="0" err="1">
                <a:solidFill>
                  <a:schemeClr val="dk1"/>
                </a:solidFill>
              </a:rPr>
              <a:t>коннектиться</a:t>
            </a:r>
            <a:r>
              <a:rPr lang="ru-RU" sz="1800" dirty="0">
                <a:solidFill>
                  <a:schemeClr val="dk1"/>
                </a:solidFill>
              </a:rPr>
              <a:t>”. Но куда?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chemeClr val="dk1"/>
                </a:solidFill>
              </a:rPr>
              <a:t>Утилиты: </a:t>
            </a:r>
            <a:r>
              <a:rPr lang="ru-RU" sz="1800" dirty="0" err="1">
                <a:solidFill>
                  <a:schemeClr val="dk1"/>
                </a:solidFill>
              </a:rPr>
              <a:t>ping</a:t>
            </a:r>
            <a:r>
              <a:rPr lang="ru-RU" sz="1800" dirty="0">
                <a:solidFill>
                  <a:schemeClr val="dk1"/>
                </a:solidFill>
              </a:rPr>
              <a:t>, </a:t>
            </a:r>
            <a:r>
              <a:rPr lang="ru-RU" sz="1800" dirty="0" err="1">
                <a:solidFill>
                  <a:schemeClr val="dk1"/>
                </a:solidFill>
              </a:rPr>
              <a:t>host</a:t>
            </a:r>
            <a:r>
              <a:rPr lang="ru-RU" sz="1800" dirty="0">
                <a:solidFill>
                  <a:schemeClr val="dk1"/>
                </a:solidFill>
              </a:rPr>
              <a:t>, </a:t>
            </a:r>
            <a:r>
              <a:rPr lang="ru-RU" sz="1800" dirty="0" err="1">
                <a:solidFill>
                  <a:schemeClr val="dk1"/>
                </a:solidFill>
              </a:rPr>
              <a:t>dig</a:t>
            </a:r>
            <a:r>
              <a:rPr lang="ru-RU" sz="1800" dirty="0">
                <a:solidFill>
                  <a:schemeClr val="dk1"/>
                </a:solidFill>
              </a:rPr>
              <a:t>, </a:t>
            </a:r>
            <a:r>
              <a:rPr lang="ru-RU" sz="1800" dirty="0" err="1">
                <a:solidFill>
                  <a:schemeClr val="dk1"/>
                </a:solidFill>
              </a:rPr>
              <a:t>nslookup</a:t>
            </a:r>
            <a:r>
              <a:rPr lang="ru-RU" sz="1800" dirty="0">
                <a:solidFill>
                  <a:schemeClr val="dk1"/>
                </a:solidFill>
              </a:rPr>
              <a:t>, </a:t>
            </a:r>
            <a:r>
              <a:rPr lang="ru-RU" sz="1800" dirty="0" err="1">
                <a:solidFill>
                  <a:schemeClr val="dk1"/>
                </a:solidFill>
              </a:rPr>
              <a:t>telnet</a:t>
            </a:r>
            <a:endParaRPr lang="ru-RU" sz="1800" dirty="0">
              <a:solidFill>
                <a:schemeClr val="dk1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me@ubuntu:$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e.mail.ru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e.mail.ru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has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94.100.180.215</a:t>
            </a:r>
            <a:b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e.mail.ru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has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94.100.180.216</a:t>
            </a:r>
            <a:b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e.mail.ru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has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217.69.139.215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me@ubuntu:$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telnet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e.mail.ru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443                         # OK!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me@ubuntu:$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e.mail.ri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b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e.mail.ri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found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: 3(NXDOMAIN)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en-US" sz="1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me@ubuntu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:$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telnet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e.mail.ri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443                         # telnet: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e.mail.ri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</a:t>
            </a:r>
            <a:endParaRPr lang="ru-RU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boost::asio: пример синхронной работы, нужно больше С++!</a:t>
            </a:r>
          </a:p>
        </p:txBody>
      </p:sp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tcp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iostream stream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expires_from_now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posix_time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"www.boost.org"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"http"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 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"GET /LICENSE_1_0.txt HTTP/1.0\r\n"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 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"Host: www.boost.org\r\n"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 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"Accept: */*\r\n"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 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"Connection: close\r\n\r\n"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flush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rdbuf</a:t>
            </a:r>
            <a:r>
              <a:rPr lang="ru-RU" sz="1400">
                <a:solidFill>
                  <a:srgbClr val="70707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</p:txBody>
      </p:sp>
      <p:sp>
        <p:nvSpPr>
          <p:cNvPr id="712" name="Shape 712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80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boost::asio: можно считать очередью</a:t>
            </a:r>
          </a:p>
        </p:txBody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std::cerr &lt;&lt; "func" &lt;&lt; std::endl;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void operator()() {cerr &lt;&lt; "operator()" &lt;&lt; std::endl; }};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boost::asio::io_service io;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io.post(func);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io.post(Struct());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io.post([]()-&gt;void { std::cerr &lt;&lt; "lambda" &lt;&lt; std::endl; });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std::shared_ptr&lt;Class&gt; c = std::make_shared&lt;Class&gt;();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io.post(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std::bind(&amp;Class::funcC, c-&gt;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shared_from_this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io.run_one();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func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io.run_one();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lambda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io.run_one();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Struct::operator()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io.run_one();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Class...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io.run();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ИЛИ ТАК: func + lambda + Struct::operator() + Class + ...</a:t>
            </a:r>
          </a:p>
        </p:txBody>
      </p:sp>
      <p:sp>
        <p:nvSpPr>
          <p:cNvPr id="719" name="Shape 71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81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boost::asio: пример многопоточного асинхронного echo-сервера</a:t>
            </a:r>
          </a:p>
        </p:txBody>
      </p:sp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Класс, представляющий клиентское соединение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std::enable_shared_from_this&lt;Client&gt; {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(boost::asio::io_service &amp;io) : m_Sock(io) {}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boost::asio::ip::tcp::socket&amp;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            { return m_Sock;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handleRead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(const boost::system::error_code&amp; e, size_t bytes);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FF5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boost::asio::ip::tcp::socket m_Sock;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m_Buf[1024];</a:t>
            </a:r>
            <a:b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726" name="Shape 726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82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boost::asio: пример многопоточного асинхронного echo-сервера</a:t>
            </a:r>
          </a:p>
        </p:txBody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3205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Client::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m_Sock.async_read_some(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boost::asio::buffer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(m_Buf),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bind(&amp;Client::handleRead, shared_from_this(),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boost::asio::placeholders::error,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::placeholders::bytes_transferred));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latin typeface="Courier New"/>
                <a:ea typeface="Courier New"/>
                <a:cs typeface="Courier New"/>
                <a:sym typeface="Courier New"/>
              </a:rPr>
              <a:t>Client::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handleRead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(const boost::system::error_code&amp; e, size_t bytes)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(e) return;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m_Sock.async_write_some(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boost::asio::buffer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(m_Buf),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[self = </a:t>
            </a:r>
            <a:r>
              <a:rPr lang="ru-RU" sz="1400">
                <a:solidFill>
                  <a:srgbClr val="0086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shared_from_this</a:t>
            </a:r>
            <a:r>
              <a:rPr lang="ru-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()]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(const error_code&amp; e, size_t bytes) {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ru-RU" sz="1400">
                <a:solidFill>
                  <a:srgbClr val="9698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После того, как запишем ответ, можно снова читать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self-&gt;</a:t>
            </a:r>
            <a:r>
              <a:rPr lang="ru-RU" sz="1400">
                <a:solidFill>
                  <a:srgbClr val="0086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ru-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733" name="Shape 733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83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boost::asio: пример многопоточного асинхронного echo-сервера</a:t>
            </a:r>
          </a:p>
        </p:txBody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boost::asio::io_service m_Service;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boost::asio::ip::tcp::acceptor m_Acceptor;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(std::shared_ptr&lt;Client&gt; c, const error_code&amp; e)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(e) return;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c-&gt;read();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std::shared_ptr&lt;Client&gt; c(new Client(m_Service));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m_Acceptor.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async_accept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(c-&gt;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bind(&amp;Server::onAccept, this, c, asio::placeholders::error));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: m_Acceptor(m_Service)    {}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startServer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740" name="Shape 740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84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boost::asio: пример многопоточного асинхронного echo-сервера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Server::startServer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boost::asio::ip::tcp::endpoint endpoint(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asio::ip::tcp::v4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5001);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m_Acceptor.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(endpoint.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m_Acceptor.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(endpoint);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m_Acceptor.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(1024);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startAccept();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std::vector&lt;std::thread&gt; threads;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(int i = 0; i &lt; 4; ++i)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threads.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400">
                <a:solidFill>
                  <a:srgbClr val="A535AE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ru-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(&amp;io_service::run, &amp;m_Service)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(auto &amp;thread: threads)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thread.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30434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argc, char *argv[]) {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Server().</a:t>
            </a:r>
            <a:r>
              <a:rPr lang="ru-RU" sz="14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startServer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47" name="Shape 747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85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Итоги: какая архитектура лучше?</a:t>
            </a:r>
          </a:p>
        </p:txBody>
      </p:sp>
      <p:sp>
        <p:nvSpPr>
          <p:cNvPr id="753" name="Shape 753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</a:pPr>
            <a:r>
              <a:rPr lang="en-US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1) </a:t>
            </a:r>
            <a:r>
              <a:rPr lang="ru-RU" sz="1800" dirty="0" err="1" smtClean="0">
                <a:solidFill>
                  <a:srgbClr val="0F0F0F"/>
                </a:solidFill>
                <a:highlight>
                  <a:srgbClr val="F4F4FF"/>
                </a:highlight>
              </a:rPr>
              <a:t>fork</a:t>
            </a:r>
            <a:r>
              <a:rPr lang="ru-RU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/</a:t>
            </a:r>
            <a:r>
              <a:rPr lang="ru-RU" sz="1800" dirty="0" err="1" smtClean="0">
                <a:solidFill>
                  <a:srgbClr val="0F0F0F"/>
                </a:solidFill>
                <a:highlight>
                  <a:srgbClr val="F4F4FF"/>
                </a:highlight>
              </a:rPr>
              <a:t>thread</a:t>
            </a:r>
            <a:r>
              <a:rPr lang="ru-RU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per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connection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 - “домашние” проекты, прототипы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F0F0F"/>
              </a:solidFill>
              <a:highlight>
                <a:srgbClr val="F4F4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</a:pPr>
            <a:r>
              <a:rPr lang="en-US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2) </a:t>
            </a:r>
            <a:r>
              <a:rPr lang="ru-RU" sz="1800" dirty="0" err="1" smtClean="0">
                <a:solidFill>
                  <a:srgbClr val="0F0F0F"/>
                </a:solidFill>
                <a:highlight>
                  <a:srgbClr val="F4F4FF"/>
                </a:highlight>
              </a:rPr>
              <a:t>prefork</a:t>
            </a:r>
            <a:r>
              <a:rPr lang="ru-RU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 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- если не критично количество ресурсов, или заранее известно, что будет небольшое количество клиентов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F0F0F"/>
              </a:solidFill>
              <a:highlight>
                <a:srgbClr val="F4F4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</a:pPr>
            <a:r>
              <a:rPr lang="en-US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3) </a:t>
            </a:r>
            <a:r>
              <a:rPr lang="ru-RU" sz="1800" dirty="0" err="1" smtClean="0">
                <a:solidFill>
                  <a:srgbClr val="0F0F0F"/>
                </a:solidFill>
                <a:highlight>
                  <a:srgbClr val="F4F4FF"/>
                </a:highlight>
              </a:rPr>
              <a:t>multiplexing</a:t>
            </a:r>
            <a:r>
              <a:rPr lang="ru-RU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 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- мало бизнес логики (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прокси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, балансеры и т.п</a:t>
            </a:r>
            <a:r>
              <a:rPr lang="ru-RU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.)</a:t>
            </a:r>
            <a:endParaRPr lang="ru-RU" sz="1800" dirty="0">
              <a:solidFill>
                <a:srgbClr val="0F0F0F"/>
              </a:solidFill>
              <a:highlight>
                <a:srgbClr val="F4F4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F0F0F"/>
              </a:solidFill>
              <a:highlight>
                <a:srgbClr val="F4F4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</a:pPr>
            <a:r>
              <a:rPr lang="en-US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4) </a:t>
            </a:r>
            <a:r>
              <a:rPr lang="ru-RU" sz="1800" dirty="0" err="1" smtClean="0">
                <a:solidFill>
                  <a:srgbClr val="0F0F0F"/>
                </a:solidFill>
                <a:highlight>
                  <a:srgbClr val="F4F4FF"/>
                </a:highlight>
              </a:rPr>
              <a:t>prefork</a:t>
            </a:r>
            <a:r>
              <a:rPr lang="ru-RU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 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+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multiplexing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 - годится для “большого”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прода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, но может быть дорого (один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httpd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 может “кушать” и гигабайт), а делать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prefork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 на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тредах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 - уменьшается надежность, уж лучше тогда </a:t>
            </a:r>
            <a:r>
              <a:rPr lang="ru-RU" sz="1800" dirty="0" err="1" smtClean="0">
                <a:solidFill>
                  <a:srgbClr val="0F0F0F"/>
                </a:solidFill>
                <a:highlight>
                  <a:srgbClr val="F4F4FF"/>
                </a:highlight>
              </a:rPr>
              <a:t>asio</a:t>
            </a:r>
            <a:endParaRPr lang="ru-RU" sz="1800" dirty="0">
              <a:solidFill>
                <a:srgbClr val="0F0F0F"/>
              </a:solidFill>
              <a:highlight>
                <a:srgbClr val="F4F4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F0F0F"/>
              </a:solidFill>
              <a:highlight>
                <a:srgbClr val="F4F4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</a:pPr>
            <a:r>
              <a:rPr lang="en-US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5) </a:t>
            </a:r>
            <a:r>
              <a:rPr lang="ru-RU" sz="1800" dirty="0" err="1" smtClean="0">
                <a:solidFill>
                  <a:srgbClr val="0F0F0F"/>
                </a:solidFill>
                <a:highlight>
                  <a:srgbClr val="F4F4FF"/>
                </a:highlight>
              </a:rPr>
              <a:t>asio</a:t>
            </a:r>
            <a:r>
              <a:rPr lang="ru-RU" sz="1800" dirty="0" smtClean="0">
                <a:solidFill>
                  <a:srgbClr val="0F0F0F"/>
                </a:solidFill>
                <a:highlight>
                  <a:srgbClr val="F4F4FF"/>
                </a:highlight>
              </a:rPr>
              <a:t> 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- годится для “большого” </a:t>
            </a:r>
            <a:r>
              <a:rPr lang="ru-RU" sz="1800" dirty="0" err="1">
                <a:solidFill>
                  <a:srgbClr val="0F0F0F"/>
                </a:solidFill>
                <a:highlight>
                  <a:srgbClr val="F4F4FF"/>
                </a:highlight>
              </a:rPr>
              <a:t>прода</a:t>
            </a:r>
            <a:r>
              <a:rPr lang="ru-RU" sz="1800" dirty="0">
                <a:solidFill>
                  <a:srgbClr val="0F0F0F"/>
                </a:solidFill>
                <a:highlight>
                  <a:srgbClr val="F4F4FF"/>
                </a:highlight>
              </a:rPr>
              <a:t>, требует меньше памяти, но сильно сложнее </a:t>
            </a: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в </a:t>
            </a:r>
            <a:r>
              <a:rPr lang="ru-RU" sz="1800" smtClean="0">
                <a:solidFill>
                  <a:srgbClr val="0F0F0F"/>
                </a:solidFill>
                <a:highlight>
                  <a:srgbClr val="F4F4FF"/>
                </a:highlight>
              </a:rPr>
              <a:t>реализации</a:t>
            </a:r>
            <a:endParaRPr lang="ru-RU" sz="1800" dirty="0">
              <a:solidFill>
                <a:srgbClr val="0F0F0F"/>
              </a:solidFill>
              <a:highlight>
                <a:srgbClr val="F4F4FF"/>
              </a:highlight>
            </a:endParaRPr>
          </a:p>
        </p:txBody>
      </p:sp>
      <p:sp>
        <p:nvSpPr>
          <p:cNvPr id="754" name="Shape 754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86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600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800">
                <a:solidFill>
                  <a:schemeClr val="dk1"/>
                </a:solidFill>
              </a:rPr>
              <a:t>Примеры кода</a:t>
            </a:r>
          </a:p>
        </p:txBody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1800" u="sng">
                <a:solidFill>
                  <a:schemeClr val="hlink"/>
                </a:solidFill>
                <a:highlight>
                  <a:srgbClr val="F4F4FF"/>
                </a:highlight>
                <a:hlinkClick r:id="rId3"/>
              </a:rPr>
              <a:t>https://github.com/o2gy84/misc/tree/master/texnopark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F0F0F"/>
              </a:solidFill>
              <a:highlight>
                <a:srgbClr val="F4F4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common                      - общий класс для работы с сетью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simple-server              - работа только с одним клиентом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client_connect_timout - клиент, умеющий таймауты на соединение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client_read_timout      - клиент, умеющий таймауты на чтение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http_client                   - пример выполнения http-запроса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multiplexing                - “примитивное” мультиплексирование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prefork                        - форкающийся сервер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F0F0F"/>
              </a:solidFill>
              <a:highlight>
                <a:srgbClr val="F4F4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libevent - echo-сервер на libevent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asio       - echo-сервер на boost::asio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F0F0F"/>
              </a:solidFill>
              <a:highlight>
                <a:srgbClr val="F4F4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F0F0F"/>
              </a:buClr>
              <a:buSzPct val="100000"/>
              <a:buChar char="●"/>
            </a:pPr>
            <a:r>
              <a:rPr lang="ru-RU" sz="1800">
                <a:solidFill>
                  <a:srgbClr val="0F0F0F"/>
                </a:solidFill>
                <a:highlight>
                  <a:srgbClr val="F4F4FF"/>
                </a:highlight>
              </a:rPr>
              <a:t>libtpevent - сервер, в котором можно выбирать несколько вариантов event_loop’ов, в том числе реализован асинхронный движок на poll</a:t>
            </a:r>
          </a:p>
        </p:txBody>
      </p:sp>
      <p:sp>
        <p:nvSpPr>
          <p:cNvPr id="761" name="Shape 761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87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292146" y="258970"/>
            <a:ext cx="6963599" cy="8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Базовые функции: connect()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90575" y="1611875"/>
            <a:ext cx="8129400" cy="4805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&lt;sys/socket.h&gt;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connect, AF_INET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&lt;netdb.h&gt;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gethostbyname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&lt;netinet/in.h&gt;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 sz="140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struct sockaddr_in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919191"/>
                </a:solidFill>
                <a:latin typeface="Courier New"/>
                <a:ea typeface="Courier New"/>
                <a:cs typeface="Courier New"/>
                <a:sym typeface="Courier New"/>
              </a:rPr>
              <a:t>// STREAM and DGRAM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sockfd,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const struct sockaddr *serv_addr,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socklen_t addrlen);</a:t>
            </a:r>
            <a:b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lang="ru-RU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hostent *</a:t>
            </a:r>
            <a:r>
              <a:rPr lang="ru-RU" sz="1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gethostbyname</a:t>
            </a: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(const char *name);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6926035" y="6252948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</a:t>
            </a:fld>
            <a:endParaRPr lang="ru-RU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il_Технопарк_1112">
  <a:themeElements>
    <a:clrScheme name="Технопарк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3368</Words>
  <PresentationFormat>Экран (4:3)</PresentationFormat>
  <Paragraphs>919</Paragraphs>
  <Slides>87</Slides>
  <Notes>87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87</vt:i4>
      </vt:variant>
    </vt:vector>
  </HeadingPairs>
  <TitlesOfParts>
    <vt:vector size="96" baseType="lpstr">
      <vt:lpstr>Arial</vt:lpstr>
      <vt:lpstr>Courier New</vt:lpstr>
      <vt:lpstr>Times New Roman</vt:lpstr>
      <vt:lpstr>Verdana</vt:lpstr>
      <vt:lpstr>Calibri</vt:lpstr>
      <vt:lpstr>Noto Sans Symbols</vt:lpstr>
      <vt:lpstr>Cambria</vt:lpstr>
      <vt:lpstr>PT Mono</vt:lpstr>
      <vt:lpstr>Mail_Технопарк_1112</vt:lpstr>
      <vt:lpstr>Углубленное программирование на C/C++</vt:lpstr>
      <vt:lpstr>Некоторые вопросы проектирования сетевых приложений</vt:lpstr>
      <vt:lpstr>Где вообще используется сеть?</vt:lpstr>
      <vt:lpstr>Пример: чтение письма в почте</vt:lpstr>
      <vt:lpstr>Что такое “нативный” сетевой код?</vt:lpstr>
      <vt:lpstr>Базовые функции: socket()</vt:lpstr>
      <vt:lpstr>Базовые функции: socket()</vt:lpstr>
      <vt:lpstr>Базовые функции: connect() </vt:lpstr>
      <vt:lpstr>Базовые функции: connect()</vt:lpstr>
      <vt:lpstr>Базовые функции: connect()</vt:lpstr>
      <vt:lpstr>Базовые функции: send()</vt:lpstr>
      <vt:lpstr>Базовые функции: send()</vt:lpstr>
      <vt:lpstr>Базовые функции: recv()</vt:lpstr>
      <vt:lpstr>Базовые функции: recv()</vt:lpstr>
      <vt:lpstr>Базовые функции: close()</vt:lpstr>
      <vt:lpstr>class Client (tcp client)</vt:lpstr>
      <vt:lpstr>Пример использования: telnet</vt:lpstr>
      <vt:lpstr>Пример использования: http-запрос</vt:lpstr>
      <vt:lpstr>Http-клиент: query</vt:lpstr>
      <vt:lpstr>Http-клиент: query</vt:lpstr>
      <vt:lpstr>Http-клиент: неудачная попытка</vt:lpstr>
      <vt:lpstr>Http-клиент: удачная попытка</vt:lpstr>
      <vt:lpstr>Проблемы (на примере http-клиента)</vt:lpstr>
      <vt:lpstr>Http-клиент: нужен цикл!</vt:lpstr>
      <vt:lpstr>recv() на блокирующем сокете</vt:lpstr>
      <vt:lpstr>setsockopt(): свойства сокета, пример с установкой таймаута</vt:lpstr>
      <vt:lpstr>Http-клиент: установим таймаут в блокирующий сокет</vt:lpstr>
      <vt:lpstr>Http-клиент: как правильно?</vt:lpstr>
      <vt:lpstr>Http-клиент: длина контента + таймауты - итог</vt:lpstr>
      <vt:lpstr>Http-клиент: неблокирующий recv()</vt:lpstr>
      <vt:lpstr>fcntl() - обычный способ сделать сокет неблокирующим (linux only)</vt:lpstr>
      <vt:lpstr>Базовые функции: bind()</vt:lpstr>
      <vt:lpstr>Базовые функции: bind() - что такое  INADDR_ANY?</vt:lpstr>
      <vt:lpstr>Базовые функции: listen()</vt:lpstr>
      <vt:lpstr>Базовые функции: listen()</vt:lpstr>
      <vt:lpstr>Базовые функции: accept()</vt:lpstr>
      <vt:lpstr>Базовые функции: accept()</vt:lpstr>
      <vt:lpstr>class Server</vt:lpstr>
      <vt:lpstr>echo-сервер для одного клиента</vt:lpstr>
      <vt:lpstr>Клиентский и серверный код: рекомендации</vt:lpstr>
      <vt:lpstr>Архитектура: как обрабатывать нескольких клиентов одновременно?</vt:lpstr>
      <vt:lpstr>one client - one process</vt:lpstr>
      <vt:lpstr>Простой вариант: fork/thread на каждое соединение</vt:lpstr>
      <vt:lpstr>Prefork</vt:lpstr>
      <vt:lpstr>Мультиплексирование</vt:lpstr>
      <vt:lpstr>Мультиплексирование</vt:lpstr>
      <vt:lpstr>Мультиплексирование: псевдо реализация</vt:lpstr>
      <vt:lpstr>Мультиплексирование: каждый сервер делает это</vt:lpstr>
      <vt:lpstr>Мультиплексирование: select</vt:lpstr>
      <vt:lpstr>Мультиплексирование: select, вспомогательные классы</vt:lpstr>
      <vt:lpstr>Мультиплексирование: select</vt:lpstr>
      <vt:lpstr>Мультиплексирование: select</vt:lpstr>
      <vt:lpstr>Мультиплексирование: select event loop</vt:lpstr>
      <vt:lpstr>Мультиплексирование: poll</vt:lpstr>
      <vt:lpstr>Мультиплексирование: poll</vt:lpstr>
      <vt:lpstr>Мультиплексирование: poll</vt:lpstr>
      <vt:lpstr>Мультиплексирование: poll event loop</vt:lpstr>
      <vt:lpstr>Мультиплексирование: epoll</vt:lpstr>
      <vt:lpstr>Мультиплексирование: epoll, event loop</vt:lpstr>
      <vt:lpstr>Коннект с таймаутом (connect != recv) с помощью select</vt:lpstr>
      <vt:lpstr>Пример: коннект с таймаутом</vt:lpstr>
      <vt:lpstr>Чтение с таймаутом c помощью select (just in case)</vt:lpstr>
      <vt:lpstr>Мультиплексирование: библиотеки</vt:lpstr>
      <vt:lpstr>Асинхронная очередь</vt:lpstr>
      <vt:lpstr>Асинхронная модель: мультиплексирование + очередь</vt:lpstr>
      <vt:lpstr>Асинхронная модель: bind + shared_ptr - объект живи!</vt:lpstr>
      <vt:lpstr>Асинхронная модель: объекты</vt:lpstr>
      <vt:lpstr>Асинхронная модель: объекты</vt:lpstr>
      <vt:lpstr>Асинхронная модель: read()</vt:lpstr>
      <vt:lpstr>Асинхронная модель: поток - producer, наполнение очереди</vt:lpstr>
      <vt:lpstr>Асинхронная модель: run - обработка очереди</vt:lpstr>
      <vt:lpstr>Асинхронная модель: примерный main</vt:lpstr>
      <vt:lpstr>Асинхронная модель: проблемы реализации</vt:lpstr>
      <vt:lpstr>boost::asio: общие сведения</vt:lpstr>
      <vt:lpstr>boost::asio: анатомия синхронных операций</vt:lpstr>
      <vt:lpstr>boost::asio: анатомия асинхронных операций</vt:lpstr>
      <vt:lpstr>boost::asio: общие сведения</vt:lpstr>
      <vt:lpstr>boost::asio: зависимости</vt:lpstr>
      <vt:lpstr>boost::asio: пример синхронной работы, клиент</vt:lpstr>
      <vt:lpstr>boost::asio: пример синхронной работы, нужно больше С++!</vt:lpstr>
      <vt:lpstr>boost::asio: можно считать очередью</vt:lpstr>
      <vt:lpstr>boost::asio: пример многопоточного асинхронного echo-сервера</vt:lpstr>
      <vt:lpstr>boost::asio: пример многопоточного асинхронного echo-сервера</vt:lpstr>
      <vt:lpstr>boost::asio: пример многопоточного асинхронного echo-сервера</vt:lpstr>
      <vt:lpstr>boost::asio: пример многопоточного асинхронного echo-сервера</vt:lpstr>
      <vt:lpstr>Итоги: какая архитектура лучше?</vt:lpstr>
      <vt:lpstr>Примеры кода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Углубленное программирование на C/C++</dc:title>
  <cp:lastModifiedBy>o2gy</cp:lastModifiedBy>
  <cp:revision>15</cp:revision>
  <dcterms:modified xsi:type="dcterms:W3CDTF">2016-10-14T06:18:12Z</dcterms:modified>
</cp:coreProperties>
</file>