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81E-01F8-4172-B748-3556C80F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8A65-BB7F-4A3D-B5E0-2B426F5A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01FE-DD15-4018-A729-26AAB75C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3525-5B35-48F2-9D2A-E91116E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EA7C-766B-4DE5-8A55-F5F813E8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9AD0-3709-4263-A91D-0A475561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8F28-5C22-4ABD-B5FA-5833E8FA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E0EE4-523B-433E-9BAE-4CE91F07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7B85-6FDE-4B06-B9C4-264745C3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A64D-CAB4-4D51-8A41-18651E0D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FF674-0863-4399-AE27-14610E12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43A52-84B5-404A-A1CE-53EAA725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19ED-9ECD-4928-A343-561CC0DA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0C77-6BEB-4367-9A53-D724BA2B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9F16-E720-4D78-9BA8-2C7ED731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7B19-F498-454B-9A61-13AA9290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4ADA-0750-4736-B75E-479F17B0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F8A3-213A-4C67-97B0-5E0795F3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03FE-8245-49D4-ABBF-0C458327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9C37-7AD3-40E5-AFE3-3EA11F3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7B81-A951-4606-A62B-4149428A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C1CB-D1EA-43C0-A273-ECEEBD3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0B21-6656-4EC3-A34A-830A86B4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0BF5-BE92-4EB1-8C53-8D3339D0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A5CA-96AC-4566-90C9-4338BAC0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A05E-1EA3-48FC-A46F-CC4A80A5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0CC2-A5AC-4BF0-8807-01CBBC16C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E61FC-30B4-4645-95F1-A030B43E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3337-DDE8-4E6E-88C5-476F4D6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4F53-F885-4388-8D42-4BA02F8D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B69B-05F2-410E-86B4-1C3B46C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62C-405E-4D1A-8F6F-73F746A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62D5-DCC2-47A6-870A-37792177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78DC-4CFC-48FE-9A56-2E0EBEE37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15769-CD5C-45D9-BD2C-38EF949E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6C6A7-6B24-42A3-8FFA-153DAA325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0B7C0-A70B-442A-A44C-D48F3DB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BB60-0624-45D3-9DE2-0C562AE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DBB7C-2B62-4C75-850E-06E82EF0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6710-445A-488A-92E6-BF2EC704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1632-6808-4393-8C54-3D3D65C1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1F621-AF00-42D6-8A4D-A99BF18D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0A23B-0565-47AA-BA8B-EBC4958A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0A7C2-5090-4567-ADAF-8783D00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CA43-67FC-4838-A1D6-2DBFED67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21EB-11E2-46C0-81C9-AF5FABAB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41D0-F065-4D55-B132-396FCE2B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28AA-7C8F-47A8-A943-703A5BCC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C65A-7277-403E-A82E-64AB5921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D76BA-489C-4C7A-B6E1-E38099AF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AB42-AD13-416C-B9AF-2FA91829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2E178-07F4-4D05-8B01-06F92F7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FD11-F3BF-4279-82D0-48597145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A2AC5-3EAC-425B-B1AA-0B955054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1DDDB-E263-4B1E-99EB-5A793195E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2A407-6F3D-471B-96F3-95DB471D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4D6F-F443-4853-9801-97103EBB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AA1D-2EF4-4719-A9FA-96A2C006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73F7D-6AF3-489A-A04A-81FA6792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B7F6-2A18-4F3B-8DCA-AF28C4D0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4289-0635-4D55-A0CE-C8B3B301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C937-AC45-49B2-BFDB-FE175819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D411-AAE9-4F7D-9133-3DFBB974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88076-240E-46B4-AAE9-0B476A265497}"/>
              </a:ext>
            </a:extLst>
          </p:cNvPr>
          <p:cNvSpPr txBox="1"/>
          <p:nvPr/>
        </p:nvSpPr>
        <p:spPr>
          <a:xfrm>
            <a:off x="696689" y="186617"/>
            <a:ext cx="205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Mutually Exclusive Events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77C774-36E1-41E7-850C-36022F81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7591"/>
              </p:ext>
            </p:extLst>
          </p:nvPr>
        </p:nvGraphicFramePr>
        <p:xfrm>
          <a:off x="736986" y="1392521"/>
          <a:ext cx="2560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E57DC1-0396-4E79-96BB-1552760E055C}"/>
              </a:ext>
            </a:extLst>
          </p:cNvPr>
          <p:cNvSpPr txBox="1"/>
          <p:nvPr/>
        </p:nvSpPr>
        <p:spPr>
          <a:xfrm>
            <a:off x="496185" y="575963"/>
            <a:ext cx="240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cannot occur together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A2D04-983A-4AF5-873A-D1279C63F99B}"/>
              </a:ext>
            </a:extLst>
          </p:cNvPr>
          <p:cNvSpPr txBox="1"/>
          <p:nvPr/>
        </p:nvSpPr>
        <p:spPr>
          <a:xfrm>
            <a:off x="572280" y="965309"/>
            <a:ext cx="3091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have no intersection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BF5C1C3-38A4-4F5B-A815-0C7D526D5440}"/>
              </a:ext>
            </a:extLst>
          </p:cNvPr>
          <p:cNvSpPr/>
          <p:nvPr/>
        </p:nvSpPr>
        <p:spPr>
          <a:xfrm>
            <a:off x="1923840" y="491073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0301E0BC-05ED-498D-8D78-A6C689CFE1DE}"/>
              </a:ext>
            </a:extLst>
          </p:cNvPr>
          <p:cNvSpPr/>
          <p:nvPr/>
        </p:nvSpPr>
        <p:spPr>
          <a:xfrm>
            <a:off x="1923840" y="893165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069277B-1D28-4073-9C0D-570AC164BAA4}"/>
              </a:ext>
            </a:extLst>
          </p:cNvPr>
          <p:cNvSpPr/>
          <p:nvPr/>
        </p:nvSpPr>
        <p:spPr>
          <a:xfrm>
            <a:off x="2824967" y="186617"/>
            <a:ext cx="142171" cy="10519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F89C5-4372-457F-9931-0202C08B7E6D}"/>
              </a:ext>
            </a:extLst>
          </p:cNvPr>
          <p:cNvSpPr txBox="1"/>
          <p:nvPr/>
        </p:nvSpPr>
        <p:spPr>
          <a:xfrm>
            <a:off x="2996601" y="58538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7BB53-B2FF-4BA5-8A77-2CBA853BE675}"/>
              </a:ext>
            </a:extLst>
          </p:cNvPr>
          <p:cNvSpPr txBox="1"/>
          <p:nvPr/>
        </p:nvSpPr>
        <p:spPr>
          <a:xfrm>
            <a:off x="1200347" y="3035564"/>
            <a:ext cx="170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E.g. – rolling one die: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6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8DD79E-999E-486B-8D4B-B3DCF46D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90" y="3954231"/>
            <a:ext cx="1102485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rs. Painter's World Geography Course">
            <a:extLst>
              <a:ext uri="{FF2B5EF4-FFF2-40B4-BE49-F238E27FC236}">
                <a16:creationId xmlns:a16="http://schemas.microsoft.com/office/drawing/2014/main" id="{1B7D2357-B0B8-4A9C-BA28-DDE46EDA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9" y="5158735"/>
            <a:ext cx="1475652" cy="13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Mrs. Painter's World Geography Course">
            <a:extLst>
              <a:ext uri="{FF2B5EF4-FFF2-40B4-BE49-F238E27FC236}">
                <a16:creationId xmlns:a16="http://schemas.microsoft.com/office/drawing/2014/main" id="{5056E4B4-5253-4EAC-A8E9-746C03FD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32" y="5158735"/>
            <a:ext cx="1475652" cy="13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olling a Die |Interactive Questions| Solved Examples - Cuemath">
            <a:extLst>
              <a:ext uri="{FF2B5EF4-FFF2-40B4-BE49-F238E27FC236}">
                <a16:creationId xmlns:a16="http://schemas.microsoft.com/office/drawing/2014/main" id="{B04F1C2F-96E4-45DA-A455-FBDA22A75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3" t="55787" r="18219" b="19096"/>
          <a:stretch/>
        </p:blipFill>
        <p:spPr bwMode="auto">
          <a:xfrm>
            <a:off x="520036" y="5474280"/>
            <a:ext cx="731520" cy="6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lling a Die |Interactive Questions| Solved Examples - Cuemath">
            <a:extLst>
              <a:ext uri="{FF2B5EF4-FFF2-40B4-BE49-F238E27FC236}">
                <a16:creationId xmlns:a16="http://schemas.microsoft.com/office/drawing/2014/main" id="{A5DF5053-AB1B-4B0D-89B7-5122F23A7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17937" r="61687" b="56947"/>
          <a:stretch/>
        </p:blipFill>
        <p:spPr bwMode="auto">
          <a:xfrm>
            <a:off x="2721954" y="5474280"/>
            <a:ext cx="731520" cy="60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DCB964-9127-4061-BB50-0486B80919F8}"/>
              </a:ext>
            </a:extLst>
          </p:cNvPr>
          <p:cNvCxnSpPr/>
          <p:nvPr/>
        </p:nvCxnSpPr>
        <p:spPr>
          <a:xfrm flipH="1">
            <a:off x="1285545" y="4793777"/>
            <a:ext cx="425062" cy="3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342569-6DFB-45FD-9BB7-020C11F1C8A6}"/>
              </a:ext>
            </a:extLst>
          </p:cNvPr>
          <p:cNvCxnSpPr>
            <a:cxnSpLocks/>
          </p:cNvCxnSpPr>
          <p:nvPr/>
        </p:nvCxnSpPr>
        <p:spPr>
          <a:xfrm>
            <a:off x="2101113" y="4793777"/>
            <a:ext cx="425062" cy="3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4DC7D3-999C-46D7-BF2F-2E18880CA5AA}"/>
              </a:ext>
            </a:extLst>
          </p:cNvPr>
          <p:cNvSpPr txBox="1"/>
          <p:nvPr/>
        </p:nvSpPr>
        <p:spPr>
          <a:xfrm>
            <a:off x="350896" y="480154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Universe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EF20BF-A1C4-42F0-9957-A6DC599F9114}"/>
              </a:ext>
            </a:extLst>
          </p:cNvPr>
          <p:cNvSpPr txBox="1"/>
          <p:nvPr/>
        </p:nvSpPr>
        <p:spPr>
          <a:xfrm>
            <a:off x="2657338" y="48415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Universe #2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1078A7-853A-4269-B164-A4843AB37D02}"/>
              </a:ext>
            </a:extLst>
          </p:cNvPr>
          <p:cNvGrpSpPr/>
          <p:nvPr/>
        </p:nvGrpSpPr>
        <p:grpSpPr>
          <a:xfrm>
            <a:off x="4301443" y="6"/>
            <a:ext cx="5286144" cy="5505496"/>
            <a:chOff x="4506715" y="186616"/>
            <a:chExt cx="5286144" cy="55054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523005-05C2-4717-840E-80876306C3FE}"/>
                </a:ext>
              </a:extLst>
            </p:cNvPr>
            <p:cNvSpPr txBox="1"/>
            <p:nvPr/>
          </p:nvSpPr>
          <p:spPr>
            <a:xfrm>
              <a:off x="5129899" y="186616"/>
              <a:ext cx="1643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Independent Events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82C7FD-7DEE-425E-8D83-4DEDD1BF8AB0}"/>
                </a:ext>
              </a:extLst>
            </p:cNvPr>
            <p:cNvSpPr txBox="1"/>
            <p:nvPr/>
          </p:nvSpPr>
          <p:spPr>
            <a:xfrm>
              <a:off x="4581053" y="555948"/>
              <a:ext cx="3040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Knowing that </a:t>
              </a:r>
              <a:r>
                <a:rPr lang="en-US" sz="1400" b="1" dirty="0"/>
                <a:t>A</a:t>
              </a:r>
              <a:r>
                <a:rPr lang="en-US" sz="1400" dirty="0"/>
                <a:t> happens doesn’t change probability that </a:t>
              </a:r>
              <a:r>
                <a:rPr lang="en-US" sz="1400" b="1" dirty="0"/>
                <a:t>B</a:t>
              </a:r>
              <a:r>
                <a:rPr lang="en-US" sz="1400" dirty="0"/>
                <a:t> happened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4542B0-BA13-4D85-B9C6-6B01B0654CB0}"/>
                </a:ext>
              </a:extLst>
            </p:cNvPr>
            <p:cNvSpPr txBox="1"/>
            <p:nvPr/>
          </p:nvSpPr>
          <p:spPr>
            <a:xfrm>
              <a:off x="4545525" y="1123029"/>
              <a:ext cx="3040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occurrence of event </a:t>
              </a:r>
              <a:r>
                <a:rPr lang="en-US" sz="1400" b="1" dirty="0"/>
                <a:t>A</a:t>
              </a:r>
              <a:r>
                <a:rPr lang="en-US" sz="1400" dirty="0"/>
                <a:t> doesn’t affect the occurrence of event </a:t>
              </a:r>
              <a:r>
                <a:rPr lang="en-US" sz="1400" b="1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EBCC3B-0815-41AE-8B5F-87D05A5A5B1D}"/>
                </a:ext>
              </a:extLst>
            </p:cNvPr>
            <p:cNvSpPr txBox="1"/>
            <p:nvPr/>
          </p:nvSpPr>
          <p:spPr>
            <a:xfrm>
              <a:off x="7557952" y="586707"/>
              <a:ext cx="2234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P(</a:t>
              </a:r>
              <a:r>
                <a:rPr lang="en-US" sz="1400" b="1" i="1" dirty="0"/>
                <a:t>A</a:t>
              </a:r>
              <a:r>
                <a:rPr lang="en-US" sz="1400" dirty="0"/>
                <a:t>|</a:t>
              </a:r>
              <a:r>
                <a:rPr lang="en-US" sz="1400" b="1" i="1" dirty="0"/>
                <a:t>B</a:t>
              </a:r>
              <a:r>
                <a:rPr lang="en-US" sz="1400" i="1" dirty="0"/>
                <a:t>) = P(</a:t>
              </a:r>
              <a:r>
                <a:rPr lang="en-US" sz="1400" b="1" i="1" dirty="0"/>
                <a:t>A</a:t>
              </a:r>
              <a:r>
                <a:rPr lang="en-US" sz="1400" i="1" dirty="0"/>
                <a:t>) </a:t>
              </a:r>
              <a:r>
                <a:rPr lang="en-US" sz="1000" i="1" dirty="0"/>
                <a:t>(given that P(</a:t>
              </a:r>
              <a:r>
                <a:rPr lang="en-US" sz="1000" b="1" i="1" dirty="0"/>
                <a:t>B</a:t>
              </a:r>
              <a:r>
                <a:rPr lang="en-US" sz="1000" i="1" dirty="0"/>
                <a:t>) ≠ 0)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AF19F8-E00A-4239-A505-6F8A03CA8688}"/>
                </a:ext>
              </a:extLst>
            </p:cNvPr>
            <p:cNvSpPr txBox="1"/>
            <p:nvPr/>
          </p:nvSpPr>
          <p:spPr>
            <a:xfrm>
              <a:off x="7557952" y="1046572"/>
              <a:ext cx="1588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P(</a:t>
              </a:r>
              <a:r>
                <a:rPr lang="en-US" sz="1400" b="1" i="1" dirty="0"/>
                <a:t>A</a:t>
              </a:r>
              <a:r>
                <a:rPr lang="en-US" sz="1400" i="1" dirty="0"/>
                <a:t>∩</a:t>
              </a:r>
              <a:r>
                <a:rPr lang="en-US" sz="1400" b="1" i="1" dirty="0"/>
                <a:t>B</a:t>
              </a:r>
              <a:r>
                <a:rPr lang="en-US" sz="1400" i="1" dirty="0"/>
                <a:t>) = P(</a:t>
              </a:r>
              <a:r>
                <a:rPr lang="en-US" sz="1400" b="1" i="1" dirty="0"/>
                <a:t>A</a:t>
              </a:r>
              <a:r>
                <a:rPr lang="en-US" sz="1400" i="1" dirty="0"/>
                <a:t>)*P(</a:t>
              </a:r>
              <a:r>
                <a:rPr lang="en-US" sz="1400" b="1" i="1" dirty="0"/>
                <a:t>B</a:t>
              </a:r>
              <a:r>
                <a:rPr lang="en-US" sz="1400" i="1" dirty="0"/>
                <a:t>)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A40B585B-40FE-43F8-95E0-FF4ED4811897}"/>
                </a:ext>
              </a:extLst>
            </p:cNvPr>
            <p:cNvSpPr/>
            <p:nvPr/>
          </p:nvSpPr>
          <p:spPr>
            <a:xfrm>
              <a:off x="7240609" y="221156"/>
              <a:ext cx="219928" cy="1327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Arrow: Up-Down 22">
              <a:extLst>
                <a:ext uri="{FF2B5EF4-FFF2-40B4-BE49-F238E27FC236}">
                  <a16:creationId xmlns:a16="http://schemas.microsoft.com/office/drawing/2014/main" id="{F3391930-6532-4794-85EC-54033D3B3D41}"/>
                </a:ext>
              </a:extLst>
            </p:cNvPr>
            <p:cNvSpPr/>
            <p:nvPr/>
          </p:nvSpPr>
          <p:spPr>
            <a:xfrm>
              <a:off x="8183769" y="875112"/>
              <a:ext cx="93306" cy="180392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70C7E536-8A28-4F2C-B862-B71E067F08DA}"/>
                </a:ext>
              </a:extLst>
            </p:cNvPr>
            <p:cNvSpPr/>
            <p:nvPr/>
          </p:nvSpPr>
          <p:spPr>
            <a:xfrm>
              <a:off x="5938969" y="465752"/>
              <a:ext cx="93306" cy="180392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Arrow: Up-Down 24">
              <a:extLst>
                <a:ext uri="{FF2B5EF4-FFF2-40B4-BE49-F238E27FC236}">
                  <a16:creationId xmlns:a16="http://schemas.microsoft.com/office/drawing/2014/main" id="{94E5F7EE-557A-4427-94C5-23922EAFFE98}"/>
                </a:ext>
              </a:extLst>
            </p:cNvPr>
            <p:cNvSpPr/>
            <p:nvPr/>
          </p:nvSpPr>
          <p:spPr>
            <a:xfrm>
              <a:off x="5938969" y="1028107"/>
              <a:ext cx="93306" cy="180392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89071E-0502-4AB9-AAFE-1BA6542F9226}"/>
                </a:ext>
              </a:extLst>
            </p:cNvPr>
            <p:cNvSpPr txBox="1"/>
            <p:nvPr/>
          </p:nvSpPr>
          <p:spPr>
            <a:xfrm>
              <a:off x="4506715" y="1714648"/>
              <a:ext cx="298113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E.g. – rolling two dies: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: rolling 6 with first die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: rolling 1 with second die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89D3EBC-D51B-4672-83D5-7B4D626EA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648" y="2666230"/>
              <a:ext cx="1102485" cy="73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F0FEBF69-B7BC-41CC-97C8-81CF3C552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431" y="2666230"/>
              <a:ext cx="1102485" cy="73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6BB8A0F-B20F-4658-AC4F-F023FCFB5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84752" y="3484380"/>
              <a:ext cx="0" cy="46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8" descr="Mrs. Painter's World Geography Course">
              <a:extLst>
                <a:ext uri="{FF2B5EF4-FFF2-40B4-BE49-F238E27FC236}">
                  <a16:creationId xmlns:a16="http://schemas.microsoft.com/office/drawing/2014/main" id="{31470C43-91D9-4923-B99B-2376E49D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112" y="4033715"/>
              <a:ext cx="1777279" cy="165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Rolling a Die |Interactive Questions| Solved Examples - Cuemath">
              <a:extLst>
                <a:ext uri="{FF2B5EF4-FFF2-40B4-BE49-F238E27FC236}">
                  <a16:creationId xmlns:a16="http://schemas.microsoft.com/office/drawing/2014/main" id="{09FD1F5B-EB85-440E-B55F-D63F004C1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38" t="17937" r="61687" b="56947"/>
            <a:stretch/>
          </p:blipFill>
          <p:spPr bwMode="auto">
            <a:xfrm>
              <a:off x="5820609" y="4497585"/>
              <a:ext cx="731520" cy="60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Rolling a Die |Interactive Questions| Solved Examples - Cuemath">
              <a:extLst>
                <a:ext uri="{FF2B5EF4-FFF2-40B4-BE49-F238E27FC236}">
                  <a16:creationId xmlns:a16="http://schemas.microsoft.com/office/drawing/2014/main" id="{F89DD1D0-9988-46AE-9872-D5516D198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3" t="55787" r="18219" b="19096"/>
            <a:stretch/>
          </p:blipFill>
          <p:spPr bwMode="auto">
            <a:xfrm>
              <a:off x="5024691" y="4463114"/>
              <a:ext cx="731520" cy="64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97B00DE-EFE3-417F-B89D-63CC8D333FEA}"/>
              </a:ext>
            </a:extLst>
          </p:cNvPr>
          <p:cNvSpPr txBox="1"/>
          <p:nvPr/>
        </p:nvSpPr>
        <p:spPr>
          <a:xfrm>
            <a:off x="9675170" y="74640"/>
            <a:ext cx="251682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</a:t>
            </a:r>
            <a:r>
              <a:rPr lang="en-US" i="1" dirty="0"/>
              <a:t>P(</a:t>
            </a:r>
            <a:r>
              <a:rPr lang="en-US" b="1" i="1" dirty="0"/>
              <a:t>A</a:t>
            </a:r>
            <a:r>
              <a:rPr lang="en-US" i="1" dirty="0"/>
              <a:t>) </a:t>
            </a:r>
            <a:r>
              <a:rPr lang="en-US" sz="1800" i="1" dirty="0"/>
              <a:t>≠ 0 and P(</a:t>
            </a:r>
            <a:r>
              <a:rPr lang="en-US" sz="1800" b="1" i="1" dirty="0"/>
              <a:t>B</a:t>
            </a:r>
            <a:r>
              <a:rPr lang="en-US" sz="1800" i="1" dirty="0"/>
              <a:t>) ≠ 0</a:t>
            </a:r>
          </a:p>
          <a:p>
            <a:pPr algn="ctr"/>
            <a:r>
              <a:rPr lang="en-US" i="1" dirty="0"/>
              <a:t>then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 exclusivity</a:t>
            </a:r>
          </a:p>
          <a:p>
            <a:pPr algn="ctr"/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implies dependence</a:t>
            </a:r>
            <a:r>
              <a:rPr lang="en-US" i="1" dirty="0"/>
              <a:t>,</a:t>
            </a:r>
          </a:p>
          <a:p>
            <a:pPr algn="ctr"/>
            <a:r>
              <a:rPr lang="en-US" i="1" dirty="0"/>
              <a:t>because </a:t>
            </a:r>
          </a:p>
          <a:p>
            <a:pPr algn="ctr"/>
            <a:r>
              <a:rPr lang="en-US" sz="1800" i="1" dirty="0"/>
              <a:t>P(</a:t>
            </a:r>
            <a:r>
              <a:rPr lang="en-US" sz="1800" b="1" i="1" dirty="0"/>
              <a:t>A</a:t>
            </a:r>
            <a:r>
              <a:rPr lang="en-US" sz="1800" i="1" dirty="0"/>
              <a:t>∩</a:t>
            </a:r>
            <a:r>
              <a:rPr lang="en-US" sz="1800" b="1" i="1" dirty="0"/>
              <a:t>B</a:t>
            </a:r>
            <a:r>
              <a:rPr lang="en-US" sz="1800" i="1" dirty="0"/>
              <a:t>) = 0 ≠ P(</a:t>
            </a:r>
            <a:r>
              <a:rPr lang="en-US" sz="1800" b="1" i="1" dirty="0"/>
              <a:t>A</a:t>
            </a:r>
            <a:r>
              <a:rPr lang="en-US" sz="1800" i="1" dirty="0"/>
              <a:t>)*P(</a:t>
            </a:r>
            <a:r>
              <a:rPr lang="en-US" sz="1800" b="1" i="1" dirty="0"/>
              <a:t>B</a:t>
            </a:r>
            <a:r>
              <a:rPr lang="en-US" sz="1800" i="1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7268A-B291-4359-B8C5-525C18E7F5E4}"/>
              </a:ext>
            </a:extLst>
          </p:cNvPr>
          <p:cNvSpPr txBox="1"/>
          <p:nvPr/>
        </p:nvSpPr>
        <p:spPr>
          <a:xfrm>
            <a:off x="8592155" y="1724765"/>
            <a:ext cx="164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Dependent Events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7E4B5B-38CF-421F-BFF4-C16BC6C11E97}"/>
              </a:ext>
            </a:extLst>
          </p:cNvPr>
          <p:cNvSpPr txBox="1"/>
          <p:nvPr/>
        </p:nvSpPr>
        <p:spPr>
          <a:xfrm>
            <a:off x="8273288" y="2057503"/>
            <a:ext cx="3348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E.g. – rolling two dies: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6 with first die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11+ total with both dies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133757-FB95-4E8B-BF03-FAA606A50DA6}"/>
              </a:ext>
            </a:extLst>
          </p:cNvPr>
          <p:cNvCxnSpPr>
            <a:cxnSpLocks/>
          </p:cNvCxnSpPr>
          <p:nvPr/>
        </p:nvCxnSpPr>
        <p:spPr>
          <a:xfrm>
            <a:off x="4192556" y="0"/>
            <a:ext cx="0" cy="6858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140B2-723F-4565-980C-2B78C876CFEC}"/>
              </a:ext>
            </a:extLst>
          </p:cNvPr>
          <p:cNvSpPr txBox="1"/>
          <p:nvPr/>
        </p:nvSpPr>
        <p:spPr>
          <a:xfrm>
            <a:off x="4615955" y="5584987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) = 1/6</a:t>
            </a:r>
          </a:p>
          <a:p>
            <a:r>
              <a:rPr lang="en-US" sz="1400" i="1" dirty="0"/>
              <a:t>P(</a:t>
            </a:r>
            <a:r>
              <a:rPr lang="en-US" sz="1400" b="1" i="1" dirty="0"/>
              <a:t>B</a:t>
            </a:r>
            <a:r>
              <a:rPr lang="en-US" sz="1400" i="1" dirty="0"/>
              <a:t>) = 1/6</a:t>
            </a:r>
          </a:p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1/36 = P(</a:t>
            </a:r>
            <a:r>
              <a:rPr lang="en-US" sz="1400" b="1" i="1" dirty="0"/>
              <a:t>A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i="1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8626F8-DF06-484E-B55D-889362A8EA34}"/>
              </a:ext>
            </a:extLst>
          </p:cNvPr>
          <p:cNvSpPr txBox="1"/>
          <p:nvPr/>
        </p:nvSpPr>
        <p:spPr>
          <a:xfrm>
            <a:off x="8412213" y="6013464"/>
            <a:ext cx="3217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2/36 ≠ P(</a:t>
            </a:r>
            <a:r>
              <a:rPr lang="en-US" sz="1400" b="1" i="1" dirty="0"/>
              <a:t>A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i="1" dirty="0"/>
              <a:t>) = 3/216</a:t>
            </a:r>
          </a:p>
          <a:p>
            <a:endParaRPr lang="en-US" sz="1400" i="1" dirty="0"/>
          </a:p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P(</a:t>
            </a:r>
            <a:r>
              <a:rPr lang="en-US" sz="1400" b="1" i="1" dirty="0"/>
              <a:t>B</a:t>
            </a:r>
            <a:r>
              <a:rPr lang="en-US" sz="1400" i="1" dirty="0"/>
              <a:t>) * P(</a:t>
            </a:r>
            <a:r>
              <a:rPr lang="en-US" sz="1400" b="1" i="1" dirty="0"/>
              <a:t>A</a:t>
            </a:r>
            <a:r>
              <a:rPr lang="en-US" sz="1400" dirty="0"/>
              <a:t>|</a:t>
            </a:r>
            <a:r>
              <a:rPr lang="en-US" sz="1400" b="1" i="1" dirty="0"/>
              <a:t>B</a:t>
            </a:r>
            <a:r>
              <a:rPr lang="en-US" sz="1400" i="1" dirty="0"/>
              <a:t>) = 1/6 * 2/6 = 2/36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24880-0F4A-456E-ACCC-C8F1D64657DC}"/>
              </a:ext>
            </a:extLst>
          </p:cNvPr>
          <p:cNvGrpSpPr/>
          <p:nvPr/>
        </p:nvGrpSpPr>
        <p:grpSpPr>
          <a:xfrm>
            <a:off x="7971415" y="2823032"/>
            <a:ext cx="2007628" cy="1768813"/>
            <a:chOff x="10133033" y="3969927"/>
            <a:chExt cx="2007628" cy="1768813"/>
          </a:xfrm>
        </p:grpSpPr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3C4E4763-3981-46C3-96B6-DB632219E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831" y="4748416"/>
              <a:ext cx="633116" cy="42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61009-ED45-483C-84B7-8AA7D813383B}"/>
                </a:ext>
              </a:extLst>
            </p:cNvPr>
            <p:cNvSpPr txBox="1"/>
            <p:nvPr/>
          </p:nvSpPr>
          <p:spPr>
            <a:xfrm>
              <a:off x="10168872" y="3969927"/>
              <a:ext cx="19717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A -&gt; </a:t>
              </a:r>
              <a:r>
                <a:rPr lang="en-US" sz="1400" i="1" dirty="0"/>
                <a:t>P(</a:t>
              </a:r>
              <a:r>
                <a:rPr lang="en-US" sz="1400" b="1" i="1" dirty="0"/>
                <a:t>A</a:t>
              </a:r>
              <a:r>
                <a:rPr lang="en-US" sz="1400" i="1" dirty="0"/>
                <a:t>) = 1/6</a:t>
              </a:r>
            </a:p>
            <a:p>
              <a:endParaRPr lang="en-US" sz="14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5915F8-81FE-4991-8C76-4300F5DE3C1C}"/>
                </a:ext>
              </a:extLst>
            </p:cNvPr>
            <p:cNvGrpSpPr/>
            <p:nvPr/>
          </p:nvGrpSpPr>
          <p:grpSpPr>
            <a:xfrm>
              <a:off x="10133033" y="4270921"/>
              <a:ext cx="1971789" cy="1467819"/>
              <a:chOff x="7993305" y="4833454"/>
              <a:chExt cx="1971789" cy="1467819"/>
            </a:xfrm>
          </p:grpSpPr>
          <p:pic>
            <p:nvPicPr>
              <p:cNvPr id="75" name="Picture 4" descr="Rolling a Die |Interactive Questions| Solved Examples - Cuemath">
                <a:extLst>
                  <a:ext uri="{FF2B5EF4-FFF2-40B4-BE49-F238E27FC236}">
                    <a16:creationId xmlns:a16="http://schemas.microsoft.com/office/drawing/2014/main" id="{AC8F5E6B-866C-4260-AA2C-48EE2CA36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03" t="55787" r="18219" b="19096"/>
              <a:stretch/>
            </p:blipFill>
            <p:spPr bwMode="auto">
              <a:xfrm>
                <a:off x="9015038" y="5294592"/>
                <a:ext cx="484632" cy="424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BE92648-3651-4693-B605-0B68901FA405}"/>
                  </a:ext>
                </a:extLst>
              </p:cNvPr>
              <p:cNvSpPr/>
              <p:nvPr/>
            </p:nvSpPr>
            <p:spPr>
              <a:xfrm>
                <a:off x="7993305" y="4833454"/>
                <a:ext cx="1971789" cy="146781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0B2F253-048F-4CA0-9FF0-0AC4A6D67FA0}"/>
              </a:ext>
            </a:extLst>
          </p:cNvPr>
          <p:cNvGrpSpPr/>
          <p:nvPr/>
        </p:nvGrpSpPr>
        <p:grpSpPr>
          <a:xfrm>
            <a:off x="9016642" y="4654267"/>
            <a:ext cx="2230091" cy="1250859"/>
            <a:chOff x="7555847" y="4943084"/>
            <a:chExt cx="2230091" cy="125085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EF0420E-B6A9-4E01-9FFF-26DF2A344CA2}"/>
                </a:ext>
              </a:extLst>
            </p:cNvPr>
            <p:cNvGrpSpPr/>
            <p:nvPr/>
          </p:nvGrpSpPr>
          <p:grpSpPr>
            <a:xfrm>
              <a:off x="7555847" y="4943084"/>
              <a:ext cx="2230091" cy="1250859"/>
              <a:chOff x="7949290" y="3963365"/>
              <a:chExt cx="2230091" cy="1250859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DB92DF-9F5D-41EE-8FA9-43A534E24B80}"/>
                  </a:ext>
                </a:extLst>
              </p:cNvPr>
              <p:cNvSpPr txBox="1"/>
              <p:nvPr/>
            </p:nvSpPr>
            <p:spPr>
              <a:xfrm>
                <a:off x="7949290" y="3963365"/>
                <a:ext cx="22300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Event 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en-US" sz="1400" i="1" dirty="0">
                    <a:solidFill>
                      <a:schemeClr val="accent2">
                        <a:lumMod val="75000"/>
                      </a:schemeClr>
                    </a:solidFill>
                  </a:rPr>
                  <a:t>∩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B -&gt; </a:t>
                </a:r>
                <a:r>
                  <a:rPr lang="en-US" sz="1400" i="1" dirty="0"/>
                  <a:t>P(</a:t>
                </a:r>
                <a:r>
                  <a:rPr lang="en-US" sz="1400" b="1" i="1" dirty="0"/>
                  <a:t>A</a:t>
                </a:r>
                <a:r>
                  <a:rPr lang="en-US" sz="1400" i="1" dirty="0"/>
                  <a:t>∩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 = 2/36</a:t>
                </a:r>
              </a:p>
              <a:p>
                <a:endParaRPr lang="en-US" sz="1400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48D8E66-2D8B-4CCC-AD16-7846E2FB7005}"/>
                  </a:ext>
                </a:extLst>
              </p:cNvPr>
              <p:cNvGrpSpPr/>
              <p:nvPr/>
            </p:nvGrpSpPr>
            <p:grpSpPr>
              <a:xfrm>
                <a:off x="7949290" y="4273618"/>
                <a:ext cx="2015804" cy="940606"/>
                <a:chOff x="7949290" y="4833455"/>
                <a:chExt cx="2015804" cy="94060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8F2D7B0-3FD9-4A7B-9BFE-BFFB3B0ED527}"/>
                    </a:ext>
                  </a:extLst>
                </p:cNvPr>
                <p:cNvGrpSpPr/>
                <p:nvPr/>
              </p:nvGrpSpPr>
              <p:grpSpPr>
                <a:xfrm>
                  <a:off x="7949290" y="4841533"/>
                  <a:ext cx="1915095" cy="890908"/>
                  <a:chOff x="7949290" y="4841533"/>
                  <a:chExt cx="1915095" cy="890908"/>
                </a:xfrm>
              </p:grpSpPr>
              <p:pic>
                <p:nvPicPr>
                  <p:cNvPr id="89" name="Picture 10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D37C88D6-2D25-441A-9AB0-C7A263667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660" t="57278" r="40676" b="17380"/>
                  <a:stretch/>
                </p:blipFill>
                <p:spPr bwMode="auto">
                  <a:xfrm>
                    <a:off x="8904822" y="4862913"/>
                    <a:ext cx="457200" cy="4315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7C51F98D-71DA-4601-BFA2-CA4777E7E4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9379753" y="4841533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2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A3C41FFB-8706-4109-AF6A-A52A34A98F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8891106" y="5308254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C422FED-E8D3-4776-AA58-110D2745E03F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4869063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#1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95A08AFD-C363-44E7-9863-66890430D212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5384335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#2</a:t>
                    </a:r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BE44DFF-86AD-4AF0-BDAB-DA991B57CAD7}"/>
                    </a:ext>
                  </a:extLst>
                </p:cNvPr>
                <p:cNvSpPr/>
                <p:nvPr/>
              </p:nvSpPr>
              <p:spPr>
                <a:xfrm>
                  <a:off x="7993305" y="4833455"/>
                  <a:ext cx="1971789" cy="940606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8" name="Picture 4" descr="Rolling a Die |Interactive Questions| Solved Examples - Cuemath">
              <a:extLst>
                <a:ext uri="{FF2B5EF4-FFF2-40B4-BE49-F238E27FC236}">
                  <a16:creationId xmlns:a16="http://schemas.microsoft.com/office/drawing/2014/main" id="{E2781B5A-E2C8-4AA0-8949-BE355A063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3" t="55787" r="18219" b="19096"/>
            <a:stretch/>
          </p:blipFill>
          <p:spPr bwMode="auto">
            <a:xfrm>
              <a:off x="8986310" y="5742225"/>
              <a:ext cx="484632" cy="42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6A86B3-5896-47E8-9C64-08090487D0C9}"/>
              </a:ext>
            </a:extLst>
          </p:cNvPr>
          <p:cNvGrpSpPr/>
          <p:nvPr/>
        </p:nvGrpSpPr>
        <p:grpSpPr>
          <a:xfrm>
            <a:off x="10037638" y="2827197"/>
            <a:ext cx="2170026" cy="1771509"/>
            <a:chOff x="10037638" y="3044907"/>
            <a:chExt cx="2170026" cy="17715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91D214-DBBD-46FD-9040-0EF53428FAE7}"/>
                </a:ext>
              </a:extLst>
            </p:cNvPr>
            <p:cNvGrpSpPr/>
            <p:nvPr/>
          </p:nvGrpSpPr>
          <p:grpSpPr>
            <a:xfrm>
              <a:off x="10037638" y="3044907"/>
              <a:ext cx="2170026" cy="1771509"/>
              <a:chOff x="7949290" y="3969927"/>
              <a:chExt cx="2170026" cy="177150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A697FD-6086-45A5-8881-C227D99DC38B}"/>
                  </a:ext>
                </a:extLst>
              </p:cNvPr>
              <p:cNvSpPr txBox="1"/>
              <p:nvPr/>
            </p:nvSpPr>
            <p:spPr>
              <a:xfrm>
                <a:off x="8147527" y="3969927"/>
                <a:ext cx="19717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Event 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B -&gt; </a:t>
                </a:r>
                <a:r>
                  <a:rPr lang="en-US" sz="1400" i="1" dirty="0"/>
                  <a:t>P(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 = 3/36</a:t>
                </a:r>
              </a:p>
              <a:p>
                <a:endParaRPr lang="en-US" sz="1400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9710DF2-0190-4158-B331-9068AD75D0F7}"/>
                  </a:ext>
                </a:extLst>
              </p:cNvPr>
              <p:cNvGrpSpPr/>
              <p:nvPr/>
            </p:nvGrpSpPr>
            <p:grpSpPr>
              <a:xfrm>
                <a:off x="7949290" y="4273617"/>
                <a:ext cx="2015804" cy="1467819"/>
                <a:chOff x="7949290" y="4833454"/>
                <a:chExt cx="2015804" cy="146781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66111F8E-7BC4-464E-A62B-E4CFFD4305F1}"/>
                    </a:ext>
                  </a:extLst>
                </p:cNvPr>
                <p:cNvGrpSpPr/>
                <p:nvPr/>
              </p:nvGrpSpPr>
              <p:grpSpPr>
                <a:xfrm>
                  <a:off x="7949290" y="4841533"/>
                  <a:ext cx="1918704" cy="1389929"/>
                  <a:chOff x="7949290" y="4841533"/>
                  <a:chExt cx="1918704" cy="1389929"/>
                </a:xfrm>
              </p:grpSpPr>
              <p:pic>
                <p:nvPicPr>
                  <p:cNvPr id="1034" name="Picture 10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B7A5CCE3-61B8-43F3-BFB9-92CB4C3FBF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660" t="57278" r="40676" b="17380"/>
                  <a:stretch/>
                </p:blipFill>
                <p:spPr bwMode="auto">
                  <a:xfrm>
                    <a:off x="8904822" y="4862913"/>
                    <a:ext cx="457200" cy="4315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5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ECE88B62-F2BC-42A5-8AAA-C1BD67F554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9379753" y="4841533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4B6E158C-7919-4CCC-BD93-3E4CD02929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8891106" y="5308254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0C6DD564-67AC-4A3A-9245-E6A9D4DF0B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8891106" y="5807275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1C21CB29-3FEB-4A69-B7CA-A89A52139A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9383362" y="5303167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817EC63-73E2-4BC1-A201-820B2BC93F1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4869063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#1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1805426-D44C-4FE3-8EEC-290B32137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5384335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#2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E2C0E07-BF2D-498E-82B3-3799E35CBBCB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5862836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#3</a:t>
                    </a:r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8754365-ED4D-488F-9E9D-953CDB91B6A4}"/>
                    </a:ext>
                  </a:extLst>
                </p:cNvPr>
                <p:cNvSpPr/>
                <p:nvPr/>
              </p:nvSpPr>
              <p:spPr>
                <a:xfrm>
                  <a:off x="7993305" y="4833454"/>
                  <a:ext cx="1971789" cy="1467819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0" name="Picture 10" descr="Rolling a Die |Interactive Questions| Solved Examples - Cuemath">
              <a:extLst>
                <a:ext uri="{FF2B5EF4-FFF2-40B4-BE49-F238E27FC236}">
                  <a16:creationId xmlns:a16="http://schemas.microsoft.com/office/drawing/2014/main" id="{9F1A7826-E364-4449-98D0-F2680FD8F8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60" t="57278" r="40676" b="17380"/>
            <a:stretch/>
          </p:blipFill>
          <p:spPr bwMode="auto">
            <a:xfrm>
              <a:off x="11481817" y="4338250"/>
              <a:ext cx="457200" cy="43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F35091B-9DD3-445F-85EE-BF71B8628B33}"/>
              </a:ext>
            </a:extLst>
          </p:cNvPr>
          <p:cNvCxnSpPr>
            <a:cxnSpLocks/>
          </p:cNvCxnSpPr>
          <p:nvPr/>
        </p:nvCxnSpPr>
        <p:spPr>
          <a:xfrm>
            <a:off x="7585789" y="1637893"/>
            <a:ext cx="1" cy="52201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98B1B5-A78E-450E-A73F-F6D5F0709A31}"/>
              </a:ext>
            </a:extLst>
          </p:cNvPr>
          <p:cNvCxnSpPr>
            <a:cxnSpLocks/>
          </p:cNvCxnSpPr>
          <p:nvPr/>
        </p:nvCxnSpPr>
        <p:spPr>
          <a:xfrm flipH="1">
            <a:off x="7585790" y="1648282"/>
            <a:ext cx="460621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6A893BF-99C7-477A-873C-D5BD75BBA1BB}"/>
              </a:ext>
            </a:extLst>
          </p:cNvPr>
          <p:cNvSpPr txBox="1"/>
          <p:nvPr/>
        </p:nvSpPr>
        <p:spPr>
          <a:xfrm>
            <a:off x="10200927" y="1727511"/>
            <a:ext cx="1893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P(</a:t>
            </a:r>
            <a:r>
              <a:rPr lang="en-US" sz="1400" b="1" i="1" dirty="0"/>
              <a:t>B</a:t>
            </a:r>
            <a:r>
              <a:rPr lang="en-US" sz="1400" i="1" dirty="0"/>
              <a:t>) * P(</a:t>
            </a:r>
            <a:r>
              <a:rPr lang="en-US" sz="1400" b="1" i="1" dirty="0"/>
              <a:t>A</a:t>
            </a:r>
            <a:r>
              <a:rPr lang="en-US" sz="1400" dirty="0"/>
              <a:t>|</a:t>
            </a:r>
            <a:r>
              <a:rPr lang="en-US" sz="1400" b="1" i="1" dirty="0"/>
              <a:t>B</a:t>
            </a:r>
            <a:r>
              <a:rPr lang="en-US" sz="1400" i="1" dirty="0"/>
              <a:t>) </a:t>
            </a:r>
            <a:endParaRPr lang="en-US" sz="1400" dirty="0"/>
          </a:p>
        </p:txBody>
      </p:sp>
      <p:sp>
        <p:nvSpPr>
          <p:cNvPr id="112" name="Arrow: Up-Down 111">
            <a:extLst>
              <a:ext uri="{FF2B5EF4-FFF2-40B4-BE49-F238E27FC236}">
                <a16:creationId xmlns:a16="http://schemas.microsoft.com/office/drawing/2014/main" id="{63239B57-8175-44B3-A61B-5A830B5EF461}"/>
              </a:ext>
            </a:extLst>
          </p:cNvPr>
          <p:cNvSpPr/>
          <p:nvPr/>
        </p:nvSpPr>
        <p:spPr>
          <a:xfrm rot="5400000">
            <a:off x="10107267" y="1799471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94FB0F-357F-456D-9D47-7CC59AD710D3}"/>
              </a:ext>
            </a:extLst>
          </p:cNvPr>
          <p:cNvCxnSpPr>
            <a:cxnSpLocks/>
          </p:cNvCxnSpPr>
          <p:nvPr/>
        </p:nvCxnSpPr>
        <p:spPr>
          <a:xfrm>
            <a:off x="9647854" y="-8310"/>
            <a:ext cx="0" cy="164620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6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Виктор Попов</dc:creator>
  <cp:lastModifiedBy>Виктор Попов</cp:lastModifiedBy>
  <cp:revision>10</cp:revision>
  <dcterms:created xsi:type="dcterms:W3CDTF">2021-04-25T15:34:09Z</dcterms:created>
  <dcterms:modified xsi:type="dcterms:W3CDTF">2021-04-25T16:39:45Z</dcterms:modified>
</cp:coreProperties>
</file>