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5" autoAdjust="0"/>
    <p:restoredTop sz="94660"/>
  </p:normalViewPr>
  <p:slideViewPr>
    <p:cSldViewPr snapToGrid="0">
      <p:cViewPr>
        <p:scale>
          <a:sx n="150" d="100"/>
          <a:sy n="150" d="100"/>
        </p:scale>
        <p:origin x="184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EE6-558E-436B-8C1D-77097CA6B52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EF6-C4FB-4846-B71D-5DD996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7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EE6-558E-436B-8C1D-77097CA6B52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EF6-C4FB-4846-B71D-5DD996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7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EE6-558E-436B-8C1D-77097CA6B52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EF6-C4FB-4846-B71D-5DD996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EE6-558E-436B-8C1D-77097CA6B52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EF6-C4FB-4846-B71D-5DD996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7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EE6-558E-436B-8C1D-77097CA6B52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EF6-C4FB-4846-B71D-5DD996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EE6-558E-436B-8C1D-77097CA6B52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EF6-C4FB-4846-B71D-5DD996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5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EE6-558E-436B-8C1D-77097CA6B52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EF6-C4FB-4846-B71D-5DD996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EE6-558E-436B-8C1D-77097CA6B52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EF6-C4FB-4846-B71D-5DD996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EE6-558E-436B-8C1D-77097CA6B52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EF6-C4FB-4846-B71D-5DD996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2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EE6-558E-436B-8C1D-77097CA6B52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EF6-C4FB-4846-B71D-5DD996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1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AEE6-558E-436B-8C1D-77097CA6B52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5EF6-C4FB-4846-B71D-5DD996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4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8AEE6-558E-436B-8C1D-77097CA6B52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55EF6-C4FB-4846-B71D-5DD996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microsoft.com/office/2007/relationships/hdphoto" Target="../media/hdphoto2.wdp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1215A5-33EC-4AD2-B219-5CA609F30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3" y="-1957375"/>
            <a:ext cx="8586397" cy="10772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3DDEDC-583A-4BF4-8852-5EACB1EA57C8}"/>
              </a:ext>
            </a:extLst>
          </p:cNvPr>
          <p:cNvSpPr/>
          <p:nvPr/>
        </p:nvSpPr>
        <p:spPr>
          <a:xfrm>
            <a:off x="1294675" y="6017667"/>
            <a:ext cx="7823020" cy="407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921" dirty="0">
                <a:solidFill>
                  <a:schemeClr val="tx1"/>
                </a:solidFill>
              </a:rPr>
              <a:t>margin of error: ±5% -&gt;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54D4C-C561-4145-B961-8253F029BDA4}"/>
              </a:ext>
            </a:extLst>
          </p:cNvPr>
          <p:cNvSpPr/>
          <p:nvPr/>
        </p:nvSpPr>
        <p:spPr>
          <a:xfrm>
            <a:off x="659801" y="6411102"/>
            <a:ext cx="2748771" cy="85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55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E06DE-87BE-47FD-88CB-653807AAD5B9}"/>
              </a:ext>
            </a:extLst>
          </p:cNvPr>
          <p:cNvSpPr txBox="1"/>
          <p:nvPr/>
        </p:nvSpPr>
        <p:spPr>
          <a:xfrm>
            <a:off x="5545909" y="-590163"/>
            <a:ext cx="4724435" cy="2789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921" i="1" dirty="0"/>
              <a:t>For estimating the required</a:t>
            </a:r>
          </a:p>
          <a:p>
            <a:r>
              <a:rPr lang="en-US" sz="2921" i="1" dirty="0"/>
              <a:t># participants (sampled from </a:t>
            </a:r>
          </a:p>
          <a:p>
            <a:r>
              <a:rPr lang="en-US" sz="2921" i="1" dirty="0"/>
              <a:t>population) in experiment</a:t>
            </a:r>
          </a:p>
          <a:p>
            <a:r>
              <a:rPr lang="en-US" sz="2921" i="1" dirty="0"/>
              <a:t>to detect a possession of a</a:t>
            </a:r>
          </a:p>
          <a:p>
            <a:r>
              <a:rPr lang="en-US" sz="2921" i="1" dirty="0"/>
              <a:t>particular property (e.g. own</a:t>
            </a:r>
          </a:p>
          <a:p>
            <a:r>
              <a:rPr lang="en-US" sz="2921" i="1" dirty="0"/>
              <a:t>a car, speak second language)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78A4B-DB0C-44A6-9E5E-6D5D820F7ADF}"/>
              </a:ext>
            </a:extLst>
          </p:cNvPr>
          <p:cNvSpPr txBox="1"/>
          <p:nvPr/>
        </p:nvSpPr>
        <p:spPr>
          <a:xfrm>
            <a:off x="6162722" y="6003189"/>
            <a:ext cx="3886128" cy="1247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3" i="1" dirty="0"/>
              <a:t>“how much do we allow our </a:t>
            </a:r>
          </a:p>
          <a:p>
            <a:r>
              <a:rPr lang="en-US" sz="2503" i="1" dirty="0"/>
              <a:t>estimate to deviate from the</a:t>
            </a:r>
          </a:p>
          <a:p>
            <a:r>
              <a:rPr lang="en-US" sz="2503" i="1" dirty="0"/>
              <a:t>true population statistic?”</a:t>
            </a:r>
          </a:p>
        </p:txBody>
      </p:sp>
    </p:spTree>
    <p:extLst>
      <p:ext uri="{BB962C8B-B14F-4D97-AF65-F5344CB8AC3E}">
        <p14:creationId xmlns:p14="http://schemas.microsoft.com/office/powerpoint/2010/main" val="338119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419EBB-6C6F-45C4-B288-6467C317E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2249" b="32632"/>
          <a:stretch/>
        </p:blipFill>
        <p:spPr>
          <a:xfrm>
            <a:off x="-3776100" y="-3725333"/>
            <a:ext cx="10082268" cy="9639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A6F11D-F5D4-4303-B2B4-B6A5B48442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6" t="8359" r="5659" b="3028"/>
          <a:stretch/>
        </p:blipFill>
        <p:spPr>
          <a:xfrm>
            <a:off x="8156613" y="4565804"/>
            <a:ext cx="7665095" cy="58956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306FA9-A1BC-4094-B4ED-B2D4132A2923}"/>
              </a:ext>
            </a:extLst>
          </p:cNvPr>
          <p:cNvSpPr txBox="1"/>
          <p:nvPr/>
        </p:nvSpPr>
        <p:spPr>
          <a:xfrm>
            <a:off x="9464767" y="5778917"/>
            <a:ext cx="1282018" cy="86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3" b="1" dirty="0">
                <a:solidFill>
                  <a:schemeClr val="accent1"/>
                </a:solidFill>
              </a:rPr>
              <a:t>Group A</a:t>
            </a:r>
          </a:p>
          <a:p>
            <a:pPr algn="ctr"/>
            <a:r>
              <a:rPr lang="en-US" sz="2503" b="1" dirty="0">
                <a:solidFill>
                  <a:schemeClr val="accent1"/>
                </a:solidFill>
              </a:rPr>
              <a:t>(</a:t>
            </a:r>
            <a:r>
              <a:rPr lang="en-US" sz="2503" b="1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503" b="1" baseline="-25000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503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8625B-B68B-4323-A4D6-3088E5A4649A}"/>
              </a:ext>
            </a:extLst>
          </p:cNvPr>
          <p:cNvSpPr txBox="1"/>
          <p:nvPr/>
        </p:nvSpPr>
        <p:spPr>
          <a:xfrm>
            <a:off x="13792532" y="5778916"/>
            <a:ext cx="1267591" cy="86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3" b="1" dirty="0">
                <a:solidFill>
                  <a:srgbClr val="FF0000"/>
                </a:solidFill>
              </a:rPr>
              <a:t>Group B</a:t>
            </a:r>
          </a:p>
          <a:p>
            <a:pPr algn="ctr"/>
            <a:r>
              <a:rPr lang="en-US" sz="2503" b="1" dirty="0">
                <a:solidFill>
                  <a:srgbClr val="FF0000"/>
                </a:solidFill>
              </a:rPr>
              <a:t>(</a:t>
            </a:r>
            <a:r>
              <a:rPr lang="en-US" sz="2503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503" b="1" baseline="-250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503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98948-D36F-43C1-BBE4-12035B06B76A}"/>
              </a:ext>
            </a:extLst>
          </p:cNvPr>
          <p:cNvSpPr txBox="1"/>
          <p:nvPr/>
        </p:nvSpPr>
        <p:spPr>
          <a:xfrm>
            <a:off x="2404457" y="-3165896"/>
            <a:ext cx="688151" cy="54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21" b="1" dirty="0"/>
              <a:t>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8F33E-8D6F-42CB-AAD2-9F984AE6B5C9}"/>
              </a:ext>
            </a:extLst>
          </p:cNvPr>
          <p:cNvSpPr txBox="1"/>
          <p:nvPr/>
        </p:nvSpPr>
        <p:spPr>
          <a:xfrm>
            <a:off x="-1996926" y="709515"/>
            <a:ext cx="688151" cy="54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21" b="1" dirty="0"/>
              <a:t>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DF148-0139-4594-AA1A-409E9A5A0727}"/>
              </a:ext>
            </a:extLst>
          </p:cNvPr>
          <p:cNvSpPr txBox="1"/>
          <p:nvPr/>
        </p:nvSpPr>
        <p:spPr>
          <a:xfrm>
            <a:off x="-1996926" y="3385968"/>
            <a:ext cx="688151" cy="54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21" b="1" dirty="0"/>
              <a:t>(0)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1B266D-1EB9-49EE-8D7C-69BBAC2A8C6E}"/>
              </a:ext>
            </a:extLst>
          </p:cNvPr>
          <p:cNvSpPr txBox="1"/>
          <p:nvPr/>
        </p:nvSpPr>
        <p:spPr>
          <a:xfrm>
            <a:off x="5010376" y="-3165899"/>
            <a:ext cx="688151" cy="54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21" b="1" dirty="0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205733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7CEF2-4505-4610-AF35-9C1C52FD5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1" y="-3452496"/>
            <a:ext cx="6216242" cy="5944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20B06-4AA1-49C9-AFC6-0D3C9027D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61" y="3640753"/>
            <a:ext cx="4757236" cy="36589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35E45B3-D888-4768-B702-80D3983CA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80" r="7556"/>
          <a:stretch/>
        </p:blipFill>
        <p:spPr bwMode="auto">
          <a:xfrm>
            <a:off x="5448301" y="3640753"/>
            <a:ext cx="3907367" cy="295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FB1195-D55E-4FFE-852F-F5752B767C8B}"/>
                  </a:ext>
                </a:extLst>
              </p:cNvPr>
              <p:cNvSpPr txBox="1"/>
              <p:nvPr/>
            </p:nvSpPr>
            <p:spPr>
              <a:xfrm>
                <a:off x="3077280" y="2694745"/>
                <a:ext cx="2549096" cy="4620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89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𝑷𝒓𝒆𝒄𝒊𝒔𝒊𝒐𝒏</m:t>
                      </m:r>
                      <m:r>
                        <a:rPr lang="en-US" sz="1589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8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sz="1589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8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1589" i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FB1195-D55E-4FFE-852F-F5752B767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280" y="2694745"/>
                <a:ext cx="2549096" cy="4620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FF224D-54EB-4D9B-8452-FFE810FC60DF}"/>
                  </a:ext>
                </a:extLst>
              </p:cNvPr>
              <p:cNvSpPr txBox="1"/>
              <p:nvPr/>
            </p:nvSpPr>
            <p:spPr>
              <a:xfrm>
                <a:off x="6446473" y="-1012001"/>
                <a:ext cx="2891111" cy="4620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89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𝑹𝒆𝒄𝒂𝒍𝒍</m:t>
                      </m:r>
                      <m:r>
                        <a:rPr lang="en-US" sz="158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89" i="1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589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8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sz="1589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8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589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FF224D-54EB-4D9B-8452-FFE810FC6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73" y="-1012001"/>
                <a:ext cx="2891111" cy="4620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185514-195A-4FC2-973F-0761AFCB324B}"/>
                  </a:ext>
                </a:extLst>
              </p:cNvPr>
              <p:cNvSpPr txBox="1"/>
              <p:nvPr/>
            </p:nvSpPr>
            <p:spPr>
              <a:xfrm>
                <a:off x="6446474" y="509249"/>
                <a:ext cx="3051669" cy="4620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89" i="1">
                          <a:latin typeface="Cambria Math" panose="02040503050406030204" pitchFamily="18" charset="0"/>
                        </a:rPr>
                        <m:t>𝐹𝑎𝑙𝑙</m:t>
                      </m:r>
                      <m:r>
                        <a:rPr lang="en-US" sz="1589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589" i="1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en-US" sz="158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89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589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8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1589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8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589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185514-195A-4FC2-973F-0761AFCB3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74" y="509249"/>
                <a:ext cx="3051669" cy="4620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3AAF393-4156-4F15-A725-76FAF017BF02}"/>
              </a:ext>
            </a:extLst>
          </p:cNvPr>
          <p:cNvSpPr txBox="1"/>
          <p:nvPr/>
        </p:nvSpPr>
        <p:spPr>
          <a:xfrm>
            <a:off x="3338353" y="1104148"/>
            <a:ext cx="1504581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4" b="1" dirty="0"/>
              <a:t>Type I Error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7EA653-0F80-4674-A181-C2320D8E0B75}"/>
              </a:ext>
            </a:extLst>
          </p:cNvPr>
          <p:cNvSpPr txBox="1"/>
          <p:nvPr/>
        </p:nvSpPr>
        <p:spPr>
          <a:xfrm>
            <a:off x="4850619" y="-499250"/>
            <a:ext cx="1504581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4" b="1" dirty="0"/>
              <a:t>Type II Error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99C288-F7E5-426B-AAE8-0A85BBD304F8}"/>
              </a:ext>
            </a:extLst>
          </p:cNvPr>
          <p:cNvSpPr txBox="1"/>
          <p:nvPr/>
        </p:nvSpPr>
        <p:spPr>
          <a:xfrm>
            <a:off x="6878702" y="-3299207"/>
            <a:ext cx="2549138" cy="1026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17" i="1" dirty="0"/>
              <a:t>Start point of each ray -&gt; the numerator of the metric. </a:t>
            </a:r>
          </a:p>
          <a:p>
            <a:r>
              <a:rPr lang="en-US" sz="1517" i="1" dirty="0"/>
              <a:t>The span of the ray -&gt; summation in denominator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E6616E-39B3-428D-9F62-15BBD3F377D0}"/>
                  </a:ext>
                </a:extLst>
              </p:cNvPr>
              <p:cNvSpPr txBox="1"/>
              <p:nvPr/>
            </p:nvSpPr>
            <p:spPr>
              <a:xfrm>
                <a:off x="440060" y="7860880"/>
                <a:ext cx="4035592" cy="5056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89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589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589" b="1" i="1">
                          <a:latin typeface="Cambria Math" panose="02040503050406030204" pitchFamily="18" charset="0"/>
                        </a:rPr>
                        <m:t>𝑺𝒄𝒐𝒓𝒆</m:t>
                      </m:r>
                      <m:r>
                        <a:rPr lang="en-US" sz="1589" i="1">
                          <a:latin typeface="Cambria Math" panose="02040503050406030204" pitchFamily="18" charset="0"/>
                        </a:rPr>
                        <m:t>=(1+</m:t>
                      </m:r>
                      <m:sSup>
                        <m:sSupPr>
                          <m:ctrlPr>
                            <a:rPr lang="en-US" sz="158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8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158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58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58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sz="158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58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sSup>
                            <m:sSupPr>
                              <m:ctrlPr>
                                <a:rPr lang="en-US" sz="158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8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58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58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sz="1589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8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sz="1589" i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E6616E-39B3-428D-9F62-15BBD3F37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60" y="7860880"/>
                <a:ext cx="4035592" cy="5056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35AB155-664E-4054-9566-856DEA7E400C}"/>
              </a:ext>
            </a:extLst>
          </p:cNvPr>
          <p:cNvSpPr txBox="1"/>
          <p:nvPr/>
        </p:nvSpPr>
        <p:spPr>
          <a:xfrm>
            <a:off x="440061" y="8618607"/>
            <a:ext cx="6430863" cy="1457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17" dirty="0"/>
              <a:t>Note, that ROC only considers TPR (which depends only on values from class 1) </a:t>
            </a:r>
          </a:p>
          <a:p>
            <a:pPr>
              <a:lnSpc>
                <a:spcPct val="150000"/>
              </a:lnSpc>
            </a:pPr>
            <a:r>
              <a:rPr lang="en-US" sz="1517" dirty="0"/>
              <a:t>and FPR (which depends only on values from class 0). </a:t>
            </a:r>
          </a:p>
          <a:p>
            <a:pPr>
              <a:lnSpc>
                <a:spcPct val="150000"/>
              </a:lnSpc>
            </a:pPr>
            <a:r>
              <a:rPr lang="en-US" sz="1517" dirty="0"/>
              <a:t>Thus, ROC AUC is not suitable for imbalanced datasets. </a:t>
            </a:r>
          </a:p>
          <a:p>
            <a:pPr>
              <a:lnSpc>
                <a:spcPct val="150000"/>
              </a:lnSpc>
            </a:pPr>
            <a:r>
              <a:rPr lang="en-US" sz="1517" dirty="0"/>
              <a:t>F-Score, on the other hand, is affected by class imbalance.</a:t>
            </a:r>
          </a:p>
        </p:txBody>
      </p:sp>
    </p:spTree>
    <p:extLst>
      <p:ext uri="{BB962C8B-B14F-4D97-AF65-F5344CB8AC3E}">
        <p14:creationId xmlns:p14="http://schemas.microsoft.com/office/powerpoint/2010/main" val="102653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D5BF9A9-8316-4F1E-95B0-D2708386C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553" y="608652"/>
            <a:ext cx="330858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i="1" dirty="0">
                <a:highlight>
                  <a:srgbClr val="00FFFF"/>
                </a:highlight>
                <a:latin typeface="+mn-lt"/>
              </a:rPr>
              <a:t>Example</a:t>
            </a:r>
            <a:r>
              <a:rPr lang="en-US" altLang="en-US" sz="1100" i="1" dirty="0">
                <a:latin typeface="+mn-lt"/>
              </a:rPr>
              <a:t>: </a:t>
            </a:r>
            <a:r>
              <a:rPr kumimoji="0" lang="en-US" altLang="en-US" sz="1100" b="0" i="1" strike="noStrike" cap="none" normalizeH="0" baseline="0" dirty="0">
                <a:ln>
                  <a:noFill/>
                </a:ln>
                <a:effectLst/>
                <a:latin typeface="+mn-lt"/>
              </a:rPr>
              <a:t>Party Affiliation and Opinion on Tax Reform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6E14E-C407-4339-B941-D8ECD0BBB596}"/>
              </a:ext>
            </a:extLst>
          </p:cNvPr>
          <p:cNvSpPr txBox="1"/>
          <p:nvPr/>
        </p:nvSpPr>
        <p:spPr>
          <a:xfrm>
            <a:off x="5522850" y="3157890"/>
            <a:ext cx="4324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Expected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We need to calculate the table of expected counts for all of the cells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 This table displays what the counts would be for our sample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data if there were no association between the variables.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923DF-D9C2-4A0E-BBB9-CE2C932FE121}"/>
              </a:ext>
            </a:extLst>
          </p:cNvPr>
          <p:cNvSpPr txBox="1"/>
          <p:nvPr/>
        </p:nvSpPr>
        <p:spPr>
          <a:xfrm>
            <a:off x="5810864" y="140109"/>
            <a:ext cx="303079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</a:rPr>
              <a:t>Chi-square </a:t>
            </a:r>
            <a:r>
              <a:rPr lang="en-US" sz="1100" b="0" i="0" dirty="0">
                <a:effectLst/>
                <a:highlight>
                  <a:srgbClr val="FFFF00"/>
                </a:highlight>
              </a:rPr>
              <a:t>test of independence</a:t>
            </a:r>
            <a:r>
              <a:rPr lang="en-US" sz="1100" b="0" i="0" dirty="0">
                <a:effectLst/>
              </a:rPr>
              <a:t> assesses the independence of two categorical variables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86BB5-8A53-4CE8-9985-714B9B885B04}"/>
              </a:ext>
            </a:extLst>
          </p:cNvPr>
          <p:cNvSpPr txBox="1"/>
          <p:nvPr/>
        </p:nvSpPr>
        <p:spPr>
          <a:xfrm>
            <a:off x="5522850" y="2503816"/>
            <a:ext cx="4114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100" b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: In the population, the two categorical variables are independent.</a:t>
            </a:r>
          </a:p>
          <a:p>
            <a:r>
              <a:rPr lang="en-US" sz="1100" b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100" b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: In the population, the two categorical variables are dependent.</a:t>
            </a:r>
            <a:endParaRPr lang="en-US" sz="11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17676F-BB5C-4616-8662-C712A02DF9C6}"/>
              </a:ext>
            </a:extLst>
          </p:cNvPr>
          <p:cNvGrpSpPr/>
          <p:nvPr/>
        </p:nvGrpSpPr>
        <p:grpSpPr>
          <a:xfrm>
            <a:off x="5733553" y="1121138"/>
            <a:ext cx="2610465" cy="1085636"/>
            <a:chOff x="6039464" y="1754999"/>
            <a:chExt cx="2610465" cy="10856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B4F0D3-BC21-4B6B-94D1-B4DEB123EF44}"/>
                </a:ext>
              </a:extLst>
            </p:cNvPr>
            <p:cNvSpPr txBox="1"/>
            <p:nvPr/>
          </p:nvSpPr>
          <p:spPr>
            <a:xfrm>
              <a:off x="6039464" y="1754999"/>
              <a:ext cx="1136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en-US" sz="1100" b="1" i="1" u="none" strike="noStrike" cap="none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latin typeface="+mn-lt"/>
                </a:rPr>
                <a:t>Observed Table:</a:t>
              </a:r>
              <a:endPara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67597BE-C97F-4E11-96A5-87B5E571C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lumMod val="20000"/>
                  <a:lumOff val="8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40859" y="1983015"/>
              <a:ext cx="2509070" cy="857620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3F8B289B-D641-4452-BFC2-4B07143EBB2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10378" y="3942819"/>
            <a:ext cx="3431764" cy="8683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00A2495-66FD-4D37-8EF7-06F101C12740}"/>
              </a:ext>
            </a:extLst>
          </p:cNvPr>
          <p:cNvSpPr txBox="1"/>
          <p:nvPr/>
        </p:nvSpPr>
        <p:spPr>
          <a:xfrm>
            <a:off x="1064343" y="140109"/>
            <a:ext cx="313649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</a:rPr>
              <a:t>Chi-square </a:t>
            </a:r>
            <a:r>
              <a:rPr lang="en-US" sz="1100" b="0" i="0" dirty="0">
                <a:effectLst/>
                <a:highlight>
                  <a:srgbClr val="FFFF00"/>
                </a:highlight>
              </a:rPr>
              <a:t>goodness of fit test</a:t>
            </a:r>
            <a:r>
              <a:rPr lang="en-US" sz="1100" b="0" i="0" dirty="0">
                <a:effectLst/>
              </a:rPr>
              <a:t> assesses whether the observed data fit a specified distribution.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416337-A295-4EF9-8682-7AEBE8D908A9}"/>
              </a:ext>
            </a:extLst>
          </p:cNvPr>
          <p:cNvSpPr txBox="1"/>
          <p:nvPr/>
        </p:nvSpPr>
        <p:spPr>
          <a:xfrm>
            <a:off x="398207" y="613296"/>
            <a:ext cx="49407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highlight>
                  <a:srgbClr val="00FFFF"/>
                </a:highlight>
              </a:rPr>
              <a:t>Example</a:t>
            </a:r>
            <a:r>
              <a:rPr lang="en-US" sz="1100" i="1" dirty="0"/>
              <a:t>: Survey analyzed the regularity of sport exercises among students </a:t>
            </a:r>
          </a:p>
          <a:p>
            <a:r>
              <a:rPr lang="en-US" sz="1100" i="1" dirty="0"/>
              <a:t>and found out, that 60% of students do NOT exercise regularly, </a:t>
            </a:r>
          </a:p>
          <a:p>
            <a:r>
              <a:rPr lang="en-US" sz="1100" i="1" dirty="0"/>
              <a:t>25% exercise sporadically and 15% exercised regularly.</a:t>
            </a:r>
          </a:p>
          <a:p>
            <a:endParaRPr lang="en-US" sz="1100" i="1" dirty="0"/>
          </a:p>
          <a:p>
            <a:r>
              <a:rPr lang="en-US" sz="1100" i="1" dirty="0"/>
              <a:t>Next Year university launched a health promotion campaign. After that, the</a:t>
            </a:r>
          </a:p>
          <a:p>
            <a:r>
              <a:rPr lang="en-US" sz="1100" i="1" dirty="0"/>
              <a:t>survey was repeated and the following data was gathered. Based on the data, </a:t>
            </a:r>
          </a:p>
          <a:p>
            <a:r>
              <a:rPr lang="en-US" sz="1100" i="1" dirty="0"/>
              <a:t>is there evidence of a shift in the distribution of responses to the exercise question </a:t>
            </a:r>
          </a:p>
          <a:p>
            <a:r>
              <a:rPr lang="en-US" sz="1100" i="1" dirty="0"/>
              <a:t>following the implementation of the health promotion campaign on campus?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D0B6D94-86E1-4777-B910-685C15C51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08642"/>
              </p:ext>
            </p:extLst>
          </p:nvPr>
        </p:nvGraphicFramePr>
        <p:xfrm>
          <a:off x="452696" y="2308836"/>
          <a:ext cx="4480560" cy="685800"/>
        </p:xfrm>
        <a:graphic>
          <a:graphicData uri="http://schemas.openxmlformats.org/drawingml/2006/table">
            <a:tbl>
              <a:tblPr/>
              <a:tblGrid>
                <a:gridCol w="1120140">
                  <a:extLst>
                    <a:ext uri="{9D8B030D-6E8A-4147-A177-3AD203B41FA5}">
                      <a16:colId xmlns:a16="http://schemas.microsoft.com/office/drawing/2014/main" val="1813047654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001114440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745326167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4137930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>
                          <a:effectLst/>
                        </a:rPr>
                        <a:t>No Regular Exercise</a:t>
                      </a:r>
                      <a:endParaRPr lang="en-US" sz="1100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>
                          <a:effectLst/>
                        </a:rPr>
                        <a:t>Sporadic Exercise</a:t>
                      </a:r>
                      <a:endParaRPr lang="en-US" sz="1100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>
                          <a:effectLst/>
                        </a:rPr>
                        <a:t>Regular Exercise</a:t>
                      </a:r>
                      <a:endParaRPr lang="en-US" sz="1100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>
                          <a:effectLst/>
                        </a:rPr>
                        <a:t>Total</a:t>
                      </a:r>
                      <a:endParaRPr lang="en-US" sz="1100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29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dirty="0">
                          <a:effectLst/>
                        </a:rPr>
                        <a:t>255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effectLst/>
                        </a:rPr>
                        <a:t>125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dirty="0">
                          <a:effectLst/>
                        </a:rPr>
                        <a:t>90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dirty="0">
                          <a:effectLst/>
                        </a:rPr>
                        <a:t>470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62453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F295A13-07E3-4003-B6FA-E72D07DEE645}"/>
              </a:ext>
            </a:extLst>
          </p:cNvPr>
          <p:cNvSpPr txBox="1"/>
          <p:nvPr/>
        </p:nvSpPr>
        <p:spPr>
          <a:xfrm>
            <a:off x="393356" y="2054235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Observed Table:</a:t>
            </a:r>
            <a:endParaRPr kumimoji="0" lang="en-US" altLang="en-US" sz="1100" b="0" i="1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054040-C2A0-40B7-B616-F7FD3AD324F0}"/>
              </a:ext>
            </a:extLst>
          </p:cNvPr>
          <p:cNvSpPr txBox="1"/>
          <p:nvPr/>
        </p:nvSpPr>
        <p:spPr>
          <a:xfrm>
            <a:off x="361541" y="3064094"/>
            <a:ext cx="4114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100" b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: Distribution of responses has NOT changed</a:t>
            </a:r>
          </a:p>
          <a:p>
            <a:r>
              <a:rPr lang="en-US" sz="1100" b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100" b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: Distribution of responses has changed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3A78C1-EFAC-4DC2-8882-8B511CAFF7E3}"/>
              </a:ext>
            </a:extLst>
          </p:cNvPr>
          <p:cNvSpPr txBox="1"/>
          <p:nvPr/>
        </p:nvSpPr>
        <p:spPr>
          <a:xfrm>
            <a:off x="361541" y="3498219"/>
            <a:ext cx="43249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Expected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Based on the expected distribution, we can calculate the number of students we would have expected to see in each exercise category.</a:t>
            </a:r>
            <a:endParaRPr lang="en-US" sz="11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8AF2169-EC7B-4E24-A7BA-7E6225990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75470"/>
              </p:ext>
            </p:extLst>
          </p:nvPr>
        </p:nvGraphicFramePr>
        <p:xfrm>
          <a:off x="452696" y="4091417"/>
          <a:ext cx="4480560" cy="685800"/>
        </p:xfrm>
        <a:graphic>
          <a:graphicData uri="http://schemas.openxmlformats.org/drawingml/2006/table">
            <a:tbl>
              <a:tblPr/>
              <a:tblGrid>
                <a:gridCol w="1120140">
                  <a:extLst>
                    <a:ext uri="{9D8B030D-6E8A-4147-A177-3AD203B41FA5}">
                      <a16:colId xmlns:a16="http://schemas.microsoft.com/office/drawing/2014/main" val="1813047654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001114440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745326167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4137930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>
                          <a:effectLst/>
                        </a:rPr>
                        <a:t>No Regular Exercise</a:t>
                      </a:r>
                      <a:endParaRPr lang="en-US" sz="1100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>
                          <a:effectLst/>
                        </a:rPr>
                        <a:t>Sporadic Exercise</a:t>
                      </a:r>
                      <a:endParaRPr lang="en-US" sz="1100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>
                          <a:effectLst/>
                        </a:rPr>
                        <a:t>Regular Exercise</a:t>
                      </a:r>
                      <a:endParaRPr lang="en-US" sz="1100" b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>
                          <a:effectLst/>
                        </a:rPr>
                        <a:t>Total</a:t>
                      </a:r>
                      <a:endParaRPr lang="en-US" sz="1100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29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dirty="0">
                          <a:effectLst/>
                        </a:rPr>
                        <a:t>282=470*0.6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effectLst/>
                        </a:rPr>
                        <a:t>117.5=470*0.25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dirty="0">
                          <a:effectLst/>
                        </a:rPr>
                        <a:t>70.5=470*0.15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dirty="0">
                          <a:effectLst/>
                        </a:rPr>
                        <a:t>470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624535"/>
                  </a:ext>
                </a:extLst>
              </a:tr>
            </a:tbl>
          </a:graphicData>
        </a:graphic>
      </p:graphicFrame>
      <p:pic>
        <p:nvPicPr>
          <p:cNvPr id="35" name="Picture 34">
            <a:extLst>
              <a:ext uri="{FF2B5EF4-FFF2-40B4-BE49-F238E27FC236}">
                <a16:creationId xmlns:a16="http://schemas.microsoft.com/office/drawing/2014/main" id="{AB969780-E95F-4604-95F9-6127AFEED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808" y="5336211"/>
            <a:ext cx="1330978" cy="40953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896273C-1021-44D0-9DA5-E09D416A90F3}"/>
              </a:ext>
            </a:extLst>
          </p:cNvPr>
          <p:cNvSpPr txBox="1"/>
          <p:nvPr/>
        </p:nvSpPr>
        <p:spPr>
          <a:xfrm>
            <a:off x="361541" y="5062638"/>
            <a:ext cx="3133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Degrees of Freedom</a:t>
            </a:r>
            <a:r>
              <a:rPr lang="en-US" sz="1100" dirty="0"/>
              <a:t>: df = n-1 = 3-1 =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B4CDBF-4832-40C0-A627-5488D81166DD}"/>
              </a:ext>
            </a:extLst>
          </p:cNvPr>
          <p:cNvSpPr txBox="1"/>
          <p:nvPr/>
        </p:nvSpPr>
        <p:spPr>
          <a:xfrm>
            <a:off x="5522850" y="5062638"/>
            <a:ext cx="411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Degrees of Freedom</a:t>
            </a:r>
            <a:r>
              <a:rPr lang="en-US" sz="1100" dirty="0"/>
              <a:t>: df = (nrows-1)* (ncols-1) = 1 * 2 = 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793E2B4-9697-4141-B91D-362AC3C46F8D}"/>
              </a:ext>
            </a:extLst>
          </p:cNvPr>
          <p:cNvCxnSpPr>
            <a:cxnSpLocks/>
          </p:cNvCxnSpPr>
          <p:nvPr/>
        </p:nvCxnSpPr>
        <p:spPr>
          <a:xfrm>
            <a:off x="5287297" y="66368"/>
            <a:ext cx="0" cy="5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3D0D04-BD4A-463F-943E-80795E60A09E}"/>
              </a:ext>
            </a:extLst>
          </p:cNvPr>
          <p:cNvCxnSpPr/>
          <p:nvPr/>
        </p:nvCxnSpPr>
        <p:spPr>
          <a:xfrm flipH="1">
            <a:off x="494277" y="5331544"/>
            <a:ext cx="4793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A63686-2FBD-4489-93E4-D4A01E2E0BD1}"/>
              </a:ext>
            </a:extLst>
          </p:cNvPr>
          <p:cNvCxnSpPr/>
          <p:nvPr/>
        </p:nvCxnSpPr>
        <p:spPr>
          <a:xfrm flipH="1">
            <a:off x="4844059" y="5331544"/>
            <a:ext cx="4793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4B78BE-115F-4236-B05D-EFDAE647079B}"/>
              </a:ext>
            </a:extLst>
          </p:cNvPr>
          <p:cNvSpPr txBox="1"/>
          <p:nvPr/>
        </p:nvSpPr>
        <p:spPr>
          <a:xfrm>
            <a:off x="4475770" y="5770455"/>
            <a:ext cx="2020895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χ</a:t>
            </a:r>
            <a:r>
              <a:rPr lang="en-US" sz="12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  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  χ</a:t>
            </a:r>
            <a:r>
              <a:rPr lang="en-US" sz="12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crit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(df, α) -&gt; reject 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2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32B29A-444B-4D77-B8DE-2041A873FFB0}"/>
              </a:ext>
            </a:extLst>
          </p:cNvPr>
          <p:cNvSpPr txBox="1"/>
          <p:nvPr/>
        </p:nvSpPr>
        <p:spPr>
          <a:xfrm>
            <a:off x="361541" y="5576433"/>
            <a:ext cx="2422073" cy="4767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i="1" dirty="0"/>
              <a:t>Note: When testing for continuous distribution, data binning is required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64B8CA-0199-4DB1-A979-E48CD3494ADE}"/>
              </a:ext>
            </a:extLst>
          </p:cNvPr>
          <p:cNvSpPr txBox="1"/>
          <p:nvPr/>
        </p:nvSpPr>
        <p:spPr>
          <a:xfrm>
            <a:off x="2918900" y="6048433"/>
            <a:ext cx="4793020" cy="664012"/>
          </a:xfrm>
          <a:prstGeom prst="roundRect">
            <a:avLst/>
          </a:prstGeom>
          <a:noFill/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Assumptions:</a:t>
            </a:r>
          </a:p>
          <a:p>
            <a:pPr marL="171450" indent="-171450">
              <a:buFontTx/>
              <a:buChar char="-"/>
            </a:pPr>
            <a:r>
              <a:rPr lang="en-US" sz="1100" i="1" dirty="0"/>
              <a:t>Expected frequencies for each cell are at least 1.</a:t>
            </a:r>
          </a:p>
          <a:p>
            <a:pPr marL="171450" indent="-171450">
              <a:buFontTx/>
              <a:buChar char="-"/>
            </a:pPr>
            <a:r>
              <a:rPr lang="en-US" sz="1100" i="1" dirty="0"/>
              <a:t>Expected frequencies should be at least 5 for the majority (80%) of the cells.</a:t>
            </a:r>
          </a:p>
        </p:txBody>
      </p:sp>
    </p:spTree>
    <p:extLst>
      <p:ext uri="{BB962C8B-B14F-4D97-AF65-F5344CB8AC3E}">
        <p14:creationId xmlns:p14="http://schemas.microsoft.com/office/powerpoint/2010/main" val="221866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534</Words>
  <Application>Microsoft Office PowerPoint</Application>
  <PresentationFormat>A4 Paper (210x297 mm)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Виктор Попов</dc:creator>
  <cp:lastModifiedBy>Виктор Попов</cp:lastModifiedBy>
  <cp:revision>21</cp:revision>
  <dcterms:created xsi:type="dcterms:W3CDTF">2021-01-12T01:21:14Z</dcterms:created>
  <dcterms:modified xsi:type="dcterms:W3CDTF">2021-01-12T17:57:20Z</dcterms:modified>
</cp:coreProperties>
</file>