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7100888"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121" d="100"/>
          <a:sy n="121"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051" cy="470895"/>
          </a:xfrm>
          <a:prstGeom prst="rect">
            <a:avLst/>
          </a:prstGeom>
        </p:spPr>
        <p:txBody>
          <a:bodyPr vert="horz" lIns="94201" tIns="47101" rIns="94201" bIns="47101" rtlCol="0"/>
          <a:lstStyle>
            <a:lvl1pPr algn="l">
              <a:defRPr sz="1200"/>
            </a:lvl1pPr>
          </a:lstStyle>
          <a:p>
            <a:endParaRPr lang="en-US"/>
          </a:p>
        </p:txBody>
      </p:sp>
      <p:sp>
        <p:nvSpPr>
          <p:cNvPr id="3" name="Date Placeholder 2"/>
          <p:cNvSpPr>
            <a:spLocks noGrp="1"/>
          </p:cNvSpPr>
          <p:nvPr>
            <p:ph type="dt" idx="1"/>
          </p:nvPr>
        </p:nvSpPr>
        <p:spPr>
          <a:xfrm>
            <a:off x="4022194" y="0"/>
            <a:ext cx="3077051" cy="470895"/>
          </a:xfrm>
          <a:prstGeom prst="rect">
            <a:avLst/>
          </a:prstGeom>
        </p:spPr>
        <p:txBody>
          <a:bodyPr vert="horz" lIns="94201" tIns="47101" rIns="94201" bIns="47101" rtlCol="0"/>
          <a:lstStyle>
            <a:lvl1pPr algn="r">
              <a:defRPr sz="1200"/>
            </a:lvl1pPr>
          </a:lstStyle>
          <a:p>
            <a:fld id="{236373B9-B9F3-4597-8451-878410E86F25}" type="datetimeFigureOut">
              <a:rPr lang="en-US" smtClean="0"/>
              <a:t>3/30/2020</a:t>
            </a:fld>
            <a:endParaRPr lang="en-US"/>
          </a:p>
        </p:txBody>
      </p:sp>
      <p:sp>
        <p:nvSpPr>
          <p:cNvPr id="4" name="Slide Image Placeholder 3"/>
          <p:cNvSpPr>
            <a:spLocks noGrp="1" noRot="1" noChangeAspect="1"/>
          </p:cNvSpPr>
          <p:nvPr>
            <p:ph type="sldImg" idx="2"/>
          </p:nvPr>
        </p:nvSpPr>
        <p:spPr>
          <a:xfrm>
            <a:off x="735013" y="1173163"/>
            <a:ext cx="5630862" cy="3167062"/>
          </a:xfrm>
          <a:prstGeom prst="rect">
            <a:avLst/>
          </a:prstGeom>
          <a:noFill/>
          <a:ln w="12700">
            <a:solidFill>
              <a:prstClr val="black"/>
            </a:solidFill>
          </a:ln>
        </p:spPr>
        <p:txBody>
          <a:bodyPr vert="horz" lIns="94201" tIns="47101" rIns="94201" bIns="47101" rtlCol="0" anchor="ctr"/>
          <a:lstStyle/>
          <a:p>
            <a:endParaRPr lang="en-US"/>
          </a:p>
        </p:txBody>
      </p:sp>
      <p:sp>
        <p:nvSpPr>
          <p:cNvPr id="5" name="Notes Placeholder 4"/>
          <p:cNvSpPr>
            <a:spLocks noGrp="1"/>
          </p:cNvSpPr>
          <p:nvPr>
            <p:ph type="body" sz="quarter" idx="3"/>
          </p:nvPr>
        </p:nvSpPr>
        <p:spPr>
          <a:xfrm>
            <a:off x="710089" y="4516676"/>
            <a:ext cx="5680710" cy="3695462"/>
          </a:xfrm>
          <a:prstGeom prst="rect">
            <a:avLst/>
          </a:prstGeom>
        </p:spPr>
        <p:txBody>
          <a:bodyPr vert="horz" lIns="94201" tIns="47101" rIns="94201" bIns="4710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7051" cy="470894"/>
          </a:xfrm>
          <a:prstGeom prst="rect">
            <a:avLst/>
          </a:prstGeom>
        </p:spPr>
        <p:txBody>
          <a:bodyPr vert="horz" lIns="94201" tIns="47101" rIns="94201" bIns="47101" rtlCol="0" anchor="b"/>
          <a:lstStyle>
            <a:lvl1pPr algn="l">
              <a:defRPr sz="1200"/>
            </a:lvl1pPr>
          </a:lstStyle>
          <a:p>
            <a:endParaRPr lang="en-US"/>
          </a:p>
        </p:txBody>
      </p:sp>
      <p:sp>
        <p:nvSpPr>
          <p:cNvPr id="7" name="Slide Number Placeholder 6"/>
          <p:cNvSpPr>
            <a:spLocks noGrp="1"/>
          </p:cNvSpPr>
          <p:nvPr>
            <p:ph type="sldNum" sz="quarter" idx="5"/>
          </p:nvPr>
        </p:nvSpPr>
        <p:spPr>
          <a:xfrm>
            <a:off x="4022194" y="8914407"/>
            <a:ext cx="3077051" cy="470894"/>
          </a:xfrm>
          <a:prstGeom prst="rect">
            <a:avLst/>
          </a:prstGeom>
        </p:spPr>
        <p:txBody>
          <a:bodyPr vert="horz" lIns="94201" tIns="47101" rIns="94201" bIns="47101" rtlCol="0" anchor="b"/>
          <a:lstStyle>
            <a:lvl1pPr algn="r">
              <a:defRPr sz="1200"/>
            </a:lvl1pPr>
          </a:lstStyle>
          <a:p>
            <a:fld id="{306B619B-F20F-4EDA-9BFE-5FE63BAC4B1B}" type="slidenum">
              <a:rPr lang="en-US" smtClean="0"/>
              <a:t>‹#›</a:t>
            </a:fld>
            <a:endParaRPr lang="en-US"/>
          </a:p>
        </p:txBody>
      </p:sp>
    </p:spTree>
    <p:extLst>
      <p:ext uri="{BB962C8B-B14F-4D97-AF65-F5344CB8AC3E}">
        <p14:creationId xmlns:p14="http://schemas.microsoft.com/office/powerpoint/2010/main" val="2864026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2032-5973-4BE9-94F6-CA208F02B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6600-A1B0-4A9D-A8D2-87EBDCE05F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412D87-D36E-40A2-9DFC-45A9D50A220E}"/>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5" name="Footer Placeholder 4">
            <a:extLst>
              <a:ext uri="{FF2B5EF4-FFF2-40B4-BE49-F238E27FC236}">
                <a16:creationId xmlns:a16="http://schemas.microsoft.com/office/drawing/2014/main" id="{5A79F5B4-14AD-4E0B-BA9A-811F4CFAB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DB35B-0723-4206-8F00-5AEC2B26EC67}"/>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2542602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DC9E-5A0A-4CF2-BEA1-44C43D804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A02923-94DD-40CB-8345-399E46F349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79BFA-3CA7-4C17-9EE5-E53D59A6CB3A}"/>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5" name="Footer Placeholder 4">
            <a:extLst>
              <a:ext uri="{FF2B5EF4-FFF2-40B4-BE49-F238E27FC236}">
                <a16:creationId xmlns:a16="http://schemas.microsoft.com/office/drawing/2014/main" id="{2870EB29-208F-4F25-8068-6F7B019CE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6DB69-AB34-4BD0-8C73-26BDA45DAC18}"/>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377758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C904E8-3230-436F-A83A-F8E9DBD6BA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EB3B09-6328-4D19-B64D-1B876D35A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9FE4A-380B-4DE3-B549-0C09DF8CCD93}"/>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5" name="Footer Placeholder 4">
            <a:extLst>
              <a:ext uri="{FF2B5EF4-FFF2-40B4-BE49-F238E27FC236}">
                <a16:creationId xmlns:a16="http://schemas.microsoft.com/office/drawing/2014/main" id="{CE6E9C23-DEDF-4E10-B5AA-0E0AC7992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CC08-0C48-4591-9ED5-C6C17FB5BFB1}"/>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2655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5FFE-050F-4708-897A-21155032F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D907E-968B-460C-9AB3-1EA4AE0EB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B98CA-F17C-497B-B4B5-28E28978C633}"/>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5" name="Footer Placeholder 4">
            <a:extLst>
              <a:ext uri="{FF2B5EF4-FFF2-40B4-BE49-F238E27FC236}">
                <a16:creationId xmlns:a16="http://schemas.microsoft.com/office/drawing/2014/main" id="{AA6AC8CF-C290-4FFD-B82D-9CD695BB6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E3A3A-CF9D-4C8A-AE5D-6F905E0B5A1C}"/>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180135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918B-470C-4470-949B-1C566BBE78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808D79-0E7B-450C-B79E-3CE559F9B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ED5EA-A29D-4ACE-A8CC-957B3751E6F3}"/>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5" name="Footer Placeholder 4">
            <a:extLst>
              <a:ext uri="{FF2B5EF4-FFF2-40B4-BE49-F238E27FC236}">
                <a16:creationId xmlns:a16="http://schemas.microsoft.com/office/drawing/2014/main" id="{57D56FE1-90B8-4918-8049-957E463BE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5588B-FBAD-4A98-8E5B-709D635DAE97}"/>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244322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257F-3B83-45F6-B041-C299A8E26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274411-BE20-4500-BB46-2E8CADBBA0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F27085-F5A6-4209-8F16-C7A038613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654905-99D7-4B3D-AE46-D721FA244394}"/>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6" name="Footer Placeholder 5">
            <a:extLst>
              <a:ext uri="{FF2B5EF4-FFF2-40B4-BE49-F238E27FC236}">
                <a16:creationId xmlns:a16="http://schemas.microsoft.com/office/drawing/2014/main" id="{BB314DC1-5FBF-46D1-AE1F-7683E078E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41322-FDAC-4589-B798-638CFB64D259}"/>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244945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FDC4-0538-40C2-AF87-7EE19FD6A0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ECFBCB-25F0-4956-A6E2-A513BB93C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AB1A3-893B-44E6-A9F3-AC1111A7B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47E12C-AFDC-40B9-8420-FD0B3C372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BDEF5-45C2-4F54-8224-2FA342FC5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F452DD-D9D5-4C29-8EAF-90D8C00E678A}"/>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8" name="Footer Placeholder 7">
            <a:extLst>
              <a:ext uri="{FF2B5EF4-FFF2-40B4-BE49-F238E27FC236}">
                <a16:creationId xmlns:a16="http://schemas.microsoft.com/office/drawing/2014/main" id="{418CD26E-5045-4CCC-98FB-EB7DE27C7D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00E25B-CB0C-4F1C-8BF0-036FB6EAE5AB}"/>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134585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5C7D-A1A7-4F67-BC86-38C792A797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1442C2-10FC-472C-A953-BC9D979F8E6D}"/>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4" name="Footer Placeholder 3">
            <a:extLst>
              <a:ext uri="{FF2B5EF4-FFF2-40B4-BE49-F238E27FC236}">
                <a16:creationId xmlns:a16="http://schemas.microsoft.com/office/drawing/2014/main" id="{92E4F52B-3D15-4C55-BDD4-8875CF0709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CC66D6-9F0D-4DB7-9DA4-778B57C772A2}"/>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51177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AB68F-4531-466C-BD6A-97A5F21FBAAF}"/>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3" name="Footer Placeholder 2">
            <a:extLst>
              <a:ext uri="{FF2B5EF4-FFF2-40B4-BE49-F238E27FC236}">
                <a16:creationId xmlns:a16="http://schemas.microsoft.com/office/drawing/2014/main" id="{B6F990A6-EF85-4BDC-A056-080B61E6B4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4929D-9A25-4710-B928-C56E31E6B078}"/>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48032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7F4E-21F5-40D0-8463-E5ECFEDA2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D91DD1-1387-454D-B01F-BDCB5CC00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C64C3F-50DE-42E1-9AF9-5CE5B3FA3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94A89-17C5-40E9-B7E5-556F1E9E04CE}"/>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6" name="Footer Placeholder 5">
            <a:extLst>
              <a:ext uri="{FF2B5EF4-FFF2-40B4-BE49-F238E27FC236}">
                <a16:creationId xmlns:a16="http://schemas.microsoft.com/office/drawing/2014/main" id="{FB3877C1-20E2-4F99-BA67-22B15E7F7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048C0-AB74-46C5-BA62-3E13F722CD6C}"/>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2953521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3E09-815F-43AA-AEF1-5390CFD50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D6F52-0816-4201-B5FF-E7ADBA1BF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0FF38-121C-4BED-84B6-0489579E8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00179-F139-4934-8389-F599DF1E06D1}"/>
              </a:ext>
            </a:extLst>
          </p:cNvPr>
          <p:cNvSpPr>
            <a:spLocks noGrp="1"/>
          </p:cNvSpPr>
          <p:nvPr>
            <p:ph type="dt" sz="half" idx="10"/>
          </p:nvPr>
        </p:nvSpPr>
        <p:spPr/>
        <p:txBody>
          <a:bodyPr/>
          <a:lstStyle/>
          <a:p>
            <a:fld id="{C66EDC71-0B8F-450E-9716-D9A15A4DB8BE}" type="datetimeFigureOut">
              <a:rPr lang="en-US" smtClean="0"/>
              <a:t>3/29/2020</a:t>
            </a:fld>
            <a:endParaRPr lang="en-US"/>
          </a:p>
        </p:txBody>
      </p:sp>
      <p:sp>
        <p:nvSpPr>
          <p:cNvPr id="6" name="Footer Placeholder 5">
            <a:extLst>
              <a:ext uri="{FF2B5EF4-FFF2-40B4-BE49-F238E27FC236}">
                <a16:creationId xmlns:a16="http://schemas.microsoft.com/office/drawing/2014/main" id="{0096CCF9-1196-412C-B579-7E6CBC3E4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0FD56-448D-40E9-9EAA-D0390BA8462D}"/>
              </a:ext>
            </a:extLst>
          </p:cNvPr>
          <p:cNvSpPr>
            <a:spLocks noGrp="1"/>
          </p:cNvSpPr>
          <p:nvPr>
            <p:ph type="sldNum" sz="quarter" idx="12"/>
          </p:nvPr>
        </p:nvSpPr>
        <p:spPr/>
        <p:txBody>
          <a:bodyPr/>
          <a:lstStyle/>
          <a:p>
            <a:fld id="{7E3B2417-FA93-4299-9209-4B24F871B952}" type="slidenum">
              <a:rPr lang="en-US" smtClean="0"/>
              <a:t>‹#›</a:t>
            </a:fld>
            <a:endParaRPr lang="en-US"/>
          </a:p>
        </p:txBody>
      </p:sp>
    </p:spTree>
    <p:extLst>
      <p:ext uri="{BB962C8B-B14F-4D97-AF65-F5344CB8AC3E}">
        <p14:creationId xmlns:p14="http://schemas.microsoft.com/office/powerpoint/2010/main" val="39772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F7C69-BF19-4324-8FE6-9F69722E7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4965A7-A174-4FCC-BF61-BF92F5316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3A005-E742-4685-B9D2-91EF60D42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EDC71-0B8F-450E-9716-D9A15A4DB8BE}" type="datetimeFigureOut">
              <a:rPr lang="en-US" smtClean="0"/>
              <a:t>3/29/2020</a:t>
            </a:fld>
            <a:endParaRPr lang="en-US"/>
          </a:p>
        </p:txBody>
      </p:sp>
      <p:sp>
        <p:nvSpPr>
          <p:cNvPr id="5" name="Footer Placeholder 4">
            <a:extLst>
              <a:ext uri="{FF2B5EF4-FFF2-40B4-BE49-F238E27FC236}">
                <a16:creationId xmlns:a16="http://schemas.microsoft.com/office/drawing/2014/main" id="{31FDCD34-4897-4AEF-8DD8-6A691CF2A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A819C8-6E1A-4B3E-BEBA-299D1B7D85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B2417-FA93-4299-9209-4B24F871B952}" type="slidenum">
              <a:rPr lang="en-US" smtClean="0"/>
              <a:t>‹#›</a:t>
            </a:fld>
            <a:endParaRPr lang="en-US"/>
          </a:p>
        </p:txBody>
      </p:sp>
    </p:spTree>
    <p:extLst>
      <p:ext uri="{BB962C8B-B14F-4D97-AF65-F5344CB8AC3E}">
        <p14:creationId xmlns:p14="http://schemas.microsoft.com/office/powerpoint/2010/main" val="185978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microsoft.com/office/2007/relationships/hdphoto" Target="../media/hdphoto2.wdp"/><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EE9129-B259-4EB1-A43F-8348426C0C5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496732" y="0"/>
            <a:ext cx="7198535" cy="6858000"/>
          </a:xfrm>
          <a:prstGeom prst="rect">
            <a:avLst/>
          </a:prstGeom>
        </p:spPr>
      </p:pic>
      <p:pic>
        <p:nvPicPr>
          <p:cNvPr id="5" name="Picture 4">
            <a:extLst>
              <a:ext uri="{FF2B5EF4-FFF2-40B4-BE49-F238E27FC236}">
                <a16:creationId xmlns:a16="http://schemas.microsoft.com/office/drawing/2014/main" id="{58A64F2E-70D0-4C9E-96EA-453DFE48FFA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796502" y="3910750"/>
            <a:ext cx="1685925" cy="1638300"/>
          </a:xfrm>
          <a:prstGeom prst="rect">
            <a:avLst/>
          </a:prstGeom>
        </p:spPr>
      </p:pic>
      <p:pic>
        <p:nvPicPr>
          <p:cNvPr id="6" name="Picture 5">
            <a:extLst>
              <a:ext uri="{FF2B5EF4-FFF2-40B4-BE49-F238E27FC236}">
                <a16:creationId xmlns:a16="http://schemas.microsoft.com/office/drawing/2014/main" id="{296BA5CB-0DEF-4B93-9CB1-8D6AD63FB63C}"/>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7520135" y="2176217"/>
            <a:ext cx="1695450" cy="1638300"/>
          </a:xfrm>
          <a:prstGeom prst="rect">
            <a:avLst/>
          </a:prstGeom>
        </p:spPr>
      </p:pic>
      <p:pic>
        <p:nvPicPr>
          <p:cNvPr id="7" name="Picture 6">
            <a:extLst>
              <a:ext uri="{FF2B5EF4-FFF2-40B4-BE49-F238E27FC236}">
                <a16:creationId xmlns:a16="http://schemas.microsoft.com/office/drawing/2014/main" id="{7D871E61-57F5-457B-80ED-7DD406BFCF15}"/>
              </a:ext>
            </a:extLst>
          </p:cNvPr>
          <p:cNvPicPr>
            <a:picLocks noChangeAspect="1"/>
          </p:cNvPicPr>
          <p:nvPr/>
        </p:nvPicPr>
        <p:blipFill rotWithShape="1">
          <a:blip r:embed="rId8"/>
          <a:srcRect t="33777"/>
          <a:stretch/>
        </p:blipFill>
        <p:spPr>
          <a:xfrm>
            <a:off x="6488632" y="18854"/>
            <a:ext cx="1447800" cy="239696"/>
          </a:xfrm>
          <a:prstGeom prst="rect">
            <a:avLst/>
          </a:prstGeom>
        </p:spPr>
      </p:pic>
      <p:pic>
        <p:nvPicPr>
          <p:cNvPr id="8" name="Picture 7">
            <a:extLst>
              <a:ext uri="{FF2B5EF4-FFF2-40B4-BE49-F238E27FC236}">
                <a16:creationId xmlns:a16="http://schemas.microsoft.com/office/drawing/2014/main" id="{A50CEE81-A33D-470C-858D-9AC797709811}"/>
              </a:ext>
            </a:extLst>
          </p:cNvPr>
          <p:cNvPicPr>
            <a:picLocks noChangeAspect="1"/>
          </p:cNvPicPr>
          <p:nvPr/>
        </p:nvPicPr>
        <p:blipFill>
          <a:blip r:embed="rId9"/>
          <a:stretch>
            <a:fillRect/>
          </a:stretch>
        </p:blipFill>
        <p:spPr>
          <a:xfrm>
            <a:off x="1989401" y="3735027"/>
            <a:ext cx="1295400" cy="257175"/>
          </a:xfrm>
          <a:prstGeom prst="rect">
            <a:avLst/>
          </a:prstGeom>
        </p:spPr>
      </p:pic>
      <p:pic>
        <p:nvPicPr>
          <p:cNvPr id="9" name="Picture 8">
            <a:extLst>
              <a:ext uri="{FF2B5EF4-FFF2-40B4-BE49-F238E27FC236}">
                <a16:creationId xmlns:a16="http://schemas.microsoft.com/office/drawing/2014/main" id="{9F5880BF-9366-4325-ABB2-7D044ABF3D48}"/>
              </a:ext>
            </a:extLst>
          </p:cNvPr>
          <p:cNvPicPr>
            <a:picLocks noChangeAspect="1"/>
          </p:cNvPicPr>
          <p:nvPr/>
        </p:nvPicPr>
        <p:blipFill rotWithShape="1">
          <a:blip r:embed="rId10"/>
          <a:srcRect r="38215"/>
          <a:stretch/>
        </p:blipFill>
        <p:spPr>
          <a:xfrm rot="5400000">
            <a:off x="2281928" y="-1374494"/>
            <a:ext cx="429609" cy="3695700"/>
          </a:xfrm>
          <a:prstGeom prst="rect">
            <a:avLst/>
          </a:prstGeom>
        </p:spPr>
      </p:pic>
      <p:pic>
        <p:nvPicPr>
          <p:cNvPr id="10" name="Picture 9">
            <a:extLst>
              <a:ext uri="{FF2B5EF4-FFF2-40B4-BE49-F238E27FC236}">
                <a16:creationId xmlns:a16="http://schemas.microsoft.com/office/drawing/2014/main" id="{73690759-192D-4544-8C03-22B7CE53172A}"/>
              </a:ext>
            </a:extLst>
          </p:cNvPr>
          <p:cNvPicPr>
            <a:picLocks noChangeAspect="1"/>
          </p:cNvPicPr>
          <p:nvPr/>
        </p:nvPicPr>
        <p:blipFill>
          <a:blip r:embed="rId11"/>
          <a:stretch>
            <a:fillRect/>
          </a:stretch>
        </p:blipFill>
        <p:spPr>
          <a:xfrm rot="16200000" flipH="1">
            <a:off x="2257008" y="-621434"/>
            <a:ext cx="209550" cy="2771775"/>
          </a:xfrm>
          <a:prstGeom prst="rect">
            <a:avLst/>
          </a:prstGeom>
        </p:spPr>
      </p:pic>
      <p:pic>
        <p:nvPicPr>
          <p:cNvPr id="11" name="Picture 10">
            <a:extLst>
              <a:ext uri="{FF2B5EF4-FFF2-40B4-BE49-F238E27FC236}">
                <a16:creationId xmlns:a16="http://schemas.microsoft.com/office/drawing/2014/main" id="{C6E53D85-DC3A-41D2-A4A7-6DCCF906FD39}"/>
              </a:ext>
            </a:extLst>
          </p:cNvPr>
          <p:cNvPicPr>
            <a:picLocks noChangeAspect="1"/>
          </p:cNvPicPr>
          <p:nvPr/>
        </p:nvPicPr>
        <p:blipFill>
          <a:blip r:embed="rId12"/>
          <a:stretch>
            <a:fillRect/>
          </a:stretch>
        </p:blipFill>
        <p:spPr>
          <a:xfrm>
            <a:off x="73237" y="1270356"/>
            <a:ext cx="3832327" cy="265687"/>
          </a:xfrm>
          <a:prstGeom prst="rect">
            <a:avLst/>
          </a:prstGeom>
        </p:spPr>
      </p:pic>
    </p:spTree>
    <p:extLst>
      <p:ext uri="{BB962C8B-B14F-4D97-AF65-F5344CB8AC3E}">
        <p14:creationId xmlns:p14="http://schemas.microsoft.com/office/powerpoint/2010/main" val="318193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A7CE901-CA0B-48A7-B71B-A7DC6044E6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4031"/>
          <a:stretch/>
        </p:blipFill>
        <p:spPr>
          <a:xfrm>
            <a:off x="137620" y="0"/>
            <a:ext cx="6772275" cy="5548810"/>
          </a:xfrm>
        </p:spPr>
      </p:pic>
      <p:pic>
        <p:nvPicPr>
          <p:cNvPr id="1026" name="Picture 2">
            <a:extLst>
              <a:ext uri="{FF2B5EF4-FFF2-40B4-BE49-F238E27FC236}">
                <a16:creationId xmlns:a16="http://schemas.microsoft.com/office/drawing/2014/main" id="{8DC17DDB-353B-4ECB-9E29-B62D671424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29"/>
          <a:stretch/>
        </p:blipFill>
        <p:spPr bwMode="auto">
          <a:xfrm>
            <a:off x="3074276" y="4737259"/>
            <a:ext cx="2896586" cy="201925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9093F59-3865-4558-8457-CEB4AD88AB02}"/>
              </a:ext>
            </a:extLst>
          </p:cNvPr>
          <p:cNvSpPr/>
          <p:nvPr/>
        </p:nvSpPr>
        <p:spPr>
          <a:xfrm>
            <a:off x="6992007" y="86713"/>
            <a:ext cx="5182205" cy="3947234"/>
          </a:xfrm>
          <a:prstGeom prst="rect">
            <a:avLst/>
          </a:prstGeom>
        </p:spPr>
        <p:txBody>
          <a:bodyPr wrap="square">
            <a:spAutoFit/>
          </a:bodyPr>
          <a:lstStyle/>
          <a:p>
            <a:pPr>
              <a:spcAft>
                <a:spcPts val="300"/>
              </a:spcAft>
            </a:pPr>
            <a:r>
              <a:rPr lang="en-US" sz="1400" b="1" dirty="0"/>
              <a:t>RECALL (SENSITIVITY)</a:t>
            </a:r>
            <a:r>
              <a:rPr lang="en-US" sz="1400" dirty="0"/>
              <a:t>: Out of all the positive instances, how much we predicted correctly. It should be high as possible. A measure of a classifiers completeness. </a:t>
            </a:r>
          </a:p>
          <a:p>
            <a:pPr>
              <a:spcAft>
                <a:spcPts val="300"/>
              </a:spcAft>
            </a:pPr>
            <a:r>
              <a:rPr lang="en-US" sz="1400" dirty="0"/>
              <a:t>100% sensitive model -&gt; it did NOT miss any True Positive, in other words, there were NO False Negatives. But there is a risk of having a lot of False Positives.</a:t>
            </a:r>
          </a:p>
          <a:p>
            <a:pPr>
              <a:spcAft>
                <a:spcPts val="300"/>
              </a:spcAft>
            </a:pPr>
            <a:endParaRPr lang="en-US" sz="1400" b="1" dirty="0"/>
          </a:p>
          <a:p>
            <a:pPr>
              <a:spcAft>
                <a:spcPts val="300"/>
              </a:spcAft>
            </a:pPr>
            <a:r>
              <a:rPr lang="en-US" sz="1400" b="1" dirty="0"/>
              <a:t>SPECIFICITY: </a:t>
            </a:r>
            <a:r>
              <a:rPr lang="en-US" sz="1400" dirty="0"/>
              <a:t>100% specific model -&gt; it did NOT miss any True Negative, in other words, there were NO False Positives. But there is a risk of having a lot of False Negatives.</a:t>
            </a:r>
            <a:br>
              <a:rPr lang="en-US" sz="1400" b="1" dirty="0"/>
            </a:br>
            <a:br>
              <a:rPr lang="en-US" sz="1400" b="1" dirty="0"/>
            </a:br>
            <a:r>
              <a:rPr lang="en-US" sz="1400" b="1" dirty="0"/>
              <a:t>PRECISION:</a:t>
            </a:r>
            <a:r>
              <a:rPr lang="en-US" sz="1400" dirty="0"/>
              <a:t> Out of all positive instances that we have predicted correctly, how many are actually positive. Measure of a classifiers exactness.</a:t>
            </a:r>
          </a:p>
          <a:p>
            <a:pPr>
              <a:spcAft>
                <a:spcPts val="300"/>
              </a:spcAft>
            </a:pPr>
            <a:r>
              <a:rPr lang="en-US" sz="1400" dirty="0"/>
              <a:t>100% precise model -&gt; it could catch all True positive but there were NO False Positive.</a:t>
            </a:r>
          </a:p>
          <a:p>
            <a:pPr>
              <a:spcAft>
                <a:spcPts val="300"/>
              </a:spcAft>
            </a:pPr>
            <a:endParaRPr lang="en-US" sz="1400" b="1" dirty="0"/>
          </a:p>
        </p:txBody>
      </p:sp>
      <p:pic>
        <p:nvPicPr>
          <p:cNvPr id="10" name="Picture 2" descr="f1 score">
            <a:extLst>
              <a:ext uri="{FF2B5EF4-FFF2-40B4-BE49-F238E27FC236}">
                <a16:creationId xmlns:a16="http://schemas.microsoft.com/office/drawing/2014/main" id="{438A2971-64EC-4237-A3EF-EFB5A4637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9895" y="4185745"/>
            <a:ext cx="5264317" cy="238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96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13A0BC-C31C-4E44-9F17-3AA5ECE0F7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31" t="33495" r="6068" b="21678"/>
          <a:stretch/>
        </p:blipFill>
        <p:spPr bwMode="auto">
          <a:xfrm>
            <a:off x="1487869" y="4028310"/>
            <a:ext cx="2530365" cy="3714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BA95EA7-1B7D-4FD4-A681-03B7562D968D}"/>
              </a:ext>
            </a:extLst>
          </p:cNvPr>
          <p:cNvSpPr/>
          <p:nvPr/>
        </p:nvSpPr>
        <p:spPr>
          <a:xfrm>
            <a:off x="332064" y="4424769"/>
            <a:ext cx="5419725" cy="2246769"/>
          </a:xfrm>
          <a:prstGeom prst="rect">
            <a:avLst/>
          </a:prstGeom>
        </p:spPr>
        <p:txBody>
          <a:bodyPr wrap="square">
            <a:spAutoFit/>
          </a:bodyPr>
          <a:lstStyle/>
          <a:p>
            <a:r>
              <a:rPr lang="en-US" sz="1400" b="0" i="0" dirty="0">
                <a:effectLst/>
              </a:rPr>
              <a:t>It is difficult to compare two models with low </a:t>
            </a:r>
            <a:r>
              <a:rPr lang="en-US" sz="1400" b="1" i="0" dirty="0">
                <a:effectLst/>
              </a:rPr>
              <a:t>Precision</a:t>
            </a:r>
            <a:r>
              <a:rPr lang="en-US" sz="1400" b="0" i="0" dirty="0">
                <a:effectLst/>
              </a:rPr>
              <a:t> and high </a:t>
            </a:r>
            <a:r>
              <a:rPr lang="en-US" sz="1400" b="1" i="0" dirty="0">
                <a:effectLst/>
              </a:rPr>
              <a:t>Recall</a:t>
            </a:r>
            <a:r>
              <a:rPr lang="en-US" sz="1400" b="0" i="0" dirty="0">
                <a:effectLst/>
              </a:rPr>
              <a:t> or vice versa. So to make them comparable, we use </a:t>
            </a:r>
            <a:r>
              <a:rPr lang="en-US" sz="1400" b="1" i="0" dirty="0">
                <a:effectLst/>
              </a:rPr>
              <a:t>F-Score</a:t>
            </a:r>
            <a:r>
              <a:rPr lang="en-US" sz="1400" b="0" i="0" dirty="0">
                <a:effectLst/>
              </a:rPr>
              <a:t>. </a:t>
            </a:r>
            <a:r>
              <a:rPr lang="en-US" sz="1400" b="1" i="0" dirty="0">
                <a:effectLst/>
              </a:rPr>
              <a:t>F-score</a:t>
            </a:r>
            <a:r>
              <a:rPr lang="en-US" sz="1400" b="0" i="0" dirty="0">
                <a:effectLst/>
              </a:rPr>
              <a:t> helps to measure </a:t>
            </a:r>
            <a:r>
              <a:rPr lang="en-US" sz="1400" b="1" i="0" dirty="0">
                <a:effectLst/>
              </a:rPr>
              <a:t>Recall</a:t>
            </a:r>
            <a:r>
              <a:rPr lang="en-US" sz="1400" b="0" i="0" dirty="0">
                <a:effectLst/>
              </a:rPr>
              <a:t> and </a:t>
            </a:r>
            <a:r>
              <a:rPr lang="en-US" sz="1400" b="1" i="0" dirty="0">
                <a:effectLst/>
              </a:rPr>
              <a:t>Precision</a:t>
            </a:r>
            <a:r>
              <a:rPr lang="en-US" sz="1400" b="0" i="0" dirty="0">
                <a:effectLst/>
              </a:rPr>
              <a:t> at the same time. </a:t>
            </a:r>
            <a:br>
              <a:rPr lang="en-US" sz="1400" b="0" i="0" dirty="0">
                <a:effectLst/>
              </a:rPr>
            </a:br>
            <a:br>
              <a:rPr lang="en-US" sz="1400" b="0" i="0" dirty="0">
                <a:effectLst/>
              </a:rPr>
            </a:br>
            <a:r>
              <a:rPr lang="en-US" sz="1400" b="0" i="0" dirty="0">
                <a:effectLst/>
              </a:rPr>
              <a:t>It uses Harmonic Mean in place of Arithmetic Mean by punishing the extreme values more:</a:t>
            </a:r>
          </a:p>
          <a:p>
            <a:r>
              <a:rPr lang="en-US" sz="1400" dirty="0"/>
              <a:t>   </a:t>
            </a:r>
            <a:r>
              <a:rPr lang="en-US" sz="1400" b="1" i="0" dirty="0">
                <a:effectLst/>
              </a:rPr>
              <a:t>Recall</a:t>
            </a:r>
            <a:r>
              <a:rPr lang="en-US" sz="1400" b="0" i="0" dirty="0">
                <a:effectLst/>
              </a:rPr>
              <a:t>=0.7 ; </a:t>
            </a:r>
            <a:r>
              <a:rPr lang="en-US" sz="1400" b="1" i="0" dirty="0">
                <a:effectLst/>
              </a:rPr>
              <a:t>Precision</a:t>
            </a:r>
            <a:r>
              <a:rPr lang="en-US" sz="1400" b="0" i="0" dirty="0">
                <a:effectLst/>
              </a:rPr>
              <a:t>=0.6 -&gt; </a:t>
            </a:r>
            <a:r>
              <a:rPr lang="en-US" sz="1400" b="1" i="0" dirty="0">
                <a:effectLst/>
              </a:rPr>
              <a:t>F-score</a:t>
            </a:r>
            <a:r>
              <a:rPr lang="en-US" sz="1400" b="0" i="0" dirty="0">
                <a:effectLst/>
              </a:rPr>
              <a:t> = 0.65</a:t>
            </a:r>
          </a:p>
          <a:p>
            <a:r>
              <a:rPr lang="en-US" sz="1400" b="0" i="0" dirty="0">
                <a:effectLst/>
              </a:rPr>
              <a:t>   </a:t>
            </a:r>
            <a:r>
              <a:rPr lang="en-US" sz="1400" b="1" i="0" dirty="0">
                <a:effectLst/>
              </a:rPr>
              <a:t>Recall</a:t>
            </a:r>
            <a:r>
              <a:rPr lang="en-US" sz="1400" b="0" i="0" dirty="0">
                <a:effectLst/>
              </a:rPr>
              <a:t>=0.95 ; </a:t>
            </a:r>
            <a:r>
              <a:rPr lang="en-US" sz="1400" b="1" i="0" dirty="0">
                <a:effectLst/>
              </a:rPr>
              <a:t>Precision</a:t>
            </a:r>
            <a:r>
              <a:rPr lang="en-US" sz="1400" b="0" i="0" dirty="0">
                <a:effectLst/>
              </a:rPr>
              <a:t>=0.01 -&gt; </a:t>
            </a:r>
            <a:r>
              <a:rPr lang="en-US" sz="1400" b="1" i="0" dirty="0">
                <a:effectLst/>
              </a:rPr>
              <a:t>F-score</a:t>
            </a:r>
            <a:r>
              <a:rPr lang="en-US" sz="1400" b="0" i="0" dirty="0">
                <a:effectLst/>
              </a:rPr>
              <a:t> = 0.02 (but mean = 0.48)</a:t>
            </a:r>
          </a:p>
          <a:p>
            <a:endParaRPr lang="en-US" sz="1400" dirty="0"/>
          </a:p>
          <a:p>
            <a:r>
              <a:rPr lang="en-US" sz="1400" dirty="0"/>
              <a:t>It is multiplied by 2 so that when </a:t>
            </a:r>
            <a:r>
              <a:rPr lang="en-US" sz="1400" b="1" dirty="0"/>
              <a:t>Recall</a:t>
            </a:r>
            <a:r>
              <a:rPr lang="en-US" sz="1400" dirty="0"/>
              <a:t> = </a:t>
            </a:r>
            <a:r>
              <a:rPr lang="en-US" sz="1400" b="1" dirty="0"/>
              <a:t>Precision</a:t>
            </a:r>
            <a:r>
              <a:rPr lang="en-US" sz="1400" dirty="0"/>
              <a:t> = 1 -&gt; </a:t>
            </a:r>
            <a:r>
              <a:rPr lang="en-US" sz="1400" b="1" dirty="0"/>
              <a:t>F-score</a:t>
            </a:r>
            <a:r>
              <a:rPr lang="en-US" sz="1400" dirty="0"/>
              <a:t> = 1</a:t>
            </a:r>
          </a:p>
        </p:txBody>
      </p:sp>
      <p:sp>
        <p:nvSpPr>
          <p:cNvPr id="21" name="Rectangle 20">
            <a:extLst>
              <a:ext uri="{FF2B5EF4-FFF2-40B4-BE49-F238E27FC236}">
                <a16:creationId xmlns:a16="http://schemas.microsoft.com/office/drawing/2014/main" id="{676234DC-26E5-4B07-B229-34DA65482BE3}"/>
              </a:ext>
            </a:extLst>
          </p:cNvPr>
          <p:cNvSpPr/>
          <p:nvPr/>
        </p:nvSpPr>
        <p:spPr>
          <a:xfrm>
            <a:off x="64906" y="122108"/>
            <a:ext cx="6096000" cy="3754874"/>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fontAlgn="base"/>
            <a:r>
              <a:rPr lang="en-US" sz="1400" b="1" dirty="0">
                <a:solidFill>
                  <a:srgbClr val="242729"/>
                </a:solidFill>
              </a:rPr>
              <a:t>As a rule of thumb,</a:t>
            </a:r>
            <a:r>
              <a:rPr lang="en-US" sz="1400" dirty="0">
                <a:solidFill>
                  <a:srgbClr val="242729"/>
                </a:solidFill>
              </a:rPr>
              <a:t> if the cost of having False negative is high, we want to increase the model </a:t>
            </a:r>
            <a:r>
              <a:rPr lang="en-US" sz="1400" b="1" dirty="0">
                <a:solidFill>
                  <a:srgbClr val="242729"/>
                </a:solidFill>
              </a:rPr>
              <a:t>recall</a:t>
            </a:r>
            <a:r>
              <a:rPr lang="en-US" sz="1400" dirty="0">
                <a:solidFill>
                  <a:srgbClr val="242729"/>
                </a:solidFill>
              </a:rPr>
              <a:t> (</a:t>
            </a:r>
            <a:r>
              <a:rPr lang="en-US" sz="1400" b="1" dirty="0">
                <a:solidFill>
                  <a:srgbClr val="242729"/>
                </a:solidFill>
              </a:rPr>
              <a:t>sensitivity</a:t>
            </a:r>
            <a:r>
              <a:rPr lang="en-US" sz="1400" dirty="0">
                <a:solidFill>
                  <a:srgbClr val="242729"/>
                </a:solidFill>
              </a:rPr>
              <a:t>).</a:t>
            </a:r>
            <a:br>
              <a:rPr lang="en-US" sz="1400" dirty="0">
                <a:solidFill>
                  <a:srgbClr val="242729"/>
                </a:solidFill>
              </a:rPr>
            </a:br>
            <a:br>
              <a:rPr lang="en-US" sz="1400" dirty="0">
                <a:solidFill>
                  <a:srgbClr val="242729"/>
                </a:solidFill>
              </a:rPr>
            </a:br>
            <a:r>
              <a:rPr lang="en-US" sz="1400" dirty="0">
                <a:solidFill>
                  <a:srgbClr val="242729"/>
                </a:solidFill>
              </a:rPr>
              <a:t>For instance, in fraud detection or sick patient detection, we don't want to label/predict a fraudulent transaction (True Positive) as non-fraudulent (False Negative). Also, we don't want to label/predict a contagious sick patient (True Positive) as not sick (False Negative).</a:t>
            </a:r>
          </a:p>
          <a:p>
            <a:pPr fontAlgn="base"/>
            <a:r>
              <a:rPr lang="en-US" sz="1400" dirty="0">
                <a:solidFill>
                  <a:srgbClr val="242729"/>
                </a:solidFill>
              </a:rPr>
              <a:t>This is because the consequences will be worse than a False Positive (incorrectly labelling a harmless transaction as fraudulent or a non-contagious patient as contagious).</a:t>
            </a:r>
            <a:br>
              <a:rPr lang="en-US" sz="1400" dirty="0">
                <a:solidFill>
                  <a:srgbClr val="242729"/>
                </a:solidFill>
              </a:rPr>
            </a:br>
            <a:endParaRPr lang="en-US" sz="1400" dirty="0">
              <a:solidFill>
                <a:srgbClr val="242729"/>
              </a:solidFill>
            </a:endParaRPr>
          </a:p>
          <a:p>
            <a:pPr fontAlgn="base"/>
            <a:r>
              <a:rPr lang="en-US" sz="1400" dirty="0">
                <a:solidFill>
                  <a:srgbClr val="242729"/>
                </a:solidFill>
              </a:rPr>
              <a:t>On the other hand, if the cost of having False Positive is high, then we want to increase the model </a:t>
            </a:r>
            <a:r>
              <a:rPr lang="en-US" sz="1400" b="1" dirty="0">
                <a:solidFill>
                  <a:srgbClr val="242729"/>
                </a:solidFill>
              </a:rPr>
              <a:t>specificity</a:t>
            </a:r>
            <a:r>
              <a:rPr lang="en-US" sz="1400" dirty="0">
                <a:solidFill>
                  <a:srgbClr val="242729"/>
                </a:solidFill>
              </a:rPr>
              <a:t> and </a:t>
            </a:r>
            <a:r>
              <a:rPr lang="en-US" sz="1400" b="1" dirty="0">
                <a:solidFill>
                  <a:srgbClr val="242729"/>
                </a:solidFill>
              </a:rPr>
              <a:t>precision</a:t>
            </a:r>
            <a:r>
              <a:rPr lang="en-US" sz="1400" dirty="0">
                <a:solidFill>
                  <a:srgbClr val="242729"/>
                </a:solidFill>
              </a:rPr>
              <a:t>.</a:t>
            </a:r>
            <a:br>
              <a:rPr lang="en-US" sz="1400" dirty="0">
                <a:solidFill>
                  <a:srgbClr val="242729"/>
                </a:solidFill>
              </a:rPr>
            </a:br>
            <a:endParaRPr lang="en-US" sz="1400" dirty="0">
              <a:solidFill>
                <a:srgbClr val="242729"/>
              </a:solidFill>
            </a:endParaRPr>
          </a:p>
          <a:p>
            <a:pPr fontAlgn="base"/>
            <a:r>
              <a:rPr lang="en-US" sz="1400" dirty="0">
                <a:solidFill>
                  <a:srgbClr val="242729"/>
                </a:solidFill>
              </a:rPr>
              <a:t>For instance, in email spam detection, we don't want to label/predict a non-spam email (True Negative) as spam (False Positive). On the other hand, failing to label a spam email as spam (False Negative) is less costly.</a:t>
            </a:r>
            <a:endParaRPr lang="en-US" sz="1400" b="0" i="0" dirty="0">
              <a:solidFill>
                <a:srgbClr val="242729"/>
              </a:solidFill>
              <a:effectLst/>
            </a:endParaRPr>
          </a:p>
        </p:txBody>
      </p:sp>
      <p:sp>
        <p:nvSpPr>
          <p:cNvPr id="22" name="Rectangle 21">
            <a:extLst>
              <a:ext uri="{FF2B5EF4-FFF2-40B4-BE49-F238E27FC236}">
                <a16:creationId xmlns:a16="http://schemas.microsoft.com/office/drawing/2014/main" id="{EF07227A-7AFC-41F6-92F7-3E55D2E753C1}"/>
              </a:ext>
            </a:extLst>
          </p:cNvPr>
          <p:cNvSpPr/>
          <p:nvPr/>
        </p:nvSpPr>
        <p:spPr>
          <a:xfrm>
            <a:off x="6771289" y="0"/>
            <a:ext cx="5494283" cy="1384995"/>
          </a:xfrm>
          <a:prstGeom prst="rect">
            <a:avLst/>
          </a:prstGeom>
        </p:spPr>
        <p:txBody>
          <a:bodyPr wrap="square">
            <a:spAutoFit/>
          </a:bodyPr>
          <a:lstStyle/>
          <a:p>
            <a:r>
              <a:rPr lang="en-US" sz="1400" dirty="0">
                <a:solidFill>
                  <a:srgbClr val="242729"/>
                </a:solidFill>
              </a:rPr>
              <a:t>As a rule of thumb, every time you want to compare </a:t>
            </a:r>
            <a:r>
              <a:rPr lang="en-US" sz="1400" b="1" dirty="0">
                <a:solidFill>
                  <a:srgbClr val="242729"/>
                </a:solidFill>
              </a:rPr>
              <a:t>ROC AUC</a:t>
            </a:r>
            <a:r>
              <a:rPr lang="en-US" sz="1400" dirty="0">
                <a:solidFill>
                  <a:srgbClr val="242729"/>
                </a:solidFill>
              </a:rPr>
              <a:t> vs </a:t>
            </a:r>
            <a:r>
              <a:rPr lang="en-US" sz="1400" b="1" dirty="0">
                <a:solidFill>
                  <a:srgbClr val="242729"/>
                </a:solidFill>
              </a:rPr>
              <a:t>F1 Score</a:t>
            </a:r>
            <a:r>
              <a:rPr lang="en-US" sz="1400" dirty="0">
                <a:solidFill>
                  <a:srgbClr val="242729"/>
                </a:solidFill>
              </a:rPr>
              <a:t>, think about it as if you are comparing your model performance based on:</a:t>
            </a:r>
          </a:p>
          <a:p>
            <a:pPr algn="ctr"/>
            <a:r>
              <a:rPr lang="en-US" sz="1400" i="1" dirty="0"/>
              <a:t>[Sensitivity vs (1-Specificity)] VS [Precision vs Recall]</a:t>
            </a:r>
          </a:p>
          <a:p>
            <a:pPr algn="ctr"/>
            <a:r>
              <a:rPr lang="en-US" sz="1400" i="1" dirty="0"/>
              <a:t>or</a:t>
            </a:r>
          </a:p>
          <a:p>
            <a:pPr algn="ctr"/>
            <a:r>
              <a:rPr lang="en-US" sz="1400" i="1" dirty="0"/>
              <a:t>[TPR vs FPR] VS [Precision vs TPR]</a:t>
            </a:r>
          </a:p>
        </p:txBody>
      </p:sp>
      <p:sp>
        <p:nvSpPr>
          <p:cNvPr id="24" name="Rectangle 23">
            <a:extLst>
              <a:ext uri="{FF2B5EF4-FFF2-40B4-BE49-F238E27FC236}">
                <a16:creationId xmlns:a16="http://schemas.microsoft.com/office/drawing/2014/main" id="{9871702A-D5C4-4323-BEEC-BB5D453F9E3F}"/>
              </a:ext>
            </a:extLst>
          </p:cNvPr>
          <p:cNvSpPr/>
          <p:nvPr/>
        </p:nvSpPr>
        <p:spPr>
          <a:xfrm>
            <a:off x="6440213" y="1414769"/>
            <a:ext cx="5686881" cy="1600438"/>
          </a:xfrm>
          <a:prstGeom prst="rect">
            <a:avLst/>
          </a:prstGeom>
        </p:spPr>
        <p:txBody>
          <a:bodyPr wrap="square">
            <a:spAutoFit/>
          </a:bodyPr>
          <a:lstStyle/>
          <a:p>
            <a:pPr fontAlgn="base"/>
            <a:r>
              <a:rPr lang="en-US" sz="1400" dirty="0">
                <a:solidFill>
                  <a:srgbClr val="242729"/>
                </a:solidFill>
              </a:rPr>
              <a:t>In general, the ROC is for many different levels of thresholds and thus it has many F score values. F1 score is applicable for any particular point on the ROC curve. You may think of it as a measure of precision and recall at a particular threshold value whereas AUC is the area under the ROC curve. </a:t>
            </a:r>
            <a:r>
              <a:rPr lang="en-US" sz="1400" b="1" dirty="0">
                <a:solidFill>
                  <a:srgbClr val="242729"/>
                </a:solidFill>
              </a:rPr>
              <a:t>Consequently</a:t>
            </a:r>
            <a:r>
              <a:rPr lang="en-US" sz="1400" dirty="0">
                <a:solidFill>
                  <a:srgbClr val="242729"/>
                </a:solidFill>
              </a:rPr>
              <a:t>, when you have a data </a:t>
            </a:r>
            <a:r>
              <a:rPr lang="en-US" sz="1400" b="1" dirty="0">
                <a:solidFill>
                  <a:srgbClr val="242729"/>
                </a:solidFill>
              </a:rPr>
              <a:t>imbalance</a:t>
            </a:r>
            <a:r>
              <a:rPr lang="en-US" sz="1400" dirty="0">
                <a:solidFill>
                  <a:srgbClr val="242729"/>
                </a:solidFill>
              </a:rPr>
              <a:t> between positive and negative samples, you should always use F1-score because ROC </a:t>
            </a:r>
            <a:r>
              <a:rPr lang="en-US" sz="1400" b="1" dirty="0">
                <a:solidFill>
                  <a:srgbClr val="242729"/>
                </a:solidFill>
              </a:rPr>
              <a:t>averages</a:t>
            </a:r>
            <a:r>
              <a:rPr lang="en-US" sz="1400" dirty="0">
                <a:solidFill>
                  <a:srgbClr val="242729"/>
                </a:solidFill>
              </a:rPr>
              <a:t> over all possible thresholds!</a:t>
            </a:r>
            <a:endParaRPr lang="en-US" sz="1400" b="0" i="0" dirty="0">
              <a:solidFill>
                <a:srgbClr val="242729"/>
              </a:solidFill>
              <a:effectLst/>
            </a:endParaRPr>
          </a:p>
        </p:txBody>
      </p:sp>
      <p:sp>
        <p:nvSpPr>
          <p:cNvPr id="26" name="Rectangle 25">
            <a:extLst>
              <a:ext uri="{FF2B5EF4-FFF2-40B4-BE49-F238E27FC236}">
                <a16:creationId xmlns:a16="http://schemas.microsoft.com/office/drawing/2014/main" id="{73D2F74D-6E6A-4DC2-AF22-5AAD942B79DE}"/>
              </a:ext>
            </a:extLst>
          </p:cNvPr>
          <p:cNvSpPr/>
          <p:nvPr/>
        </p:nvSpPr>
        <p:spPr>
          <a:xfrm>
            <a:off x="6268106" y="3015207"/>
            <a:ext cx="5858988" cy="3893374"/>
          </a:xfrm>
          <a:prstGeom prst="rect">
            <a:avLst/>
          </a:prstGeom>
        </p:spPr>
        <p:txBody>
          <a:bodyPr wrap="square">
            <a:spAutoFit/>
          </a:bodyPr>
          <a:lstStyle/>
          <a:p>
            <a:pPr fontAlgn="base"/>
            <a:r>
              <a:rPr lang="en-US" sz="1300" dirty="0">
                <a:solidFill>
                  <a:srgbClr val="242729"/>
                </a:solidFill>
              </a:rPr>
              <a:t>If you look at the definitions, you can that both AUC and F1-score optimize "something" together with the fraction of the sample labeled "positive" that is actually true positive. This "something" is:</a:t>
            </a:r>
          </a:p>
          <a:p>
            <a:pPr fontAlgn="base"/>
            <a:endParaRPr lang="en-US" sz="1300" dirty="0">
              <a:solidFill>
                <a:srgbClr val="242729"/>
              </a:solidFill>
            </a:endParaRPr>
          </a:p>
          <a:p>
            <a:pPr fontAlgn="base">
              <a:buFont typeface="Arial" panose="020B0604020202020204" pitchFamily="34" charset="0"/>
              <a:buChar char="•"/>
            </a:pPr>
            <a:r>
              <a:rPr lang="en-US" sz="1300" dirty="0">
                <a:solidFill>
                  <a:srgbClr val="242729"/>
                </a:solidFill>
              </a:rPr>
              <a:t>For the AUC, the specificity, which is the fraction of the negatively labeled sample that is correctly labeled. You're not looking at the fraction of your positively labeled samples that is correctly labeled.</a:t>
            </a:r>
          </a:p>
          <a:p>
            <a:pPr fontAlgn="base">
              <a:buFont typeface="Arial" panose="020B0604020202020204" pitchFamily="34" charset="0"/>
              <a:buChar char="•"/>
            </a:pPr>
            <a:r>
              <a:rPr lang="en-US" sz="1300" dirty="0">
                <a:solidFill>
                  <a:srgbClr val="242729"/>
                </a:solidFill>
              </a:rPr>
              <a:t>Using the F1 score, it's precision: the fraction of the positively labeled sample that is correctly labeled. And using the F1-score you don't consider the purity of the sample labeled as negative (the specificity).</a:t>
            </a:r>
          </a:p>
          <a:p>
            <a:pPr fontAlgn="base"/>
            <a:endParaRPr lang="en-US" sz="1300" dirty="0">
              <a:solidFill>
                <a:srgbClr val="242729"/>
              </a:solidFill>
            </a:endParaRPr>
          </a:p>
          <a:p>
            <a:pPr fontAlgn="base"/>
            <a:r>
              <a:rPr lang="en-US" sz="1300" dirty="0">
                <a:solidFill>
                  <a:srgbClr val="242729"/>
                </a:solidFill>
              </a:rPr>
              <a:t>The difference becomes important when you have highly unbalanced or skewed classes: For example there are many more true negatives than true positives.</a:t>
            </a:r>
          </a:p>
          <a:p>
            <a:pPr fontAlgn="base"/>
            <a:r>
              <a:rPr lang="en-US" sz="1300" dirty="0">
                <a:solidFill>
                  <a:srgbClr val="242729"/>
                </a:solidFill>
              </a:rPr>
              <a:t>Suppose you are looking at data from the general population to find people with a rare disease. There are far more people "negative" than "positive", and trying to optimize how well you are doing on the positive and the negative samples simultaneously, using AUC, is not optimal. You want the positive sample to include all positives if possible and you don't want it to be huge, due to a high false positive rate. So in this case you use the F1 score.</a:t>
            </a:r>
            <a:endParaRPr lang="en-US" sz="1300" b="0" i="0" dirty="0">
              <a:solidFill>
                <a:srgbClr val="242729"/>
              </a:solidFill>
              <a:effectLst/>
            </a:endParaRPr>
          </a:p>
        </p:txBody>
      </p:sp>
    </p:spTree>
    <p:extLst>
      <p:ext uri="{BB962C8B-B14F-4D97-AF65-F5344CB8AC3E}">
        <p14:creationId xmlns:p14="http://schemas.microsoft.com/office/powerpoint/2010/main" val="84630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3E7955D-59BE-4B59-9D65-EF5D5592D72E}"/>
              </a:ext>
            </a:extLst>
          </p:cNvPr>
          <p:cNvSpPr txBox="1"/>
          <p:nvPr/>
        </p:nvSpPr>
        <p:spPr>
          <a:xfrm>
            <a:off x="90022" y="4260246"/>
            <a:ext cx="5083952" cy="1384995"/>
          </a:xfrm>
          <a:prstGeom prst="rect">
            <a:avLst/>
          </a:prstGeom>
          <a:noFill/>
        </p:spPr>
        <p:txBody>
          <a:bodyPr wrap="square" rtlCol="0">
            <a:spAutoFit/>
          </a:bodyPr>
          <a:lstStyle/>
          <a:p>
            <a:r>
              <a:rPr lang="en-US" sz="1400" dirty="0"/>
              <a:t>For a linear classifier (e.g. simple Logistic Regression) the decision boundary is linear. </a:t>
            </a:r>
          </a:p>
          <a:p>
            <a:endParaRPr lang="en-US" sz="1400" dirty="0"/>
          </a:p>
          <a:p>
            <a:r>
              <a:rPr lang="en-US" sz="1400" dirty="0"/>
              <a:t>In the real world scenario is almost always impossible to perfectly separate the data with the line.  Thus, we will always have either False Positives, or False Negatives or both.</a:t>
            </a:r>
          </a:p>
        </p:txBody>
      </p:sp>
      <p:grpSp>
        <p:nvGrpSpPr>
          <p:cNvPr id="1027" name="Group 1026">
            <a:extLst>
              <a:ext uri="{FF2B5EF4-FFF2-40B4-BE49-F238E27FC236}">
                <a16:creationId xmlns:a16="http://schemas.microsoft.com/office/drawing/2014/main" id="{277C0776-1735-4496-AA1E-A9499EAF5B03}"/>
              </a:ext>
            </a:extLst>
          </p:cNvPr>
          <p:cNvGrpSpPr/>
          <p:nvPr/>
        </p:nvGrpSpPr>
        <p:grpSpPr>
          <a:xfrm>
            <a:off x="2265" y="33338"/>
            <a:ext cx="5598334" cy="4220799"/>
            <a:chOff x="125227" y="206233"/>
            <a:chExt cx="5598334" cy="4220799"/>
          </a:xfrm>
        </p:grpSpPr>
        <p:grpSp>
          <p:nvGrpSpPr>
            <p:cNvPr id="41" name="Group 40">
              <a:extLst>
                <a:ext uri="{FF2B5EF4-FFF2-40B4-BE49-F238E27FC236}">
                  <a16:creationId xmlns:a16="http://schemas.microsoft.com/office/drawing/2014/main" id="{6408AEFA-B67B-4832-B05E-61F219FE6CBD}"/>
                </a:ext>
              </a:extLst>
            </p:cNvPr>
            <p:cNvGrpSpPr/>
            <p:nvPr/>
          </p:nvGrpSpPr>
          <p:grpSpPr>
            <a:xfrm>
              <a:off x="566737" y="1038225"/>
              <a:ext cx="3324225" cy="2390775"/>
              <a:chOff x="533400" y="1042988"/>
              <a:chExt cx="2957513" cy="2219325"/>
            </a:xfrm>
          </p:grpSpPr>
          <p:sp>
            <p:nvSpPr>
              <p:cNvPr id="40" name="Freeform: Shape 39">
                <a:extLst>
                  <a:ext uri="{FF2B5EF4-FFF2-40B4-BE49-F238E27FC236}">
                    <a16:creationId xmlns:a16="http://schemas.microsoft.com/office/drawing/2014/main" id="{1AE57D44-4C44-4C9A-AC64-5E589C0815D4}"/>
                  </a:ext>
                </a:extLst>
              </p:cNvPr>
              <p:cNvSpPr/>
              <p:nvPr/>
            </p:nvSpPr>
            <p:spPr>
              <a:xfrm>
                <a:off x="533400" y="1042988"/>
                <a:ext cx="2957513" cy="2219325"/>
              </a:xfrm>
              <a:custGeom>
                <a:avLst/>
                <a:gdLst>
                  <a:gd name="connsiteX0" fmla="*/ 352425 w 2957513"/>
                  <a:gd name="connsiteY0" fmla="*/ 0 h 2219325"/>
                  <a:gd name="connsiteX1" fmla="*/ 0 w 2957513"/>
                  <a:gd name="connsiteY1" fmla="*/ 4762 h 2219325"/>
                  <a:gd name="connsiteX2" fmla="*/ 0 w 2957513"/>
                  <a:gd name="connsiteY2" fmla="*/ 2219325 h 2219325"/>
                  <a:gd name="connsiteX3" fmla="*/ 2957513 w 2957513"/>
                  <a:gd name="connsiteY3" fmla="*/ 2219325 h 2219325"/>
                  <a:gd name="connsiteX4" fmla="*/ 2952750 w 2957513"/>
                  <a:gd name="connsiteY4" fmla="*/ 1752600 h 2219325"/>
                  <a:gd name="connsiteX5" fmla="*/ 352425 w 2957513"/>
                  <a:gd name="connsiteY5" fmla="*/ 0 h 221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7513" h="2219325">
                    <a:moveTo>
                      <a:pt x="352425" y="0"/>
                    </a:moveTo>
                    <a:lnTo>
                      <a:pt x="0" y="4762"/>
                    </a:lnTo>
                    <a:lnTo>
                      <a:pt x="0" y="2219325"/>
                    </a:lnTo>
                    <a:lnTo>
                      <a:pt x="2957513" y="2219325"/>
                    </a:lnTo>
                    <a:cubicBezTo>
                      <a:pt x="2955925" y="2063750"/>
                      <a:pt x="2954338" y="1908175"/>
                      <a:pt x="2952750" y="1752600"/>
                    </a:cubicBezTo>
                    <a:lnTo>
                      <a:pt x="352425"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82EAF8E5-0CC8-48E4-B1F6-F37D1AF81AF6}"/>
                  </a:ext>
                </a:extLst>
              </p:cNvPr>
              <p:cNvSpPr/>
              <p:nvPr/>
            </p:nvSpPr>
            <p:spPr>
              <a:xfrm flipH="1" flipV="1">
                <a:off x="908231" y="1048226"/>
                <a:ext cx="2577917" cy="1748456"/>
              </a:xfrm>
              <a:prstGeom prst="r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BCE60A5-889C-450B-A32B-5C043CA38A4F}"/>
                  </a:ext>
                </a:extLst>
              </p:cNvPr>
              <p:cNvGrpSpPr/>
              <p:nvPr/>
            </p:nvGrpSpPr>
            <p:grpSpPr>
              <a:xfrm>
                <a:off x="533400" y="1048226"/>
                <a:ext cx="2952750" cy="2209800"/>
                <a:chOff x="590550" y="342900"/>
                <a:chExt cx="1838325" cy="1357313"/>
              </a:xfrm>
            </p:grpSpPr>
            <p:sp>
              <p:nvSpPr>
                <p:cNvPr id="4" name="Rectangle 3">
                  <a:extLst>
                    <a:ext uri="{FF2B5EF4-FFF2-40B4-BE49-F238E27FC236}">
                      <a16:creationId xmlns:a16="http://schemas.microsoft.com/office/drawing/2014/main" id="{993B2330-6643-4427-BC28-6B1F5FC33B8F}"/>
                    </a:ext>
                  </a:extLst>
                </p:cNvPr>
                <p:cNvSpPr/>
                <p:nvPr/>
              </p:nvSpPr>
              <p:spPr>
                <a:xfrm>
                  <a:off x="590550" y="342900"/>
                  <a:ext cx="1838325" cy="135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BB8A628C-C4DA-4521-99AA-40F027F1DC6E}"/>
                    </a:ext>
                  </a:extLst>
                </p:cNvPr>
                <p:cNvSpPr/>
                <p:nvPr/>
              </p:nvSpPr>
              <p:spPr>
                <a:xfrm>
                  <a:off x="2121694" y="445295"/>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DF8D8B0-5C39-4C73-8C3B-4B620A84AAC2}"/>
                    </a:ext>
                  </a:extLst>
                </p:cNvPr>
                <p:cNvSpPr/>
                <p:nvPr/>
              </p:nvSpPr>
              <p:spPr>
                <a:xfrm>
                  <a:off x="823913" y="495301"/>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3709891-012D-4B94-A61F-0440E30D9ACA}"/>
                    </a:ext>
                  </a:extLst>
                </p:cNvPr>
                <p:cNvSpPr/>
                <p:nvPr/>
              </p:nvSpPr>
              <p:spPr>
                <a:xfrm>
                  <a:off x="933451" y="797719"/>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4B634B4-4F89-4E05-8E56-3821DF062E80}"/>
                    </a:ext>
                  </a:extLst>
                </p:cNvPr>
                <p:cNvSpPr/>
                <p:nvPr/>
              </p:nvSpPr>
              <p:spPr>
                <a:xfrm>
                  <a:off x="1584722" y="466726"/>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FD3B435-9803-47DF-BF12-6B73C1943972}"/>
                    </a:ext>
                  </a:extLst>
                </p:cNvPr>
                <p:cNvSpPr/>
                <p:nvPr/>
              </p:nvSpPr>
              <p:spPr>
                <a:xfrm>
                  <a:off x="1714501" y="1366838"/>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50DD28-B283-4FF3-836D-72C03BABB062}"/>
                    </a:ext>
                  </a:extLst>
                </p:cNvPr>
                <p:cNvSpPr/>
                <p:nvPr/>
              </p:nvSpPr>
              <p:spPr>
                <a:xfrm>
                  <a:off x="1166813" y="1052513"/>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3D0E9F8-09D1-4D03-BAC6-EDF0407760B3}"/>
                    </a:ext>
                  </a:extLst>
                </p:cNvPr>
                <p:cNvSpPr/>
                <p:nvPr/>
              </p:nvSpPr>
              <p:spPr>
                <a:xfrm>
                  <a:off x="1251348" y="821532"/>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E41C7E1-8DCA-4BED-AFC3-96C3D03B2BB9}"/>
                    </a:ext>
                  </a:extLst>
                </p:cNvPr>
                <p:cNvSpPr/>
                <p:nvPr/>
              </p:nvSpPr>
              <p:spPr>
                <a:xfrm>
                  <a:off x="812007" y="1204913"/>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5C3913B-1CD5-45F8-8E3A-FDF9D03EE848}"/>
                    </a:ext>
                  </a:extLst>
                </p:cNvPr>
                <p:cNvSpPr/>
                <p:nvPr/>
              </p:nvSpPr>
              <p:spPr>
                <a:xfrm>
                  <a:off x="1521619" y="1219200"/>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BD6F2C-C2D8-4FD6-9902-89C799524CC3}"/>
                    </a:ext>
                  </a:extLst>
                </p:cNvPr>
                <p:cNvSpPr/>
                <p:nvPr/>
              </p:nvSpPr>
              <p:spPr>
                <a:xfrm>
                  <a:off x="1901427" y="1204913"/>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9DA241A-8F04-4F60-8598-3064C51BECA7}"/>
                    </a:ext>
                  </a:extLst>
                </p:cNvPr>
                <p:cNvSpPr/>
                <p:nvPr/>
              </p:nvSpPr>
              <p:spPr>
                <a:xfrm>
                  <a:off x="942976" y="1452563"/>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3D92226-63B8-4163-A935-5437D88ADFEA}"/>
                    </a:ext>
                  </a:extLst>
                </p:cNvPr>
                <p:cNvSpPr/>
                <p:nvPr/>
              </p:nvSpPr>
              <p:spPr>
                <a:xfrm>
                  <a:off x="1454943" y="1473994"/>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DC2015-F83C-4E72-B409-9AC16095184C}"/>
                    </a:ext>
                  </a:extLst>
                </p:cNvPr>
                <p:cNvSpPr/>
                <p:nvPr/>
              </p:nvSpPr>
              <p:spPr>
                <a:xfrm>
                  <a:off x="1533526" y="1028700"/>
                  <a:ext cx="109538" cy="100012"/>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9F8EBDA6-8EE2-43F3-875E-19C337BAB232}"/>
                    </a:ext>
                  </a:extLst>
                </p:cNvPr>
                <p:cNvSpPr/>
                <p:nvPr/>
              </p:nvSpPr>
              <p:spPr>
                <a:xfrm>
                  <a:off x="995364" y="661988"/>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4FFB8B1C-6895-4F8A-917B-86F6B3810955}"/>
                    </a:ext>
                  </a:extLst>
                </p:cNvPr>
                <p:cNvSpPr/>
                <p:nvPr/>
              </p:nvSpPr>
              <p:spPr>
                <a:xfrm>
                  <a:off x="1769269" y="438151"/>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5EA8DEBB-C9A1-41F4-BB35-0F4ED55097BC}"/>
                    </a:ext>
                  </a:extLst>
                </p:cNvPr>
                <p:cNvSpPr/>
                <p:nvPr/>
              </p:nvSpPr>
              <p:spPr>
                <a:xfrm>
                  <a:off x="2200276" y="659607"/>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5CC46E09-9A2B-4474-BBB2-A2F30EA930BB}"/>
                    </a:ext>
                  </a:extLst>
                </p:cNvPr>
                <p:cNvSpPr/>
                <p:nvPr/>
              </p:nvSpPr>
              <p:spPr>
                <a:xfrm>
                  <a:off x="2109788" y="962025"/>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3A3787CF-9BE4-4065-B657-986F65390F69}"/>
                    </a:ext>
                  </a:extLst>
                </p:cNvPr>
                <p:cNvSpPr/>
                <p:nvPr/>
              </p:nvSpPr>
              <p:spPr>
                <a:xfrm>
                  <a:off x="1997870" y="709613"/>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5F83DF33-25E0-418F-84AD-F8C0232828C7}"/>
                    </a:ext>
                  </a:extLst>
                </p:cNvPr>
                <p:cNvSpPr/>
                <p:nvPr/>
              </p:nvSpPr>
              <p:spPr>
                <a:xfrm>
                  <a:off x="1229321" y="1247775"/>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235BDEC6-0AB6-4BCE-9138-E67648F770C2}"/>
                    </a:ext>
                  </a:extLst>
                </p:cNvPr>
                <p:cNvSpPr/>
                <p:nvPr/>
              </p:nvSpPr>
              <p:spPr>
                <a:xfrm>
                  <a:off x="1423988" y="495301"/>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id="{36DBB715-E4EF-47FB-A1B6-D24BBE51A621}"/>
                    </a:ext>
                  </a:extLst>
                </p:cNvPr>
                <p:cNvSpPr/>
                <p:nvPr/>
              </p:nvSpPr>
              <p:spPr>
                <a:xfrm>
                  <a:off x="1704976" y="747713"/>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F82B4390-4F1D-4329-A922-89E5FC1010A4}"/>
                    </a:ext>
                  </a:extLst>
                </p:cNvPr>
                <p:cNvSpPr/>
                <p:nvPr/>
              </p:nvSpPr>
              <p:spPr>
                <a:xfrm>
                  <a:off x="1189435" y="416720"/>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51ADEA67-B16E-4434-AA1C-9A8B81A6C619}"/>
                    </a:ext>
                  </a:extLst>
                </p:cNvPr>
                <p:cNvSpPr/>
                <p:nvPr/>
              </p:nvSpPr>
              <p:spPr>
                <a:xfrm>
                  <a:off x="1802608" y="921544"/>
                  <a:ext cx="109538" cy="100012"/>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CEFB7DB-2891-4C64-A8CF-27E33E15B8FC}"/>
                    </a:ext>
                  </a:extLst>
                </p:cNvPr>
                <p:cNvCxnSpPr>
                  <a:cxnSpLocks/>
                </p:cNvCxnSpPr>
                <p:nvPr/>
              </p:nvCxnSpPr>
              <p:spPr>
                <a:xfrm>
                  <a:off x="812007" y="342900"/>
                  <a:ext cx="1616868" cy="1073944"/>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42" name="TextBox 41">
              <a:extLst>
                <a:ext uri="{FF2B5EF4-FFF2-40B4-BE49-F238E27FC236}">
                  <a16:creationId xmlns:a16="http://schemas.microsoft.com/office/drawing/2014/main" id="{54F32527-82FA-414C-B4BB-4E034A217EE7}"/>
                </a:ext>
              </a:extLst>
            </p:cNvPr>
            <p:cNvSpPr txBox="1"/>
            <p:nvPr/>
          </p:nvSpPr>
          <p:spPr>
            <a:xfrm>
              <a:off x="2854852" y="3850973"/>
              <a:ext cx="2616678" cy="307777"/>
            </a:xfrm>
            <a:prstGeom prst="rect">
              <a:avLst/>
            </a:prstGeom>
            <a:noFill/>
            <a:ln w="19050">
              <a:solidFill>
                <a:schemeClr val="accent2">
                  <a:lumMod val="75000"/>
                </a:schemeClr>
              </a:solidFill>
            </a:ln>
          </p:spPr>
          <p:txBody>
            <a:bodyPr wrap="none" rtlCol="0">
              <a:spAutoFit/>
            </a:bodyPr>
            <a:lstStyle/>
            <a:p>
              <a:r>
                <a:rPr lang="en-US" sz="1400" b="1" dirty="0">
                  <a:solidFill>
                    <a:schemeClr val="accent2">
                      <a:lumMod val="75000"/>
                    </a:schemeClr>
                  </a:solidFill>
                </a:rPr>
                <a:t>Predicted Negative area (Class 0)</a:t>
              </a:r>
            </a:p>
          </p:txBody>
        </p:sp>
        <p:sp>
          <p:nvSpPr>
            <p:cNvPr id="43" name="TextBox 42">
              <a:extLst>
                <a:ext uri="{FF2B5EF4-FFF2-40B4-BE49-F238E27FC236}">
                  <a16:creationId xmlns:a16="http://schemas.microsoft.com/office/drawing/2014/main" id="{9D518747-7857-4544-96D5-623E43DD8DAE}"/>
                </a:ext>
              </a:extLst>
            </p:cNvPr>
            <p:cNvSpPr txBox="1"/>
            <p:nvPr/>
          </p:nvSpPr>
          <p:spPr>
            <a:xfrm>
              <a:off x="2416141" y="218944"/>
              <a:ext cx="2546403" cy="307777"/>
            </a:xfrm>
            <a:prstGeom prst="rect">
              <a:avLst/>
            </a:prstGeom>
            <a:noFill/>
            <a:ln w="19050">
              <a:solidFill>
                <a:schemeClr val="accent6">
                  <a:lumMod val="40000"/>
                  <a:lumOff val="60000"/>
                </a:schemeClr>
              </a:solidFill>
            </a:ln>
          </p:spPr>
          <p:txBody>
            <a:bodyPr wrap="none" rtlCol="0">
              <a:spAutoFit/>
            </a:bodyPr>
            <a:lstStyle/>
            <a:p>
              <a:r>
                <a:rPr lang="en-US" sz="1400" b="1" dirty="0">
                  <a:solidFill>
                    <a:schemeClr val="accent6">
                      <a:lumMod val="60000"/>
                      <a:lumOff val="40000"/>
                    </a:schemeClr>
                  </a:solidFill>
                </a:rPr>
                <a:t>Predicted Positive area (Class 1)</a:t>
              </a:r>
            </a:p>
          </p:txBody>
        </p:sp>
        <p:cxnSp>
          <p:nvCxnSpPr>
            <p:cNvPr id="45" name="Straight Connector 44">
              <a:extLst>
                <a:ext uri="{FF2B5EF4-FFF2-40B4-BE49-F238E27FC236}">
                  <a16:creationId xmlns:a16="http://schemas.microsoft.com/office/drawing/2014/main" id="{DB80A44A-41FA-4613-B47D-8B189056EC26}"/>
                </a:ext>
              </a:extLst>
            </p:cNvPr>
            <p:cNvCxnSpPr>
              <a:cxnSpLocks/>
              <a:stCxn id="43" idx="2"/>
            </p:cNvCxnSpPr>
            <p:nvPr/>
          </p:nvCxnSpPr>
          <p:spPr>
            <a:xfrm flipH="1">
              <a:off x="3146174" y="526721"/>
              <a:ext cx="543169" cy="717612"/>
            </a:xfrm>
            <a:prstGeom prst="line">
              <a:avLst/>
            </a:prstGeom>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9ED7B940-1B77-4FF3-9078-968D22DA221A}"/>
                </a:ext>
              </a:extLst>
            </p:cNvPr>
            <p:cNvCxnSpPr>
              <a:cxnSpLocks/>
              <a:stCxn id="42" idx="0"/>
            </p:cNvCxnSpPr>
            <p:nvPr/>
          </p:nvCxnSpPr>
          <p:spPr>
            <a:xfrm flipH="1" flipV="1">
              <a:off x="3361531" y="3100255"/>
              <a:ext cx="801660" cy="750718"/>
            </a:xfrm>
            <a:prstGeom prst="line">
              <a:avLst/>
            </a:prstGeom>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3CC2E272-AB63-4EDC-9AB1-50CCBC6CE4F8}"/>
                </a:ext>
              </a:extLst>
            </p:cNvPr>
            <p:cNvSpPr txBox="1"/>
            <p:nvPr/>
          </p:nvSpPr>
          <p:spPr>
            <a:xfrm>
              <a:off x="4141910" y="2250931"/>
              <a:ext cx="1581651" cy="307777"/>
            </a:xfrm>
            <a:prstGeom prst="rect">
              <a:avLst/>
            </a:prstGeom>
            <a:noFill/>
          </p:spPr>
          <p:txBody>
            <a:bodyPr wrap="none" rtlCol="0">
              <a:spAutoFit/>
            </a:bodyPr>
            <a:lstStyle/>
            <a:p>
              <a:r>
                <a:rPr lang="en-US" sz="1400" b="1" dirty="0">
                  <a:solidFill>
                    <a:schemeClr val="accent1">
                      <a:lumMod val="75000"/>
                    </a:schemeClr>
                  </a:solidFill>
                </a:rPr>
                <a:t>Decision Boundary</a:t>
              </a:r>
            </a:p>
          </p:txBody>
        </p:sp>
        <p:cxnSp>
          <p:nvCxnSpPr>
            <p:cNvPr id="55" name="Straight Connector 54">
              <a:extLst>
                <a:ext uri="{FF2B5EF4-FFF2-40B4-BE49-F238E27FC236}">
                  <a16:creationId xmlns:a16="http://schemas.microsoft.com/office/drawing/2014/main" id="{C6CC900B-441D-409A-A25F-F55309053947}"/>
                </a:ext>
              </a:extLst>
            </p:cNvPr>
            <p:cNvCxnSpPr>
              <a:stCxn id="53" idx="1"/>
            </p:cNvCxnSpPr>
            <p:nvPr/>
          </p:nvCxnSpPr>
          <p:spPr>
            <a:xfrm flipH="1">
              <a:off x="3472900" y="2404820"/>
              <a:ext cx="669010" cy="263643"/>
            </a:xfrm>
            <a:prstGeom prst="line">
              <a:avLst/>
            </a:prstGeom>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D85D30A4-2FCE-4735-981A-785E9AEB61AA}"/>
                </a:ext>
              </a:extLst>
            </p:cNvPr>
            <p:cNvSpPr txBox="1"/>
            <p:nvPr/>
          </p:nvSpPr>
          <p:spPr>
            <a:xfrm>
              <a:off x="1336200" y="3867073"/>
              <a:ext cx="1253741" cy="307777"/>
            </a:xfrm>
            <a:prstGeom prst="rect">
              <a:avLst/>
            </a:prstGeom>
            <a:noFill/>
          </p:spPr>
          <p:txBody>
            <a:bodyPr wrap="none" rtlCol="0">
              <a:spAutoFit/>
            </a:bodyPr>
            <a:lstStyle/>
            <a:p>
              <a:r>
                <a:rPr lang="en-US" sz="1400" b="1" dirty="0"/>
                <a:t>False Negative</a:t>
              </a:r>
            </a:p>
          </p:txBody>
        </p:sp>
        <p:sp>
          <p:nvSpPr>
            <p:cNvPr id="57" name="TextBox 56">
              <a:extLst>
                <a:ext uri="{FF2B5EF4-FFF2-40B4-BE49-F238E27FC236}">
                  <a16:creationId xmlns:a16="http://schemas.microsoft.com/office/drawing/2014/main" id="{7941F68B-B9A1-4DB5-B0D8-61B2E2482C52}"/>
                </a:ext>
              </a:extLst>
            </p:cNvPr>
            <p:cNvSpPr txBox="1"/>
            <p:nvPr/>
          </p:nvSpPr>
          <p:spPr>
            <a:xfrm>
              <a:off x="125227" y="4119255"/>
              <a:ext cx="1210973" cy="307777"/>
            </a:xfrm>
            <a:prstGeom prst="rect">
              <a:avLst/>
            </a:prstGeom>
            <a:noFill/>
          </p:spPr>
          <p:txBody>
            <a:bodyPr wrap="none" rtlCol="0">
              <a:spAutoFit/>
            </a:bodyPr>
            <a:lstStyle/>
            <a:p>
              <a:r>
                <a:rPr lang="en-US" sz="1400" b="1" dirty="0"/>
                <a:t>True Negative</a:t>
              </a:r>
            </a:p>
          </p:txBody>
        </p:sp>
        <p:sp>
          <p:nvSpPr>
            <p:cNvPr id="58" name="TextBox 57">
              <a:extLst>
                <a:ext uri="{FF2B5EF4-FFF2-40B4-BE49-F238E27FC236}">
                  <a16:creationId xmlns:a16="http://schemas.microsoft.com/office/drawing/2014/main" id="{CA2D5F8C-02B9-490F-A1E6-7E452F1691A9}"/>
                </a:ext>
              </a:extLst>
            </p:cNvPr>
            <p:cNvSpPr txBox="1"/>
            <p:nvPr/>
          </p:nvSpPr>
          <p:spPr>
            <a:xfrm>
              <a:off x="966551" y="206233"/>
              <a:ext cx="1183466" cy="307777"/>
            </a:xfrm>
            <a:prstGeom prst="rect">
              <a:avLst/>
            </a:prstGeom>
            <a:noFill/>
          </p:spPr>
          <p:txBody>
            <a:bodyPr wrap="none" rtlCol="0">
              <a:spAutoFit/>
            </a:bodyPr>
            <a:lstStyle/>
            <a:p>
              <a:r>
                <a:rPr lang="en-US" sz="1400" b="1" dirty="0"/>
                <a:t>False Positive</a:t>
              </a:r>
            </a:p>
          </p:txBody>
        </p:sp>
        <p:sp>
          <p:nvSpPr>
            <p:cNvPr id="59" name="TextBox 58">
              <a:extLst>
                <a:ext uri="{FF2B5EF4-FFF2-40B4-BE49-F238E27FC236}">
                  <a16:creationId xmlns:a16="http://schemas.microsoft.com/office/drawing/2014/main" id="{4AACF188-C56E-48D6-A943-07A7891D6A66}"/>
                </a:ext>
              </a:extLst>
            </p:cNvPr>
            <p:cNvSpPr txBox="1"/>
            <p:nvPr/>
          </p:nvSpPr>
          <p:spPr>
            <a:xfrm>
              <a:off x="4241497" y="1210923"/>
              <a:ext cx="1140697" cy="307777"/>
            </a:xfrm>
            <a:prstGeom prst="rect">
              <a:avLst/>
            </a:prstGeom>
            <a:noFill/>
          </p:spPr>
          <p:txBody>
            <a:bodyPr wrap="none" rtlCol="0">
              <a:spAutoFit/>
            </a:bodyPr>
            <a:lstStyle/>
            <a:p>
              <a:r>
                <a:rPr lang="en-US" sz="1400" b="1" dirty="0"/>
                <a:t>True Positive</a:t>
              </a:r>
            </a:p>
          </p:txBody>
        </p:sp>
        <p:cxnSp>
          <p:nvCxnSpPr>
            <p:cNvPr id="63" name="Straight Connector 62">
              <a:extLst>
                <a:ext uri="{FF2B5EF4-FFF2-40B4-BE49-F238E27FC236}">
                  <a16:creationId xmlns:a16="http://schemas.microsoft.com/office/drawing/2014/main" id="{7B1F57B5-8EB1-44EF-84C0-A605BF868B17}"/>
                </a:ext>
              </a:extLst>
            </p:cNvPr>
            <p:cNvCxnSpPr>
              <a:cxnSpLocks/>
              <a:stCxn id="56" idx="0"/>
            </p:cNvCxnSpPr>
            <p:nvPr/>
          </p:nvCxnSpPr>
          <p:spPr>
            <a:xfrm flipH="1" flipV="1">
              <a:off x="1818838" y="2779137"/>
              <a:ext cx="144233" cy="1087936"/>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375735F-2B8D-4D8D-9365-C117686748B5}"/>
                </a:ext>
              </a:extLst>
            </p:cNvPr>
            <p:cNvCxnSpPr>
              <a:cxnSpLocks/>
              <a:stCxn id="57" idx="0"/>
            </p:cNvCxnSpPr>
            <p:nvPr/>
          </p:nvCxnSpPr>
          <p:spPr>
            <a:xfrm flipV="1">
              <a:off x="730714" y="3183128"/>
              <a:ext cx="487319" cy="936127"/>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ACCE06E-E243-481E-8548-DA602A207768}"/>
                </a:ext>
              </a:extLst>
            </p:cNvPr>
            <p:cNvCxnSpPr>
              <a:cxnSpLocks/>
              <a:stCxn id="59" idx="1"/>
            </p:cNvCxnSpPr>
            <p:nvPr/>
          </p:nvCxnSpPr>
          <p:spPr>
            <a:xfrm flipH="1">
              <a:off x="3646402" y="1364812"/>
              <a:ext cx="595095" cy="273577"/>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66ADD2A1-2A7C-474F-A729-BA8B56262C24}"/>
                </a:ext>
              </a:extLst>
            </p:cNvPr>
            <p:cNvCxnSpPr>
              <a:cxnSpLocks/>
              <a:stCxn id="58" idx="2"/>
            </p:cNvCxnSpPr>
            <p:nvPr/>
          </p:nvCxnSpPr>
          <p:spPr>
            <a:xfrm>
              <a:off x="1558284" y="514010"/>
              <a:ext cx="785951" cy="728503"/>
            </a:xfrm>
            <a:prstGeom prst="line">
              <a:avLst/>
            </a:prstGeom>
          </p:spPr>
          <p:style>
            <a:lnRef idx="1">
              <a:schemeClr val="dk1"/>
            </a:lnRef>
            <a:fillRef idx="0">
              <a:schemeClr val="dk1"/>
            </a:fillRef>
            <a:effectRef idx="0">
              <a:schemeClr val="dk1"/>
            </a:effectRef>
            <a:fontRef idx="minor">
              <a:schemeClr val="tx1"/>
            </a:fontRef>
          </p:style>
        </p:cxnSp>
      </p:grpSp>
      <p:grpSp>
        <p:nvGrpSpPr>
          <p:cNvPr id="1024" name="Group 1023">
            <a:extLst>
              <a:ext uri="{FF2B5EF4-FFF2-40B4-BE49-F238E27FC236}">
                <a16:creationId xmlns:a16="http://schemas.microsoft.com/office/drawing/2014/main" id="{EC1F4EFD-3AE1-4DD0-9EA2-78A42F0B30FD}"/>
              </a:ext>
            </a:extLst>
          </p:cNvPr>
          <p:cNvGrpSpPr/>
          <p:nvPr/>
        </p:nvGrpSpPr>
        <p:grpSpPr>
          <a:xfrm>
            <a:off x="6030754" y="27583"/>
            <a:ext cx="5637371" cy="3918777"/>
            <a:chOff x="5809944" y="180791"/>
            <a:chExt cx="6299505" cy="4379669"/>
          </a:xfrm>
        </p:grpSpPr>
        <p:grpSp>
          <p:nvGrpSpPr>
            <p:cNvPr id="109" name="Group 108">
              <a:extLst>
                <a:ext uri="{FF2B5EF4-FFF2-40B4-BE49-F238E27FC236}">
                  <a16:creationId xmlns:a16="http://schemas.microsoft.com/office/drawing/2014/main" id="{EEC2FFB8-7253-48F6-9DA7-87D6B13A6CA1}"/>
                </a:ext>
              </a:extLst>
            </p:cNvPr>
            <p:cNvGrpSpPr/>
            <p:nvPr/>
          </p:nvGrpSpPr>
          <p:grpSpPr>
            <a:xfrm>
              <a:off x="5809944" y="699656"/>
              <a:ext cx="6299505" cy="3524211"/>
              <a:chOff x="5811606" y="138056"/>
              <a:chExt cx="6299505" cy="3524211"/>
            </a:xfrm>
          </p:grpSpPr>
          <p:grpSp>
            <p:nvGrpSpPr>
              <p:cNvPr id="102" name="Group 101">
                <a:extLst>
                  <a:ext uri="{FF2B5EF4-FFF2-40B4-BE49-F238E27FC236}">
                    <a16:creationId xmlns:a16="http://schemas.microsoft.com/office/drawing/2014/main" id="{EF5C5FBD-9958-497E-93C9-C01172D086C6}"/>
                  </a:ext>
                </a:extLst>
              </p:cNvPr>
              <p:cNvGrpSpPr/>
              <p:nvPr/>
            </p:nvGrpSpPr>
            <p:grpSpPr>
              <a:xfrm>
                <a:off x="5811606" y="138056"/>
                <a:ext cx="6299505" cy="3524211"/>
                <a:chOff x="5978209" y="3323105"/>
                <a:chExt cx="5065452" cy="2912693"/>
              </a:xfrm>
            </p:grpSpPr>
            <p:pic>
              <p:nvPicPr>
                <p:cNvPr id="1026" name="Picture 2" descr="What is Logistic Regression? - Technovert">
                  <a:extLst>
                    <a:ext uri="{FF2B5EF4-FFF2-40B4-BE49-F238E27FC236}">
                      <a16:creationId xmlns:a16="http://schemas.microsoft.com/office/drawing/2014/main" id="{F87B799E-2D57-49DD-A26E-4D3F16A2FA08}"/>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11269"/>
                <a:stretch/>
              </p:blipFill>
              <p:spPr bwMode="auto">
                <a:xfrm>
                  <a:off x="5978209" y="3424382"/>
                  <a:ext cx="4552485" cy="2811416"/>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a:extLst>
                    <a:ext uri="{FF2B5EF4-FFF2-40B4-BE49-F238E27FC236}">
                      <a16:creationId xmlns:a16="http://schemas.microsoft.com/office/drawing/2014/main" id="{C82121B4-5EE4-4E4C-99CE-360A93F3F056}"/>
                    </a:ext>
                  </a:extLst>
                </p:cNvPr>
                <p:cNvSpPr/>
                <p:nvPr/>
              </p:nvSpPr>
              <p:spPr>
                <a:xfrm>
                  <a:off x="6535972" y="3466922"/>
                  <a:ext cx="1661821" cy="2313676"/>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723ECCAB-F79C-4E18-9721-0CDD625800A0}"/>
                    </a:ext>
                  </a:extLst>
                </p:cNvPr>
                <p:cNvSpPr/>
                <p:nvPr/>
              </p:nvSpPr>
              <p:spPr>
                <a:xfrm>
                  <a:off x="8197795" y="3466922"/>
                  <a:ext cx="1858224" cy="2313676"/>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tar: 5 Points 75">
                  <a:extLst>
                    <a:ext uri="{FF2B5EF4-FFF2-40B4-BE49-F238E27FC236}">
                      <a16:creationId xmlns:a16="http://schemas.microsoft.com/office/drawing/2014/main" id="{8C7DFFFC-95A6-41A6-BB5E-BAA1FE67F700}"/>
                    </a:ext>
                  </a:extLst>
                </p:cNvPr>
                <p:cNvSpPr/>
                <p:nvPr/>
              </p:nvSpPr>
              <p:spPr>
                <a:xfrm>
                  <a:off x="8526043" y="3387911"/>
                  <a:ext cx="197757" cy="175405"/>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Star: 5 Points 76">
                  <a:extLst>
                    <a:ext uri="{FF2B5EF4-FFF2-40B4-BE49-F238E27FC236}">
                      <a16:creationId xmlns:a16="http://schemas.microsoft.com/office/drawing/2014/main" id="{568EEDF6-26C6-4C9F-B64B-BE31D9AE7F68}"/>
                    </a:ext>
                  </a:extLst>
                </p:cNvPr>
                <p:cNvSpPr/>
                <p:nvPr/>
              </p:nvSpPr>
              <p:spPr>
                <a:xfrm>
                  <a:off x="8818255" y="3387910"/>
                  <a:ext cx="197757" cy="175405"/>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Star: 5 Points 77">
                  <a:extLst>
                    <a:ext uri="{FF2B5EF4-FFF2-40B4-BE49-F238E27FC236}">
                      <a16:creationId xmlns:a16="http://schemas.microsoft.com/office/drawing/2014/main" id="{1A618619-3DF8-495A-894A-6B704CF534BA}"/>
                    </a:ext>
                  </a:extLst>
                </p:cNvPr>
                <p:cNvSpPr/>
                <p:nvPr/>
              </p:nvSpPr>
              <p:spPr>
                <a:xfrm>
                  <a:off x="9110467" y="3384201"/>
                  <a:ext cx="197757" cy="175405"/>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9" name="Star: 5 Points 78">
                  <a:extLst>
                    <a:ext uri="{FF2B5EF4-FFF2-40B4-BE49-F238E27FC236}">
                      <a16:creationId xmlns:a16="http://schemas.microsoft.com/office/drawing/2014/main" id="{D87C18AE-67FD-4DEB-BCFD-0876AF45FC3C}"/>
                    </a:ext>
                  </a:extLst>
                </p:cNvPr>
                <p:cNvSpPr/>
                <p:nvPr/>
              </p:nvSpPr>
              <p:spPr>
                <a:xfrm>
                  <a:off x="9406518" y="3380492"/>
                  <a:ext cx="197757" cy="175405"/>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0" name="Star: 5 Points 79">
                  <a:extLst>
                    <a:ext uri="{FF2B5EF4-FFF2-40B4-BE49-F238E27FC236}">
                      <a16:creationId xmlns:a16="http://schemas.microsoft.com/office/drawing/2014/main" id="{5E1020E2-2A6E-4121-A817-5E13722F3F02}"/>
                    </a:ext>
                  </a:extLst>
                </p:cNvPr>
                <p:cNvSpPr/>
                <p:nvPr/>
              </p:nvSpPr>
              <p:spPr>
                <a:xfrm>
                  <a:off x="6719149" y="3379220"/>
                  <a:ext cx="197757" cy="175405"/>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Star: 5 Points 80">
                  <a:extLst>
                    <a:ext uri="{FF2B5EF4-FFF2-40B4-BE49-F238E27FC236}">
                      <a16:creationId xmlns:a16="http://schemas.microsoft.com/office/drawing/2014/main" id="{3CE5D388-3119-43D9-BD05-2F4307FFA04C}"/>
                    </a:ext>
                  </a:extLst>
                </p:cNvPr>
                <p:cNvSpPr/>
                <p:nvPr/>
              </p:nvSpPr>
              <p:spPr>
                <a:xfrm>
                  <a:off x="7153209" y="3379220"/>
                  <a:ext cx="197757" cy="175405"/>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Star: 5 Points 81">
                  <a:extLst>
                    <a:ext uri="{FF2B5EF4-FFF2-40B4-BE49-F238E27FC236}">
                      <a16:creationId xmlns:a16="http://schemas.microsoft.com/office/drawing/2014/main" id="{933D4AA0-1EA1-4BF1-91C2-0C19B130306B}"/>
                    </a:ext>
                  </a:extLst>
                </p:cNvPr>
                <p:cNvSpPr/>
                <p:nvPr/>
              </p:nvSpPr>
              <p:spPr>
                <a:xfrm>
                  <a:off x="9770849" y="3380491"/>
                  <a:ext cx="197757" cy="175405"/>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Star: 5 Points 82">
                  <a:extLst>
                    <a:ext uri="{FF2B5EF4-FFF2-40B4-BE49-F238E27FC236}">
                      <a16:creationId xmlns:a16="http://schemas.microsoft.com/office/drawing/2014/main" id="{EA840ACE-967E-4FAD-8095-65F1C91A8E57}"/>
                    </a:ext>
                  </a:extLst>
                </p:cNvPr>
                <p:cNvSpPr/>
                <p:nvPr/>
              </p:nvSpPr>
              <p:spPr>
                <a:xfrm>
                  <a:off x="8268280" y="3379221"/>
                  <a:ext cx="197757" cy="175405"/>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0B6B285-9241-4BD3-A3C9-27FCBBB3AC68}"/>
                    </a:ext>
                  </a:extLst>
                </p:cNvPr>
                <p:cNvSpPr/>
                <p:nvPr/>
              </p:nvSpPr>
              <p:spPr>
                <a:xfrm>
                  <a:off x="6828243" y="5701363"/>
                  <a:ext cx="197757" cy="175405"/>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F7AA1D4-07EF-4F05-96C2-58942FEF121A}"/>
                    </a:ext>
                  </a:extLst>
                </p:cNvPr>
                <p:cNvSpPr/>
                <p:nvPr/>
              </p:nvSpPr>
              <p:spPr>
                <a:xfrm>
                  <a:off x="9189976" y="5701361"/>
                  <a:ext cx="197757" cy="175405"/>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8C37EEF-EA2D-4851-9423-2632CC3C0CB0}"/>
                    </a:ext>
                  </a:extLst>
                </p:cNvPr>
                <p:cNvSpPr/>
                <p:nvPr/>
              </p:nvSpPr>
              <p:spPr>
                <a:xfrm>
                  <a:off x="7388447" y="5703986"/>
                  <a:ext cx="197757" cy="175405"/>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10CFCBC0-FCC7-4669-9157-499034D4FE4A}"/>
                    </a:ext>
                  </a:extLst>
                </p:cNvPr>
                <p:cNvSpPr/>
                <p:nvPr/>
              </p:nvSpPr>
              <p:spPr>
                <a:xfrm>
                  <a:off x="7618169" y="5701362"/>
                  <a:ext cx="197757" cy="175405"/>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E3B61C6-C10A-4A53-883E-49048A4DEF3E}"/>
                    </a:ext>
                  </a:extLst>
                </p:cNvPr>
                <p:cNvSpPr/>
                <p:nvPr/>
              </p:nvSpPr>
              <p:spPr>
                <a:xfrm>
                  <a:off x="7883693" y="5701362"/>
                  <a:ext cx="197757" cy="175405"/>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8B10BA4-E512-446B-B0EA-09431B96C047}"/>
                    </a:ext>
                  </a:extLst>
                </p:cNvPr>
                <p:cNvSpPr/>
                <p:nvPr/>
              </p:nvSpPr>
              <p:spPr>
                <a:xfrm>
                  <a:off x="7246824" y="5701361"/>
                  <a:ext cx="197757" cy="175405"/>
                </a:xfrm>
                <a:prstGeom prst="ellipse">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BCC7FAD9-9155-45F0-9BEE-55E78EA0025A}"/>
                    </a:ext>
                  </a:extLst>
                </p:cNvPr>
                <p:cNvCxnSpPr>
                  <a:cxnSpLocks/>
                </p:cNvCxnSpPr>
                <p:nvPr/>
              </p:nvCxnSpPr>
              <p:spPr>
                <a:xfrm>
                  <a:off x="6535972" y="4762831"/>
                  <a:ext cx="4405023" cy="140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D1CD4D0-D130-4B31-85BB-AA1BB70BDCF0}"/>
                    </a:ext>
                  </a:extLst>
                </p:cNvPr>
                <p:cNvSpPr txBox="1"/>
                <p:nvPr/>
              </p:nvSpPr>
              <p:spPr>
                <a:xfrm>
                  <a:off x="10117189" y="4469112"/>
                  <a:ext cx="926472" cy="307777"/>
                </a:xfrm>
                <a:prstGeom prst="rect">
                  <a:avLst/>
                </a:prstGeom>
                <a:noFill/>
              </p:spPr>
              <p:txBody>
                <a:bodyPr wrap="none" rtlCol="0">
                  <a:spAutoFit/>
                </a:bodyPr>
                <a:lstStyle/>
                <a:p>
                  <a:r>
                    <a:rPr lang="en-US" sz="1400" b="1" dirty="0">
                      <a:solidFill>
                        <a:schemeClr val="accent1">
                          <a:lumMod val="75000"/>
                        </a:schemeClr>
                      </a:solidFill>
                    </a:rPr>
                    <a:t>Threshold</a:t>
                  </a:r>
                </a:p>
              </p:txBody>
            </p:sp>
            <p:cxnSp>
              <p:nvCxnSpPr>
                <p:cNvPr id="96" name="Straight Connector 95">
                  <a:extLst>
                    <a:ext uri="{FF2B5EF4-FFF2-40B4-BE49-F238E27FC236}">
                      <a16:creationId xmlns:a16="http://schemas.microsoft.com/office/drawing/2014/main" id="{68703591-F8F4-4781-9C28-8A16DCA346C1}"/>
                    </a:ext>
                  </a:extLst>
                </p:cNvPr>
                <p:cNvCxnSpPr>
                  <a:cxnSpLocks/>
                </p:cNvCxnSpPr>
                <p:nvPr/>
              </p:nvCxnSpPr>
              <p:spPr>
                <a:xfrm flipV="1">
                  <a:off x="8197795" y="3323105"/>
                  <a:ext cx="0" cy="264832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615F3557-F7A9-4B52-AF45-4483B9D33D26}"/>
                  </a:ext>
                </a:extLst>
              </p:cNvPr>
              <p:cNvSpPr txBox="1"/>
              <p:nvPr/>
            </p:nvSpPr>
            <p:spPr>
              <a:xfrm>
                <a:off x="8867431" y="2224531"/>
                <a:ext cx="1876785" cy="523220"/>
              </a:xfrm>
              <a:prstGeom prst="rect">
                <a:avLst/>
              </a:prstGeom>
              <a:noFill/>
              <a:ln w="19050">
                <a:noFill/>
              </a:ln>
            </p:spPr>
            <p:txBody>
              <a:bodyPr wrap="square" rtlCol="0">
                <a:spAutoFit/>
              </a:bodyPr>
              <a:lstStyle/>
              <a:p>
                <a:pPr algn="ctr"/>
                <a:r>
                  <a:rPr lang="en-US" sz="1200" b="1" dirty="0">
                    <a:solidFill>
                      <a:schemeClr val="accent6">
                        <a:lumMod val="75000"/>
                      </a:schemeClr>
                    </a:solidFill>
                  </a:rPr>
                  <a:t>Predicted Positive area </a:t>
                </a:r>
                <a:br>
                  <a:rPr lang="en-US" sz="1200" b="1" dirty="0">
                    <a:solidFill>
                      <a:schemeClr val="accent6">
                        <a:lumMod val="75000"/>
                      </a:schemeClr>
                    </a:solidFill>
                  </a:rPr>
                </a:br>
                <a:r>
                  <a:rPr lang="en-US" sz="1200" b="1" dirty="0">
                    <a:solidFill>
                      <a:schemeClr val="accent6">
                        <a:lumMod val="75000"/>
                      </a:schemeClr>
                    </a:solidFill>
                  </a:rPr>
                  <a:t>(Class 1)</a:t>
                </a:r>
              </a:p>
            </p:txBody>
          </p:sp>
          <p:sp>
            <p:nvSpPr>
              <p:cNvPr id="108" name="TextBox 107">
                <a:extLst>
                  <a:ext uri="{FF2B5EF4-FFF2-40B4-BE49-F238E27FC236}">
                    <a16:creationId xmlns:a16="http://schemas.microsoft.com/office/drawing/2014/main" id="{BF62B280-888D-4A9F-9FE3-98DBE2D8E306}"/>
                  </a:ext>
                </a:extLst>
              </p:cNvPr>
              <p:cNvSpPr txBox="1"/>
              <p:nvPr/>
            </p:nvSpPr>
            <p:spPr>
              <a:xfrm>
                <a:off x="6537108" y="839376"/>
                <a:ext cx="1971464" cy="523220"/>
              </a:xfrm>
              <a:prstGeom prst="rect">
                <a:avLst/>
              </a:prstGeom>
              <a:noFill/>
              <a:ln w="19050">
                <a:noFill/>
              </a:ln>
            </p:spPr>
            <p:txBody>
              <a:bodyPr wrap="square" rtlCol="0">
                <a:spAutoFit/>
              </a:bodyPr>
              <a:lstStyle/>
              <a:p>
                <a:pPr algn="ctr"/>
                <a:r>
                  <a:rPr lang="en-US" sz="1200" b="1" dirty="0">
                    <a:solidFill>
                      <a:schemeClr val="accent2">
                        <a:lumMod val="75000"/>
                      </a:schemeClr>
                    </a:solidFill>
                  </a:rPr>
                  <a:t>Predicted Negative area </a:t>
                </a:r>
                <a:br>
                  <a:rPr lang="en-US" sz="1200" b="1" dirty="0">
                    <a:solidFill>
                      <a:schemeClr val="accent2">
                        <a:lumMod val="75000"/>
                      </a:schemeClr>
                    </a:solidFill>
                  </a:rPr>
                </a:br>
                <a:r>
                  <a:rPr lang="en-US" sz="1200" b="1" dirty="0">
                    <a:solidFill>
                      <a:schemeClr val="accent2">
                        <a:lumMod val="75000"/>
                      </a:schemeClr>
                    </a:solidFill>
                  </a:rPr>
                  <a:t>(Class 0)</a:t>
                </a:r>
              </a:p>
            </p:txBody>
          </p:sp>
        </p:grpSp>
        <p:sp>
          <p:nvSpPr>
            <p:cNvPr id="111" name="TextBox 110">
              <a:extLst>
                <a:ext uri="{FF2B5EF4-FFF2-40B4-BE49-F238E27FC236}">
                  <a16:creationId xmlns:a16="http://schemas.microsoft.com/office/drawing/2014/main" id="{23823B26-3EDF-4DF8-B978-1A2275D5B295}"/>
                </a:ext>
              </a:extLst>
            </p:cNvPr>
            <p:cNvSpPr txBox="1"/>
            <p:nvPr/>
          </p:nvSpPr>
          <p:spPr>
            <a:xfrm>
              <a:off x="9426408" y="4252683"/>
              <a:ext cx="1183466" cy="307777"/>
            </a:xfrm>
            <a:prstGeom prst="rect">
              <a:avLst/>
            </a:prstGeom>
            <a:noFill/>
          </p:spPr>
          <p:txBody>
            <a:bodyPr wrap="none" rtlCol="0">
              <a:spAutoFit/>
            </a:bodyPr>
            <a:lstStyle/>
            <a:p>
              <a:r>
                <a:rPr lang="en-US" sz="1400" b="1" dirty="0"/>
                <a:t>False Positive</a:t>
              </a:r>
            </a:p>
          </p:txBody>
        </p:sp>
        <p:sp>
          <p:nvSpPr>
            <p:cNvPr id="112" name="TextBox 111">
              <a:extLst>
                <a:ext uri="{FF2B5EF4-FFF2-40B4-BE49-F238E27FC236}">
                  <a16:creationId xmlns:a16="http://schemas.microsoft.com/office/drawing/2014/main" id="{DD039D6F-A366-4F41-B57B-D8A9A783DA85}"/>
                </a:ext>
              </a:extLst>
            </p:cNvPr>
            <p:cNvSpPr txBox="1"/>
            <p:nvPr/>
          </p:nvSpPr>
          <p:spPr>
            <a:xfrm>
              <a:off x="6526945" y="184289"/>
              <a:ext cx="1253741" cy="307777"/>
            </a:xfrm>
            <a:prstGeom prst="rect">
              <a:avLst/>
            </a:prstGeom>
            <a:noFill/>
          </p:spPr>
          <p:txBody>
            <a:bodyPr wrap="none" rtlCol="0">
              <a:spAutoFit/>
            </a:bodyPr>
            <a:lstStyle/>
            <a:p>
              <a:r>
                <a:rPr lang="en-US" sz="1400" b="1" dirty="0"/>
                <a:t>False Negative</a:t>
              </a:r>
            </a:p>
          </p:txBody>
        </p:sp>
        <p:sp>
          <p:nvSpPr>
            <p:cNvPr id="113" name="TextBox 112">
              <a:extLst>
                <a:ext uri="{FF2B5EF4-FFF2-40B4-BE49-F238E27FC236}">
                  <a16:creationId xmlns:a16="http://schemas.microsoft.com/office/drawing/2014/main" id="{2C070D13-4B2C-4A1C-91B2-3B006114177A}"/>
                </a:ext>
              </a:extLst>
            </p:cNvPr>
            <p:cNvSpPr txBox="1"/>
            <p:nvPr/>
          </p:nvSpPr>
          <p:spPr>
            <a:xfrm>
              <a:off x="9224420" y="180791"/>
              <a:ext cx="1140697" cy="307777"/>
            </a:xfrm>
            <a:prstGeom prst="rect">
              <a:avLst/>
            </a:prstGeom>
            <a:noFill/>
          </p:spPr>
          <p:txBody>
            <a:bodyPr wrap="none" rtlCol="0">
              <a:spAutoFit/>
            </a:bodyPr>
            <a:lstStyle/>
            <a:p>
              <a:r>
                <a:rPr lang="en-US" sz="1400" b="1" dirty="0"/>
                <a:t>True Positive</a:t>
              </a:r>
            </a:p>
          </p:txBody>
        </p:sp>
        <p:sp>
          <p:nvSpPr>
            <p:cNvPr id="114" name="TextBox 113">
              <a:extLst>
                <a:ext uri="{FF2B5EF4-FFF2-40B4-BE49-F238E27FC236}">
                  <a16:creationId xmlns:a16="http://schemas.microsoft.com/office/drawing/2014/main" id="{6A0268E5-016C-4BEF-97FE-D0D9D020C6F8}"/>
                </a:ext>
              </a:extLst>
            </p:cNvPr>
            <p:cNvSpPr txBox="1"/>
            <p:nvPr/>
          </p:nvSpPr>
          <p:spPr>
            <a:xfrm>
              <a:off x="6788679" y="4223729"/>
              <a:ext cx="1210973" cy="307777"/>
            </a:xfrm>
            <a:prstGeom prst="rect">
              <a:avLst/>
            </a:prstGeom>
            <a:noFill/>
          </p:spPr>
          <p:txBody>
            <a:bodyPr wrap="none" rtlCol="0">
              <a:spAutoFit/>
            </a:bodyPr>
            <a:lstStyle/>
            <a:p>
              <a:r>
                <a:rPr lang="en-US" sz="1400" b="1" dirty="0"/>
                <a:t>True Negative</a:t>
              </a:r>
            </a:p>
          </p:txBody>
        </p:sp>
        <p:cxnSp>
          <p:nvCxnSpPr>
            <p:cNvPr id="115" name="Straight Connector 114">
              <a:extLst>
                <a:ext uri="{FF2B5EF4-FFF2-40B4-BE49-F238E27FC236}">
                  <a16:creationId xmlns:a16="http://schemas.microsoft.com/office/drawing/2014/main" id="{6753C52F-AFDE-472B-8F78-8EF8B784E864}"/>
                </a:ext>
              </a:extLst>
            </p:cNvPr>
            <p:cNvCxnSpPr>
              <a:cxnSpLocks/>
              <a:stCxn id="112" idx="2"/>
            </p:cNvCxnSpPr>
            <p:nvPr/>
          </p:nvCxnSpPr>
          <p:spPr>
            <a:xfrm>
              <a:off x="7153816" y="492066"/>
              <a:ext cx="182557" cy="301314"/>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667B38E7-1165-42A6-B994-46C304567E54}"/>
                </a:ext>
              </a:extLst>
            </p:cNvPr>
            <p:cNvCxnSpPr>
              <a:stCxn id="113" idx="2"/>
            </p:cNvCxnSpPr>
            <p:nvPr/>
          </p:nvCxnSpPr>
          <p:spPr>
            <a:xfrm flipH="1">
              <a:off x="9587821" y="488568"/>
              <a:ext cx="206948" cy="289499"/>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53F16DBA-92A6-4EB7-8FBB-0290C589E7E4}"/>
                </a:ext>
              </a:extLst>
            </p:cNvPr>
            <p:cNvCxnSpPr>
              <a:cxnSpLocks/>
              <a:stCxn id="114" idx="0"/>
            </p:cNvCxnSpPr>
            <p:nvPr/>
          </p:nvCxnSpPr>
          <p:spPr>
            <a:xfrm flipV="1">
              <a:off x="7394166" y="3850973"/>
              <a:ext cx="85304" cy="372756"/>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F9DEAE03-4EB4-4C92-91F7-0036CA4E8713}"/>
                </a:ext>
              </a:extLst>
            </p:cNvPr>
            <p:cNvCxnSpPr>
              <a:stCxn id="111" idx="0"/>
            </p:cNvCxnSpPr>
            <p:nvPr/>
          </p:nvCxnSpPr>
          <p:spPr>
            <a:xfrm flipH="1" flipV="1">
              <a:off x="9951222" y="3867073"/>
              <a:ext cx="66919" cy="385610"/>
            </a:xfrm>
            <a:prstGeom prst="line">
              <a:avLst/>
            </a:prstGeom>
          </p:spPr>
          <p:style>
            <a:lnRef idx="1">
              <a:schemeClr val="dk1"/>
            </a:lnRef>
            <a:fillRef idx="0">
              <a:schemeClr val="dk1"/>
            </a:fillRef>
            <a:effectRef idx="0">
              <a:schemeClr val="dk1"/>
            </a:effectRef>
            <a:fontRef idx="minor">
              <a:schemeClr val="tx1"/>
            </a:fontRef>
          </p:style>
        </p:cxnSp>
      </p:grpSp>
      <p:grpSp>
        <p:nvGrpSpPr>
          <p:cNvPr id="1025" name="Group 1024">
            <a:extLst>
              <a:ext uri="{FF2B5EF4-FFF2-40B4-BE49-F238E27FC236}">
                <a16:creationId xmlns:a16="http://schemas.microsoft.com/office/drawing/2014/main" id="{7952D57D-0147-4127-A295-90C2B4DED54D}"/>
              </a:ext>
            </a:extLst>
          </p:cNvPr>
          <p:cNvGrpSpPr/>
          <p:nvPr/>
        </p:nvGrpSpPr>
        <p:grpSpPr>
          <a:xfrm>
            <a:off x="5779665" y="3782759"/>
            <a:ext cx="4479692" cy="1815882"/>
            <a:chOff x="5471530" y="4539675"/>
            <a:chExt cx="4479692" cy="1815882"/>
          </a:xfrm>
        </p:grpSpPr>
        <p:sp>
          <p:nvSpPr>
            <p:cNvPr id="124" name="Rectangle 123">
              <a:extLst>
                <a:ext uri="{FF2B5EF4-FFF2-40B4-BE49-F238E27FC236}">
                  <a16:creationId xmlns:a16="http://schemas.microsoft.com/office/drawing/2014/main" id="{42CC8F3D-1231-4C5F-8D79-42B4A239C7FF}"/>
                </a:ext>
              </a:extLst>
            </p:cNvPr>
            <p:cNvSpPr/>
            <p:nvPr/>
          </p:nvSpPr>
          <p:spPr>
            <a:xfrm>
              <a:off x="5471530" y="4539675"/>
              <a:ext cx="4479692" cy="1815882"/>
            </a:xfrm>
            <a:prstGeom prst="rect">
              <a:avLst/>
            </a:prstGeom>
          </p:spPr>
          <p:txBody>
            <a:bodyPr wrap="square">
              <a:spAutoFit/>
            </a:bodyPr>
            <a:lstStyle/>
            <a:p>
              <a:endParaRPr lang="en-US" sz="1400" dirty="0"/>
            </a:p>
            <a:p>
              <a:r>
                <a:rPr lang="en-US" sz="1400" dirty="0"/>
                <a:t>By adjusting the threshold, we will shift decision boundary. </a:t>
              </a:r>
            </a:p>
            <a:p>
              <a:endParaRPr lang="en-US" sz="1400" dirty="0"/>
            </a:p>
            <a:p>
              <a:r>
                <a:rPr lang="en-US" sz="1400" dirty="0"/>
                <a:t>Decreasing Threshold:</a:t>
              </a:r>
            </a:p>
            <a:p>
              <a:r>
                <a:rPr lang="en-US" sz="1400" dirty="0"/>
                <a:t>  # True Positives ↑</a:t>
              </a:r>
            </a:p>
            <a:p>
              <a:r>
                <a:rPr lang="en-US" sz="1400" dirty="0"/>
                <a:t>  # False Negatives ↓</a:t>
              </a:r>
            </a:p>
            <a:p>
              <a:r>
                <a:rPr lang="en-US" sz="1400" dirty="0"/>
                <a:t>  # True Negatives ↓</a:t>
              </a:r>
            </a:p>
            <a:p>
              <a:r>
                <a:rPr lang="en-US" sz="1400" dirty="0"/>
                <a:t>  # False Positives ↑</a:t>
              </a:r>
            </a:p>
          </p:txBody>
        </p:sp>
        <p:sp>
          <p:nvSpPr>
            <p:cNvPr id="125" name="TextBox 124">
              <a:extLst>
                <a:ext uri="{FF2B5EF4-FFF2-40B4-BE49-F238E27FC236}">
                  <a16:creationId xmlns:a16="http://schemas.microsoft.com/office/drawing/2014/main" id="{A634D067-E4AD-4994-991B-73BA6DE66C7C}"/>
                </a:ext>
              </a:extLst>
            </p:cNvPr>
            <p:cNvSpPr txBox="1"/>
            <p:nvPr/>
          </p:nvSpPr>
          <p:spPr>
            <a:xfrm>
              <a:off x="7605969" y="5400357"/>
              <a:ext cx="2073003" cy="738664"/>
            </a:xfrm>
            <a:prstGeom prst="rect">
              <a:avLst/>
            </a:prstGeom>
            <a:noFill/>
          </p:spPr>
          <p:txBody>
            <a:bodyPr wrap="none" rtlCol="0">
              <a:spAutoFit/>
            </a:bodyPr>
            <a:lstStyle/>
            <a:p>
              <a:r>
                <a:rPr lang="en-US" sz="1400" dirty="0"/>
                <a:t>Recall (TPR) &amp; FPR ↑</a:t>
              </a:r>
            </a:p>
            <a:p>
              <a:r>
                <a:rPr lang="en-US" sz="1400" dirty="0"/>
                <a:t>Specificity (TNR) &amp; FNR ↓</a:t>
              </a:r>
            </a:p>
            <a:p>
              <a:r>
                <a:rPr lang="en-US" sz="1400" dirty="0"/>
                <a:t>Precision – can do both</a:t>
              </a:r>
            </a:p>
          </p:txBody>
        </p:sp>
        <p:sp>
          <p:nvSpPr>
            <p:cNvPr id="126" name="Right Brace 125">
              <a:extLst>
                <a:ext uri="{FF2B5EF4-FFF2-40B4-BE49-F238E27FC236}">
                  <a16:creationId xmlns:a16="http://schemas.microsoft.com/office/drawing/2014/main" id="{1327B791-6AF1-4467-8AC4-7FFAC3D8ED21}"/>
                </a:ext>
              </a:extLst>
            </p:cNvPr>
            <p:cNvSpPr/>
            <p:nvPr/>
          </p:nvSpPr>
          <p:spPr>
            <a:xfrm>
              <a:off x="7209772" y="5241083"/>
              <a:ext cx="342067" cy="10493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F635E9FC-A64B-415D-A1A2-D8676476B694}"/>
              </a:ext>
            </a:extLst>
          </p:cNvPr>
          <p:cNvSpPr txBox="1"/>
          <p:nvPr/>
        </p:nvSpPr>
        <p:spPr>
          <a:xfrm>
            <a:off x="5022345" y="5718007"/>
            <a:ext cx="7169655" cy="1069524"/>
          </a:xfrm>
          <a:prstGeom prst="rect">
            <a:avLst/>
          </a:prstGeom>
          <a:noFill/>
        </p:spPr>
        <p:txBody>
          <a:bodyPr wrap="none" rtlCol="0">
            <a:spAutoFit/>
          </a:bodyPr>
          <a:lstStyle/>
          <a:p>
            <a:pPr>
              <a:spcAft>
                <a:spcPts val="300"/>
              </a:spcAft>
            </a:pPr>
            <a:r>
              <a:rPr lang="en-US" sz="1400" dirty="0"/>
              <a:t>Middle letter defines the opposite direction of metric change depending on threshold direction:</a:t>
            </a:r>
          </a:p>
          <a:p>
            <a:pPr>
              <a:spcAft>
                <a:spcPts val="300"/>
              </a:spcAft>
            </a:pPr>
            <a:r>
              <a:rPr lang="en-US" sz="1400" dirty="0"/>
              <a:t>Positive -&gt; opposite direction from Threshold; Negative -&gt; same direction as Threshold</a:t>
            </a:r>
          </a:p>
          <a:p>
            <a:pPr>
              <a:spcAft>
                <a:spcPts val="300"/>
              </a:spcAft>
            </a:pPr>
            <a:r>
              <a:rPr lang="en-US" sz="1400" dirty="0"/>
              <a:t>Threshold ↓ (negative direction) -&gt; TPR and FPR ↑ ; Specificity (TNR) &amp; FNR ↓</a:t>
            </a:r>
          </a:p>
          <a:p>
            <a:pPr>
              <a:spcAft>
                <a:spcPts val="300"/>
              </a:spcAft>
            </a:pPr>
            <a:r>
              <a:rPr lang="en-US" sz="1400" dirty="0"/>
              <a:t>Threshold ↑ (positive  direction) -&gt; TPR and FPR ↓ ; Specificity (TNR) &amp; FNR ↑</a:t>
            </a:r>
          </a:p>
        </p:txBody>
      </p:sp>
      <p:sp>
        <p:nvSpPr>
          <p:cNvPr id="1028" name="Oval 1027">
            <a:extLst>
              <a:ext uri="{FF2B5EF4-FFF2-40B4-BE49-F238E27FC236}">
                <a16:creationId xmlns:a16="http://schemas.microsoft.com/office/drawing/2014/main" id="{DE44E93D-17D9-469D-A362-8E547E35B497}"/>
              </a:ext>
            </a:extLst>
          </p:cNvPr>
          <p:cNvSpPr/>
          <p:nvPr/>
        </p:nvSpPr>
        <p:spPr>
          <a:xfrm>
            <a:off x="8432867" y="1999889"/>
            <a:ext cx="129479" cy="1148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9" name="TextBox 1028">
            <a:extLst>
              <a:ext uri="{FF2B5EF4-FFF2-40B4-BE49-F238E27FC236}">
                <a16:creationId xmlns:a16="http://schemas.microsoft.com/office/drawing/2014/main" id="{A6B6407D-2377-493D-85C6-76F752F49EA2}"/>
              </a:ext>
            </a:extLst>
          </p:cNvPr>
          <p:cNvSpPr txBox="1"/>
          <p:nvPr/>
        </p:nvSpPr>
        <p:spPr>
          <a:xfrm>
            <a:off x="10034515" y="4635313"/>
            <a:ext cx="1966985" cy="738664"/>
          </a:xfrm>
          <a:prstGeom prst="rect">
            <a:avLst/>
          </a:prstGeom>
          <a:noFill/>
          <a:ln>
            <a:solidFill>
              <a:srgbClr val="00B050"/>
            </a:solidFill>
          </a:ln>
        </p:spPr>
        <p:txBody>
          <a:bodyPr wrap="square" rtlCol="0">
            <a:spAutoFit/>
          </a:bodyPr>
          <a:lstStyle/>
          <a:p>
            <a:r>
              <a:rPr lang="en-US" sz="1400" dirty="0"/>
              <a:t>For TPR = TP / (TP + FN)</a:t>
            </a:r>
          </a:p>
          <a:p>
            <a:r>
              <a:rPr lang="en-US" sz="1400" dirty="0"/>
              <a:t>change is determined by </a:t>
            </a:r>
          </a:p>
          <a:p>
            <a:r>
              <a:rPr lang="en-US" sz="1400" dirty="0"/>
              <a:t>TP/FN ratio</a:t>
            </a:r>
          </a:p>
        </p:txBody>
      </p:sp>
    </p:spTree>
    <p:extLst>
      <p:ext uri="{BB962C8B-B14F-4D97-AF65-F5344CB8AC3E}">
        <p14:creationId xmlns:p14="http://schemas.microsoft.com/office/powerpoint/2010/main" val="346793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TotalTime>
  <Words>1058</Words>
  <Application>Microsoft Office PowerPoint</Application>
  <PresentationFormat>Widescreen</PresentationFormat>
  <Paragraphs>61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Popov</dc:creator>
  <cp:lastModifiedBy>Victor Popov</cp:lastModifiedBy>
  <cp:revision>29</cp:revision>
  <dcterms:created xsi:type="dcterms:W3CDTF">2020-03-28T01:49:53Z</dcterms:created>
  <dcterms:modified xsi:type="dcterms:W3CDTF">2020-03-31T03:39:47Z</dcterms:modified>
</cp:coreProperties>
</file>