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57" r:id="rId5"/>
    <p:sldId id="260" r:id="rId6"/>
    <p:sldId id="261" r:id="rId7"/>
    <p:sldId id="262" r:id="rId8"/>
    <p:sldId id="263" r:id="rId9"/>
    <p:sldId id="264" r:id="rId10"/>
    <p:sldId id="271" r:id="rId11"/>
    <p:sldId id="265" r:id="rId12"/>
    <p:sldId id="266" r:id="rId13"/>
    <p:sldId id="267" r:id="rId14"/>
    <p:sldId id="268" r:id="rId15"/>
    <p:sldId id="269" r:id="rId16"/>
    <p:sldId id="270" r:id="rId17"/>
    <p:sldId id="272" r:id="rId18"/>
    <p:sldId id="273" r:id="rId19"/>
    <p:sldId id="274" r:id="rId20"/>
    <p:sldId id="27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100" d="100"/>
          <a:sy n="100" d="100"/>
        </p:scale>
        <p:origin x="936" y="6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95742-B603-4D4E-AE62-5E92BA8B652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D59CBB8-2406-4F01-9721-413A1800DD0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B955061-E27C-4EF1-898F-CD734A37E25B}"/>
              </a:ext>
            </a:extLst>
          </p:cNvPr>
          <p:cNvSpPr>
            <a:spLocks noGrp="1"/>
          </p:cNvSpPr>
          <p:nvPr>
            <p:ph type="dt" sz="half" idx="10"/>
          </p:nvPr>
        </p:nvSpPr>
        <p:spPr/>
        <p:txBody>
          <a:bodyPr/>
          <a:lstStyle/>
          <a:p>
            <a:fld id="{FCB9DD6E-BDFF-41CE-9901-CD93B6D20A19}" type="datetimeFigureOut">
              <a:rPr lang="en-US" smtClean="0"/>
              <a:t>5/16/2020</a:t>
            </a:fld>
            <a:endParaRPr lang="en-US" dirty="0"/>
          </a:p>
        </p:txBody>
      </p:sp>
      <p:sp>
        <p:nvSpPr>
          <p:cNvPr id="5" name="Footer Placeholder 4">
            <a:extLst>
              <a:ext uri="{FF2B5EF4-FFF2-40B4-BE49-F238E27FC236}">
                <a16:creationId xmlns:a16="http://schemas.microsoft.com/office/drawing/2014/main" id="{745C9126-9EFC-46F7-A628-775F15581EC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D6BC5F1-EF40-4845-8F0E-B52567C0871C}"/>
              </a:ext>
            </a:extLst>
          </p:cNvPr>
          <p:cNvSpPr>
            <a:spLocks noGrp="1"/>
          </p:cNvSpPr>
          <p:nvPr>
            <p:ph type="sldNum" sz="quarter" idx="12"/>
          </p:nvPr>
        </p:nvSpPr>
        <p:spPr/>
        <p:txBody>
          <a:bodyPr/>
          <a:lstStyle/>
          <a:p>
            <a:fld id="{C2072009-8923-4E38-AE32-B944E4B7AE46}" type="slidenum">
              <a:rPr lang="en-US" smtClean="0"/>
              <a:t>‹#›</a:t>
            </a:fld>
            <a:endParaRPr lang="en-US" dirty="0"/>
          </a:p>
        </p:txBody>
      </p:sp>
    </p:spTree>
    <p:extLst>
      <p:ext uri="{BB962C8B-B14F-4D97-AF65-F5344CB8AC3E}">
        <p14:creationId xmlns:p14="http://schemas.microsoft.com/office/powerpoint/2010/main" val="9870212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F319D6-650F-4FA7-A77A-6BBF555166B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54F0FAD-C171-46FA-AD38-B07A1EBAAB0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08BAB23-0F57-44A8-AC8C-15823FAE6D8C}"/>
              </a:ext>
            </a:extLst>
          </p:cNvPr>
          <p:cNvSpPr>
            <a:spLocks noGrp="1"/>
          </p:cNvSpPr>
          <p:nvPr>
            <p:ph type="dt" sz="half" idx="10"/>
          </p:nvPr>
        </p:nvSpPr>
        <p:spPr/>
        <p:txBody>
          <a:bodyPr/>
          <a:lstStyle/>
          <a:p>
            <a:fld id="{FCB9DD6E-BDFF-41CE-9901-CD93B6D20A19}" type="datetimeFigureOut">
              <a:rPr lang="en-US" smtClean="0"/>
              <a:t>5/16/2020</a:t>
            </a:fld>
            <a:endParaRPr lang="en-US" dirty="0"/>
          </a:p>
        </p:txBody>
      </p:sp>
      <p:sp>
        <p:nvSpPr>
          <p:cNvPr id="5" name="Footer Placeholder 4">
            <a:extLst>
              <a:ext uri="{FF2B5EF4-FFF2-40B4-BE49-F238E27FC236}">
                <a16:creationId xmlns:a16="http://schemas.microsoft.com/office/drawing/2014/main" id="{5D16C107-C236-438B-B5CE-14CC704D905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4858FE4-0A9F-4A22-A8B7-B2718832FFB2}"/>
              </a:ext>
            </a:extLst>
          </p:cNvPr>
          <p:cNvSpPr>
            <a:spLocks noGrp="1"/>
          </p:cNvSpPr>
          <p:nvPr>
            <p:ph type="sldNum" sz="quarter" idx="12"/>
          </p:nvPr>
        </p:nvSpPr>
        <p:spPr/>
        <p:txBody>
          <a:bodyPr/>
          <a:lstStyle/>
          <a:p>
            <a:fld id="{C2072009-8923-4E38-AE32-B944E4B7AE46}" type="slidenum">
              <a:rPr lang="en-US" smtClean="0"/>
              <a:t>‹#›</a:t>
            </a:fld>
            <a:endParaRPr lang="en-US" dirty="0"/>
          </a:p>
        </p:txBody>
      </p:sp>
    </p:spTree>
    <p:extLst>
      <p:ext uri="{BB962C8B-B14F-4D97-AF65-F5344CB8AC3E}">
        <p14:creationId xmlns:p14="http://schemas.microsoft.com/office/powerpoint/2010/main" val="1762179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A3AD4B2-9E4F-424B-B5AC-D8BB213DD5B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6C2DF5C-9B0D-4D3D-B1B1-A052E31CA39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3135868-B378-490A-9297-ED01F3A9B9E8}"/>
              </a:ext>
            </a:extLst>
          </p:cNvPr>
          <p:cNvSpPr>
            <a:spLocks noGrp="1"/>
          </p:cNvSpPr>
          <p:nvPr>
            <p:ph type="dt" sz="half" idx="10"/>
          </p:nvPr>
        </p:nvSpPr>
        <p:spPr/>
        <p:txBody>
          <a:bodyPr/>
          <a:lstStyle/>
          <a:p>
            <a:fld id="{FCB9DD6E-BDFF-41CE-9901-CD93B6D20A19}" type="datetimeFigureOut">
              <a:rPr lang="en-US" smtClean="0"/>
              <a:t>5/16/2020</a:t>
            </a:fld>
            <a:endParaRPr lang="en-US" dirty="0"/>
          </a:p>
        </p:txBody>
      </p:sp>
      <p:sp>
        <p:nvSpPr>
          <p:cNvPr id="5" name="Footer Placeholder 4">
            <a:extLst>
              <a:ext uri="{FF2B5EF4-FFF2-40B4-BE49-F238E27FC236}">
                <a16:creationId xmlns:a16="http://schemas.microsoft.com/office/drawing/2014/main" id="{578F255E-0A41-41FF-8161-D4EC5CE1614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6F09197-6E83-4055-A6A1-3888B8A65DB3}"/>
              </a:ext>
            </a:extLst>
          </p:cNvPr>
          <p:cNvSpPr>
            <a:spLocks noGrp="1"/>
          </p:cNvSpPr>
          <p:nvPr>
            <p:ph type="sldNum" sz="quarter" idx="12"/>
          </p:nvPr>
        </p:nvSpPr>
        <p:spPr/>
        <p:txBody>
          <a:bodyPr/>
          <a:lstStyle/>
          <a:p>
            <a:fld id="{C2072009-8923-4E38-AE32-B944E4B7AE46}" type="slidenum">
              <a:rPr lang="en-US" smtClean="0"/>
              <a:t>‹#›</a:t>
            </a:fld>
            <a:endParaRPr lang="en-US" dirty="0"/>
          </a:p>
        </p:txBody>
      </p:sp>
    </p:spTree>
    <p:extLst>
      <p:ext uri="{BB962C8B-B14F-4D97-AF65-F5344CB8AC3E}">
        <p14:creationId xmlns:p14="http://schemas.microsoft.com/office/powerpoint/2010/main" val="9380675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A3114-BE31-4F32-AEC3-C537727876E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0764B65-85EC-47D6-8F8C-598972B6A63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CC737C-36BE-4BAB-9861-E8D6E619E201}"/>
              </a:ext>
            </a:extLst>
          </p:cNvPr>
          <p:cNvSpPr>
            <a:spLocks noGrp="1"/>
          </p:cNvSpPr>
          <p:nvPr>
            <p:ph type="dt" sz="half" idx="10"/>
          </p:nvPr>
        </p:nvSpPr>
        <p:spPr/>
        <p:txBody>
          <a:bodyPr/>
          <a:lstStyle/>
          <a:p>
            <a:fld id="{FCB9DD6E-BDFF-41CE-9901-CD93B6D20A19}" type="datetimeFigureOut">
              <a:rPr lang="en-US" smtClean="0"/>
              <a:t>5/16/2020</a:t>
            </a:fld>
            <a:endParaRPr lang="en-US" dirty="0"/>
          </a:p>
        </p:txBody>
      </p:sp>
      <p:sp>
        <p:nvSpPr>
          <p:cNvPr id="5" name="Footer Placeholder 4">
            <a:extLst>
              <a:ext uri="{FF2B5EF4-FFF2-40B4-BE49-F238E27FC236}">
                <a16:creationId xmlns:a16="http://schemas.microsoft.com/office/drawing/2014/main" id="{D83B2364-1D88-4860-883A-FDED5BBA7CC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48AA6A9-AD57-44B6-A268-501B28883721}"/>
              </a:ext>
            </a:extLst>
          </p:cNvPr>
          <p:cNvSpPr>
            <a:spLocks noGrp="1"/>
          </p:cNvSpPr>
          <p:nvPr>
            <p:ph type="sldNum" sz="quarter" idx="12"/>
          </p:nvPr>
        </p:nvSpPr>
        <p:spPr/>
        <p:txBody>
          <a:bodyPr/>
          <a:lstStyle/>
          <a:p>
            <a:fld id="{C2072009-8923-4E38-AE32-B944E4B7AE46}" type="slidenum">
              <a:rPr lang="en-US" smtClean="0"/>
              <a:t>‹#›</a:t>
            </a:fld>
            <a:endParaRPr lang="en-US" dirty="0"/>
          </a:p>
        </p:txBody>
      </p:sp>
    </p:spTree>
    <p:extLst>
      <p:ext uri="{BB962C8B-B14F-4D97-AF65-F5344CB8AC3E}">
        <p14:creationId xmlns:p14="http://schemas.microsoft.com/office/powerpoint/2010/main" val="40732383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348E9-179D-44FB-B268-6A6A519547D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49C08BF-E4CA-4E97-87E7-43950F2B924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61F4624-C53E-4582-B442-6B51E8F593AD}"/>
              </a:ext>
            </a:extLst>
          </p:cNvPr>
          <p:cNvSpPr>
            <a:spLocks noGrp="1"/>
          </p:cNvSpPr>
          <p:nvPr>
            <p:ph type="dt" sz="half" idx="10"/>
          </p:nvPr>
        </p:nvSpPr>
        <p:spPr/>
        <p:txBody>
          <a:bodyPr/>
          <a:lstStyle/>
          <a:p>
            <a:fld id="{FCB9DD6E-BDFF-41CE-9901-CD93B6D20A19}" type="datetimeFigureOut">
              <a:rPr lang="en-US" smtClean="0"/>
              <a:t>5/16/2020</a:t>
            </a:fld>
            <a:endParaRPr lang="en-US" dirty="0"/>
          </a:p>
        </p:txBody>
      </p:sp>
      <p:sp>
        <p:nvSpPr>
          <p:cNvPr id="5" name="Footer Placeholder 4">
            <a:extLst>
              <a:ext uri="{FF2B5EF4-FFF2-40B4-BE49-F238E27FC236}">
                <a16:creationId xmlns:a16="http://schemas.microsoft.com/office/drawing/2014/main" id="{777FFD2F-49FD-4253-97CB-1464A4DABD4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EBFFB42-9845-4A25-BE2A-6F2F9405CF0C}"/>
              </a:ext>
            </a:extLst>
          </p:cNvPr>
          <p:cNvSpPr>
            <a:spLocks noGrp="1"/>
          </p:cNvSpPr>
          <p:nvPr>
            <p:ph type="sldNum" sz="quarter" idx="12"/>
          </p:nvPr>
        </p:nvSpPr>
        <p:spPr/>
        <p:txBody>
          <a:bodyPr/>
          <a:lstStyle/>
          <a:p>
            <a:fld id="{C2072009-8923-4E38-AE32-B944E4B7AE46}" type="slidenum">
              <a:rPr lang="en-US" smtClean="0"/>
              <a:t>‹#›</a:t>
            </a:fld>
            <a:endParaRPr lang="en-US" dirty="0"/>
          </a:p>
        </p:txBody>
      </p:sp>
    </p:spTree>
    <p:extLst>
      <p:ext uri="{BB962C8B-B14F-4D97-AF65-F5344CB8AC3E}">
        <p14:creationId xmlns:p14="http://schemas.microsoft.com/office/powerpoint/2010/main" val="42349739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2372F-A0B3-4EA9-A299-DA4D00ABDBE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7D8FC6C-F96D-40CD-ADBE-D8330436FA0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3EE4883-2486-4009-A46A-93D57E7123E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BAE5308-C20F-46B5-B67D-B645E6B69F04}"/>
              </a:ext>
            </a:extLst>
          </p:cNvPr>
          <p:cNvSpPr>
            <a:spLocks noGrp="1"/>
          </p:cNvSpPr>
          <p:nvPr>
            <p:ph type="dt" sz="half" idx="10"/>
          </p:nvPr>
        </p:nvSpPr>
        <p:spPr/>
        <p:txBody>
          <a:bodyPr/>
          <a:lstStyle/>
          <a:p>
            <a:fld id="{FCB9DD6E-BDFF-41CE-9901-CD93B6D20A19}" type="datetimeFigureOut">
              <a:rPr lang="en-US" smtClean="0"/>
              <a:t>5/16/2020</a:t>
            </a:fld>
            <a:endParaRPr lang="en-US" dirty="0"/>
          </a:p>
        </p:txBody>
      </p:sp>
      <p:sp>
        <p:nvSpPr>
          <p:cNvPr id="6" name="Footer Placeholder 5">
            <a:extLst>
              <a:ext uri="{FF2B5EF4-FFF2-40B4-BE49-F238E27FC236}">
                <a16:creationId xmlns:a16="http://schemas.microsoft.com/office/drawing/2014/main" id="{4F0F8B52-44F0-41C4-BDC9-E0DDBB412DA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CBA8DEC-BE8A-4651-A0A3-992E265A8DAB}"/>
              </a:ext>
            </a:extLst>
          </p:cNvPr>
          <p:cNvSpPr>
            <a:spLocks noGrp="1"/>
          </p:cNvSpPr>
          <p:nvPr>
            <p:ph type="sldNum" sz="quarter" idx="12"/>
          </p:nvPr>
        </p:nvSpPr>
        <p:spPr/>
        <p:txBody>
          <a:bodyPr/>
          <a:lstStyle/>
          <a:p>
            <a:fld id="{C2072009-8923-4E38-AE32-B944E4B7AE46}" type="slidenum">
              <a:rPr lang="en-US" smtClean="0"/>
              <a:t>‹#›</a:t>
            </a:fld>
            <a:endParaRPr lang="en-US" dirty="0"/>
          </a:p>
        </p:txBody>
      </p:sp>
    </p:spTree>
    <p:extLst>
      <p:ext uri="{BB962C8B-B14F-4D97-AF65-F5344CB8AC3E}">
        <p14:creationId xmlns:p14="http://schemas.microsoft.com/office/powerpoint/2010/main" val="6062077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CA901-B5E2-4FEE-9F54-0390DDB66F5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A1E995B-71E7-49F7-AADB-9E02C85CCDA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E354ECD-5CCE-454C-9549-2C82CCD08B2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60DAA38-95E7-487F-AF0E-93E3A413178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3D5617E-D422-48B0-849C-261987ADBF1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6584AD0-AFCC-4CD7-AC71-BB1FB9C28069}"/>
              </a:ext>
            </a:extLst>
          </p:cNvPr>
          <p:cNvSpPr>
            <a:spLocks noGrp="1"/>
          </p:cNvSpPr>
          <p:nvPr>
            <p:ph type="dt" sz="half" idx="10"/>
          </p:nvPr>
        </p:nvSpPr>
        <p:spPr/>
        <p:txBody>
          <a:bodyPr/>
          <a:lstStyle/>
          <a:p>
            <a:fld id="{FCB9DD6E-BDFF-41CE-9901-CD93B6D20A19}" type="datetimeFigureOut">
              <a:rPr lang="en-US" smtClean="0"/>
              <a:t>5/16/2020</a:t>
            </a:fld>
            <a:endParaRPr lang="en-US" dirty="0"/>
          </a:p>
        </p:txBody>
      </p:sp>
      <p:sp>
        <p:nvSpPr>
          <p:cNvPr id="8" name="Footer Placeholder 7">
            <a:extLst>
              <a:ext uri="{FF2B5EF4-FFF2-40B4-BE49-F238E27FC236}">
                <a16:creationId xmlns:a16="http://schemas.microsoft.com/office/drawing/2014/main" id="{1FF2CA40-3010-406B-914E-8E3E366756D7}"/>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EFA735D3-15CF-4A83-9508-9EACBE1F0BA7}"/>
              </a:ext>
            </a:extLst>
          </p:cNvPr>
          <p:cNvSpPr>
            <a:spLocks noGrp="1"/>
          </p:cNvSpPr>
          <p:nvPr>
            <p:ph type="sldNum" sz="quarter" idx="12"/>
          </p:nvPr>
        </p:nvSpPr>
        <p:spPr/>
        <p:txBody>
          <a:bodyPr/>
          <a:lstStyle/>
          <a:p>
            <a:fld id="{C2072009-8923-4E38-AE32-B944E4B7AE46}" type="slidenum">
              <a:rPr lang="en-US" smtClean="0"/>
              <a:t>‹#›</a:t>
            </a:fld>
            <a:endParaRPr lang="en-US" dirty="0"/>
          </a:p>
        </p:txBody>
      </p:sp>
    </p:spTree>
    <p:extLst>
      <p:ext uri="{BB962C8B-B14F-4D97-AF65-F5344CB8AC3E}">
        <p14:creationId xmlns:p14="http://schemas.microsoft.com/office/powerpoint/2010/main" val="3268711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487FF-A0D5-4694-97CF-A64170FEEB8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BF3BDAB-FAB7-4489-9BC7-E19A0C8D4E87}"/>
              </a:ext>
            </a:extLst>
          </p:cNvPr>
          <p:cNvSpPr>
            <a:spLocks noGrp="1"/>
          </p:cNvSpPr>
          <p:nvPr>
            <p:ph type="dt" sz="half" idx="10"/>
          </p:nvPr>
        </p:nvSpPr>
        <p:spPr/>
        <p:txBody>
          <a:bodyPr/>
          <a:lstStyle/>
          <a:p>
            <a:fld id="{FCB9DD6E-BDFF-41CE-9901-CD93B6D20A19}" type="datetimeFigureOut">
              <a:rPr lang="en-US" smtClean="0"/>
              <a:t>5/16/2020</a:t>
            </a:fld>
            <a:endParaRPr lang="en-US" dirty="0"/>
          </a:p>
        </p:txBody>
      </p:sp>
      <p:sp>
        <p:nvSpPr>
          <p:cNvPr id="4" name="Footer Placeholder 3">
            <a:extLst>
              <a:ext uri="{FF2B5EF4-FFF2-40B4-BE49-F238E27FC236}">
                <a16:creationId xmlns:a16="http://schemas.microsoft.com/office/drawing/2014/main" id="{00FD53EB-19F8-441A-8386-2C3D4125765A}"/>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08CD75AD-B375-41DA-B0C5-82F6B161B3AE}"/>
              </a:ext>
            </a:extLst>
          </p:cNvPr>
          <p:cNvSpPr>
            <a:spLocks noGrp="1"/>
          </p:cNvSpPr>
          <p:nvPr>
            <p:ph type="sldNum" sz="quarter" idx="12"/>
          </p:nvPr>
        </p:nvSpPr>
        <p:spPr/>
        <p:txBody>
          <a:bodyPr/>
          <a:lstStyle/>
          <a:p>
            <a:fld id="{C2072009-8923-4E38-AE32-B944E4B7AE46}" type="slidenum">
              <a:rPr lang="en-US" smtClean="0"/>
              <a:t>‹#›</a:t>
            </a:fld>
            <a:endParaRPr lang="en-US" dirty="0"/>
          </a:p>
        </p:txBody>
      </p:sp>
    </p:spTree>
    <p:extLst>
      <p:ext uri="{BB962C8B-B14F-4D97-AF65-F5344CB8AC3E}">
        <p14:creationId xmlns:p14="http://schemas.microsoft.com/office/powerpoint/2010/main" val="34504513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2E11856-B6E0-46ED-BB07-FF224973059E}"/>
              </a:ext>
            </a:extLst>
          </p:cNvPr>
          <p:cNvSpPr>
            <a:spLocks noGrp="1"/>
          </p:cNvSpPr>
          <p:nvPr>
            <p:ph type="dt" sz="half" idx="10"/>
          </p:nvPr>
        </p:nvSpPr>
        <p:spPr/>
        <p:txBody>
          <a:bodyPr/>
          <a:lstStyle/>
          <a:p>
            <a:fld id="{FCB9DD6E-BDFF-41CE-9901-CD93B6D20A19}" type="datetimeFigureOut">
              <a:rPr lang="en-US" smtClean="0"/>
              <a:t>5/16/2020</a:t>
            </a:fld>
            <a:endParaRPr lang="en-US" dirty="0"/>
          </a:p>
        </p:txBody>
      </p:sp>
      <p:sp>
        <p:nvSpPr>
          <p:cNvPr id="3" name="Footer Placeholder 2">
            <a:extLst>
              <a:ext uri="{FF2B5EF4-FFF2-40B4-BE49-F238E27FC236}">
                <a16:creationId xmlns:a16="http://schemas.microsoft.com/office/drawing/2014/main" id="{07678677-D9F3-4E7F-AF87-E038E3206CBB}"/>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6E569967-661C-47FE-A001-47C41E21799B}"/>
              </a:ext>
            </a:extLst>
          </p:cNvPr>
          <p:cNvSpPr>
            <a:spLocks noGrp="1"/>
          </p:cNvSpPr>
          <p:nvPr>
            <p:ph type="sldNum" sz="quarter" idx="12"/>
          </p:nvPr>
        </p:nvSpPr>
        <p:spPr/>
        <p:txBody>
          <a:bodyPr/>
          <a:lstStyle/>
          <a:p>
            <a:fld id="{C2072009-8923-4E38-AE32-B944E4B7AE46}" type="slidenum">
              <a:rPr lang="en-US" smtClean="0"/>
              <a:t>‹#›</a:t>
            </a:fld>
            <a:endParaRPr lang="en-US" dirty="0"/>
          </a:p>
        </p:txBody>
      </p:sp>
    </p:spTree>
    <p:extLst>
      <p:ext uri="{BB962C8B-B14F-4D97-AF65-F5344CB8AC3E}">
        <p14:creationId xmlns:p14="http://schemas.microsoft.com/office/powerpoint/2010/main" val="11086501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1CDFAB-E4CE-4755-87C1-61912CF13AF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33D6D1E-3266-4A31-AC4C-D6894E8626E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3DF7D5E-DD8F-41F6-87B5-D31A2C3FEE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0658D1B-836D-4A1C-BE64-E71CC257EB1F}"/>
              </a:ext>
            </a:extLst>
          </p:cNvPr>
          <p:cNvSpPr>
            <a:spLocks noGrp="1"/>
          </p:cNvSpPr>
          <p:nvPr>
            <p:ph type="dt" sz="half" idx="10"/>
          </p:nvPr>
        </p:nvSpPr>
        <p:spPr/>
        <p:txBody>
          <a:bodyPr/>
          <a:lstStyle/>
          <a:p>
            <a:fld id="{FCB9DD6E-BDFF-41CE-9901-CD93B6D20A19}" type="datetimeFigureOut">
              <a:rPr lang="en-US" smtClean="0"/>
              <a:t>5/16/2020</a:t>
            </a:fld>
            <a:endParaRPr lang="en-US" dirty="0"/>
          </a:p>
        </p:txBody>
      </p:sp>
      <p:sp>
        <p:nvSpPr>
          <p:cNvPr id="6" name="Footer Placeholder 5">
            <a:extLst>
              <a:ext uri="{FF2B5EF4-FFF2-40B4-BE49-F238E27FC236}">
                <a16:creationId xmlns:a16="http://schemas.microsoft.com/office/drawing/2014/main" id="{010085ED-BCF3-4195-8323-A2F55064ABC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B91ECD2-D074-44C8-AF8A-0E6D39184C92}"/>
              </a:ext>
            </a:extLst>
          </p:cNvPr>
          <p:cNvSpPr>
            <a:spLocks noGrp="1"/>
          </p:cNvSpPr>
          <p:nvPr>
            <p:ph type="sldNum" sz="quarter" idx="12"/>
          </p:nvPr>
        </p:nvSpPr>
        <p:spPr/>
        <p:txBody>
          <a:bodyPr/>
          <a:lstStyle/>
          <a:p>
            <a:fld id="{C2072009-8923-4E38-AE32-B944E4B7AE46}" type="slidenum">
              <a:rPr lang="en-US" smtClean="0"/>
              <a:t>‹#›</a:t>
            </a:fld>
            <a:endParaRPr lang="en-US" dirty="0"/>
          </a:p>
        </p:txBody>
      </p:sp>
    </p:spTree>
    <p:extLst>
      <p:ext uri="{BB962C8B-B14F-4D97-AF65-F5344CB8AC3E}">
        <p14:creationId xmlns:p14="http://schemas.microsoft.com/office/powerpoint/2010/main" val="33243995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D2657-67C3-47EA-8B9E-546EE595F7E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28017DC-D13B-4672-9C44-747C2C8A037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95F862F8-3B34-47E0-B9ED-3C02F61673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7E1F944-0A05-4492-819E-D0CB91B268E6}"/>
              </a:ext>
            </a:extLst>
          </p:cNvPr>
          <p:cNvSpPr>
            <a:spLocks noGrp="1"/>
          </p:cNvSpPr>
          <p:nvPr>
            <p:ph type="dt" sz="half" idx="10"/>
          </p:nvPr>
        </p:nvSpPr>
        <p:spPr/>
        <p:txBody>
          <a:bodyPr/>
          <a:lstStyle/>
          <a:p>
            <a:fld id="{FCB9DD6E-BDFF-41CE-9901-CD93B6D20A19}" type="datetimeFigureOut">
              <a:rPr lang="en-US" smtClean="0"/>
              <a:t>5/16/2020</a:t>
            </a:fld>
            <a:endParaRPr lang="en-US" dirty="0"/>
          </a:p>
        </p:txBody>
      </p:sp>
      <p:sp>
        <p:nvSpPr>
          <p:cNvPr id="6" name="Footer Placeholder 5">
            <a:extLst>
              <a:ext uri="{FF2B5EF4-FFF2-40B4-BE49-F238E27FC236}">
                <a16:creationId xmlns:a16="http://schemas.microsoft.com/office/drawing/2014/main" id="{204F4562-902C-494F-9F0A-70BD6EC4857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55344964-8AFF-445F-8386-38FC1BCF1B5D}"/>
              </a:ext>
            </a:extLst>
          </p:cNvPr>
          <p:cNvSpPr>
            <a:spLocks noGrp="1"/>
          </p:cNvSpPr>
          <p:nvPr>
            <p:ph type="sldNum" sz="quarter" idx="12"/>
          </p:nvPr>
        </p:nvSpPr>
        <p:spPr/>
        <p:txBody>
          <a:bodyPr/>
          <a:lstStyle/>
          <a:p>
            <a:fld id="{C2072009-8923-4E38-AE32-B944E4B7AE46}" type="slidenum">
              <a:rPr lang="en-US" smtClean="0"/>
              <a:t>‹#›</a:t>
            </a:fld>
            <a:endParaRPr lang="en-US" dirty="0"/>
          </a:p>
        </p:txBody>
      </p:sp>
    </p:spTree>
    <p:extLst>
      <p:ext uri="{BB962C8B-B14F-4D97-AF65-F5344CB8AC3E}">
        <p14:creationId xmlns:p14="http://schemas.microsoft.com/office/powerpoint/2010/main" val="19957120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BEF0F16-3613-45D5-929B-4F28F1F01AD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D376516-3C2E-4FA5-97EE-5C711B9FDD5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7B1C50-153E-4976-8512-8C0C2B47178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B9DD6E-BDFF-41CE-9901-CD93B6D20A19}" type="datetimeFigureOut">
              <a:rPr lang="en-US" smtClean="0"/>
              <a:t>5/16/2020</a:t>
            </a:fld>
            <a:endParaRPr lang="en-US" dirty="0"/>
          </a:p>
        </p:txBody>
      </p:sp>
      <p:sp>
        <p:nvSpPr>
          <p:cNvPr id="5" name="Footer Placeholder 4">
            <a:extLst>
              <a:ext uri="{FF2B5EF4-FFF2-40B4-BE49-F238E27FC236}">
                <a16:creationId xmlns:a16="http://schemas.microsoft.com/office/drawing/2014/main" id="{32BAAC54-4791-4BA6-BBB4-10C699D6E3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CF5A629-0FF7-4F18-9A02-74F29693449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072009-8923-4E38-AE32-B944E4B7AE46}" type="slidenum">
              <a:rPr lang="en-US" smtClean="0"/>
              <a:t>‹#›</a:t>
            </a:fld>
            <a:endParaRPr lang="en-US" dirty="0"/>
          </a:p>
        </p:txBody>
      </p:sp>
    </p:spTree>
    <p:extLst>
      <p:ext uri="{BB962C8B-B14F-4D97-AF65-F5344CB8AC3E}">
        <p14:creationId xmlns:p14="http://schemas.microsoft.com/office/powerpoint/2010/main" val="1125541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sqlservertutorial.net/sql-server-basics/sql-server-subquery/" TargetMode="Externa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4AD3A0B-55AA-433C-B2D1-21370F206EC1}"/>
              </a:ext>
            </a:extLst>
          </p:cNvPr>
          <p:cNvSpPr/>
          <p:nvPr/>
        </p:nvSpPr>
        <p:spPr>
          <a:xfrm>
            <a:off x="8386763" y="673894"/>
            <a:ext cx="411956" cy="569119"/>
          </a:xfrm>
          <a:prstGeom prst="rect">
            <a:avLst/>
          </a:prstGeom>
          <a:solidFill>
            <a:schemeClr val="accent4">
              <a:lumMod val="40000"/>
              <a:lumOff val="6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AE46207A-5A78-4BBD-A9E9-6E6D39C4D32A}"/>
              </a:ext>
            </a:extLst>
          </p:cNvPr>
          <p:cNvSpPr/>
          <p:nvPr/>
        </p:nvSpPr>
        <p:spPr>
          <a:xfrm>
            <a:off x="4662488" y="673894"/>
            <a:ext cx="411956" cy="569119"/>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31503E1-FC9B-4A95-ABEA-130A020F584F}"/>
              </a:ext>
            </a:extLst>
          </p:cNvPr>
          <p:cNvSpPr>
            <a:spLocks noGrp="1"/>
          </p:cNvSpPr>
          <p:nvPr>
            <p:ph type="ctrTitle"/>
          </p:nvPr>
        </p:nvSpPr>
        <p:spPr>
          <a:xfrm>
            <a:off x="3195157" y="597781"/>
            <a:ext cx="5820736" cy="624150"/>
          </a:xfrm>
        </p:spPr>
        <p:txBody>
          <a:bodyPr>
            <a:normAutofit/>
          </a:bodyPr>
          <a:lstStyle/>
          <a:p>
            <a:r>
              <a:rPr lang="en-US" sz="3200" dirty="0">
                <a:solidFill>
                  <a:srgbClr val="FF0066"/>
                </a:solidFill>
              </a:rPr>
              <a:t>SELECT</a:t>
            </a:r>
            <a:r>
              <a:rPr lang="en-US" sz="3200" dirty="0"/>
              <a:t> … </a:t>
            </a:r>
            <a:r>
              <a:rPr lang="en-US" sz="3200" dirty="0">
                <a:solidFill>
                  <a:srgbClr val="FF0066"/>
                </a:solidFill>
              </a:rPr>
              <a:t>FROM</a:t>
            </a:r>
            <a:r>
              <a:rPr lang="en-US" sz="3200" dirty="0"/>
              <a:t> table_name1 …</a:t>
            </a:r>
          </a:p>
        </p:txBody>
      </p:sp>
      <p:cxnSp>
        <p:nvCxnSpPr>
          <p:cNvPr id="7" name="Straight Arrow Connector 6">
            <a:extLst>
              <a:ext uri="{FF2B5EF4-FFF2-40B4-BE49-F238E27FC236}">
                <a16:creationId xmlns:a16="http://schemas.microsoft.com/office/drawing/2014/main" id="{71A33818-7730-402B-BC46-77A33FFF36C9}"/>
              </a:ext>
            </a:extLst>
          </p:cNvPr>
          <p:cNvCxnSpPr/>
          <p:nvPr/>
        </p:nvCxnSpPr>
        <p:spPr>
          <a:xfrm>
            <a:off x="4868466" y="1243013"/>
            <a:ext cx="0" cy="2936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98EDB1E2-B732-4477-B9C8-5C7B2F335C55}"/>
              </a:ext>
            </a:extLst>
          </p:cNvPr>
          <p:cNvCxnSpPr/>
          <p:nvPr/>
        </p:nvCxnSpPr>
        <p:spPr>
          <a:xfrm>
            <a:off x="8603457" y="1243013"/>
            <a:ext cx="0" cy="293687"/>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
        <p:nvSpPr>
          <p:cNvPr id="9" name="TextBox 8">
            <a:extLst>
              <a:ext uri="{FF2B5EF4-FFF2-40B4-BE49-F238E27FC236}">
                <a16:creationId xmlns:a16="http://schemas.microsoft.com/office/drawing/2014/main" id="{199E64D6-237D-46B3-BF50-9E1BEC77C67E}"/>
              </a:ext>
            </a:extLst>
          </p:cNvPr>
          <p:cNvSpPr txBox="1"/>
          <p:nvPr/>
        </p:nvSpPr>
        <p:spPr>
          <a:xfrm>
            <a:off x="3949240" y="1526032"/>
            <a:ext cx="1838452" cy="276999"/>
          </a:xfrm>
          <a:prstGeom prst="rect">
            <a:avLst/>
          </a:prstGeom>
          <a:noFill/>
        </p:spPr>
        <p:txBody>
          <a:bodyPr wrap="none" rtlCol="0">
            <a:spAutoFit/>
          </a:bodyPr>
          <a:lstStyle/>
          <a:p>
            <a:pPr algn="ctr"/>
            <a:r>
              <a:rPr lang="en-US" sz="1200" dirty="0"/>
              <a:t>Specifying output columns</a:t>
            </a:r>
          </a:p>
        </p:txBody>
      </p:sp>
      <p:sp>
        <p:nvSpPr>
          <p:cNvPr id="10" name="TextBox 9">
            <a:extLst>
              <a:ext uri="{FF2B5EF4-FFF2-40B4-BE49-F238E27FC236}">
                <a16:creationId xmlns:a16="http://schemas.microsoft.com/office/drawing/2014/main" id="{DCF041F5-B5D4-4707-9A3E-1DCB4239E5C0}"/>
              </a:ext>
            </a:extLst>
          </p:cNvPr>
          <p:cNvSpPr txBox="1"/>
          <p:nvPr/>
        </p:nvSpPr>
        <p:spPr>
          <a:xfrm>
            <a:off x="7847829" y="1526032"/>
            <a:ext cx="1489831" cy="276999"/>
          </a:xfrm>
          <a:prstGeom prst="rect">
            <a:avLst/>
          </a:prstGeom>
          <a:noFill/>
        </p:spPr>
        <p:txBody>
          <a:bodyPr wrap="none" rtlCol="0">
            <a:spAutoFit/>
          </a:bodyPr>
          <a:lstStyle/>
          <a:p>
            <a:pPr algn="ctr"/>
            <a:r>
              <a:rPr lang="en-US" sz="1200" dirty="0"/>
              <a:t>Filtering output rows</a:t>
            </a:r>
          </a:p>
        </p:txBody>
      </p:sp>
    </p:spTree>
    <p:extLst>
      <p:ext uri="{BB962C8B-B14F-4D97-AF65-F5344CB8AC3E}">
        <p14:creationId xmlns:p14="http://schemas.microsoft.com/office/powerpoint/2010/main" val="7120660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32FC679D-E8AD-4D95-9D2D-0F0E38103EE8}"/>
              </a:ext>
            </a:extLst>
          </p:cNvPr>
          <p:cNvGraphicFramePr>
            <a:graphicFrameLocks noGrp="1"/>
          </p:cNvGraphicFramePr>
          <p:nvPr>
            <p:extLst>
              <p:ext uri="{D42A27DB-BD31-4B8C-83A1-F6EECF244321}">
                <p14:modId xmlns:p14="http://schemas.microsoft.com/office/powerpoint/2010/main" val="3874388923"/>
              </p:ext>
            </p:extLst>
          </p:nvPr>
        </p:nvGraphicFramePr>
        <p:xfrm>
          <a:off x="298992" y="1746452"/>
          <a:ext cx="972457" cy="3657600"/>
        </p:xfrm>
        <a:graphic>
          <a:graphicData uri="http://schemas.openxmlformats.org/drawingml/2006/table">
            <a:tbl>
              <a:tblPr firstRow="1" bandRow="1">
                <a:tableStyleId>{3C2FFA5D-87B4-456A-9821-1D502468CF0F}</a:tableStyleId>
              </a:tblPr>
              <a:tblGrid>
                <a:gridCol w="972457">
                  <a:extLst>
                    <a:ext uri="{9D8B030D-6E8A-4147-A177-3AD203B41FA5}">
                      <a16:colId xmlns:a16="http://schemas.microsoft.com/office/drawing/2014/main" val="3773971289"/>
                    </a:ext>
                  </a:extLst>
                </a:gridCol>
              </a:tblGrid>
              <a:tr h="731520">
                <a:tc>
                  <a:txBody>
                    <a:bodyPr/>
                    <a:lstStyle/>
                    <a:p>
                      <a:pPr algn="ctr"/>
                      <a:r>
                        <a:rPr lang="en-US" b="0" i="1" u="sng" dirty="0" err="1">
                          <a:solidFill>
                            <a:schemeClr val="tx1"/>
                          </a:solidFill>
                        </a:rPr>
                        <a:t>tabl</a:t>
                      </a:r>
                      <a:endParaRPr lang="en-US" b="0" i="1" u="sng"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03811846"/>
                  </a:ext>
                </a:extLst>
              </a:tr>
              <a:tr h="731520">
                <a:tc>
                  <a:txBody>
                    <a:bodyPr/>
                    <a:lstStyle/>
                    <a:p>
                      <a:pPr algn="ctr"/>
                      <a:r>
                        <a:rPr lang="en-US" b="1" i="1" dirty="0">
                          <a:solidFill>
                            <a:schemeClr val="tx1"/>
                          </a:solidFill>
                        </a:rPr>
                        <a:t>col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633031668"/>
                  </a:ext>
                </a:extLst>
              </a:tr>
              <a:tr h="731520">
                <a:tc>
                  <a:txBody>
                    <a:bodyPr/>
                    <a:lstStyle/>
                    <a:p>
                      <a:pPr algn="ctr"/>
                      <a:r>
                        <a:rPr lang="en-US" dirty="0">
                          <a:solidFill>
                            <a:schemeClr val="tx1"/>
                          </a:solidFill>
                        </a:rPr>
                        <a:t>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424240650"/>
                  </a:ext>
                </a:extLst>
              </a:tr>
              <a:tr h="731520">
                <a:tc>
                  <a:txBody>
                    <a:bodyPr/>
                    <a:lstStyle/>
                    <a:p>
                      <a:pPr algn="ctr"/>
                      <a:r>
                        <a:rPr lang="en-US" dirty="0">
                          <a:solidFill>
                            <a:schemeClr val="tx1"/>
                          </a:solidFill>
                        </a:rPr>
                        <a:t>B</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211965836"/>
                  </a:ext>
                </a:extLst>
              </a:tr>
              <a:tr h="731520">
                <a:tc>
                  <a:txBody>
                    <a:bodyPr/>
                    <a:lstStyle/>
                    <a:p>
                      <a:pPr algn="ctr"/>
                      <a:r>
                        <a:rPr lang="en-US" dirty="0">
                          <a:solidFill>
                            <a:schemeClr val="tx1"/>
                          </a:solidFill>
                        </a:rPr>
                        <a:t>C</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639240944"/>
                  </a:ext>
                </a:extLst>
              </a:tr>
            </a:tbl>
          </a:graphicData>
        </a:graphic>
      </p:graphicFrame>
      <p:graphicFrame>
        <p:nvGraphicFramePr>
          <p:cNvPr id="7" name="Table 4">
            <a:extLst>
              <a:ext uri="{FF2B5EF4-FFF2-40B4-BE49-F238E27FC236}">
                <a16:creationId xmlns:a16="http://schemas.microsoft.com/office/drawing/2014/main" id="{4098FB6C-A1ED-4A81-8EEF-A147E9296E65}"/>
              </a:ext>
            </a:extLst>
          </p:cNvPr>
          <p:cNvGraphicFramePr>
            <a:graphicFrameLocks noGrp="1"/>
          </p:cNvGraphicFramePr>
          <p:nvPr>
            <p:extLst>
              <p:ext uri="{D42A27DB-BD31-4B8C-83A1-F6EECF244321}">
                <p14:modId xmlns:p14="http://schemas.microsoft.com/office/powerpoint/2010/main" val="1765647251"/>
              </p:ext>
            </p:extLst>
          </p:nvPr>
        </p:nvGraphicFramePr>
        <p:xfrm>
          <a:off x="2784560" y="1186742"/>
          <a:ext cx="1994266" cy="4777020"/>
        </p:xfrm>
        <a:graphic>
          <a:graphicData uri="http://schemas.openxmlformats.org/drawingml/2006/table">
            <a:tbl>
              <a:tblPr firstRow="1" bandRow="1">
                <a:tableStyleId>{3C2FFA5D-87B4-456A-9821-1D502468CF0F}</a:tableStyleId>
              </a:tblPr>
              <a:tblGrid>
                <a:gridCol w="997133">
                  <a:extLst>
                    <a:ext uri="{9D8B030D-6E8A-4147-A177-3AD203B41FA5}">
                      <a16:colId xmlns:a16="http://schemas.microsoft.com/office/drawing/2014/main" val="3773971289"/>
                    </a:ext>
                  </a:extLst>
                </a:gridCol>
                <a:gridCol w="997133">
                  <a:extLst>
                    <a:ext uri="{9D8B030D-6E8A-4147-A177-3AD203B41FA5}">
                      <a16:colId xmlns:a16="http://schemas.microsoft.com/office/drawing/2014/main" val="2061085772"/>
                    </a:ext>
                  </a:extLst>
                </a:gridCol>
              </a:tblGrid>
              <a:tr h="1136098">
                <a:tc gridSpan="2">
                  <a:txBody>
                    <a:bodyPr/>
                    <a:lstStyle/>
                    <a:p>
                      <a:pPr algn="l"/>
                      <a:r>
                        <a:rPr lang="en-US" sz="1400" b="0" i="0" u="none" dirty="0">
                          <a:solidFill>
                            <a:srgbClr val="FF0066"/>
                          </a:solidFill>
                        </a:rPr>
                        <a:t>SELECT</a:t>
                      </a:r>
                      <a:r>
                        <a:rPr lang="en-US" sz="1400" b="0" i="0" u="none" dirty="0">
                          <a:solidFill>
                            <a:schemeClr val="tx1"/>
                          </a:solidFill>
                        </a:rPr>
                        <a:t> </a:t>
                      </a:r>
                    </a:p>
                    <a:p>
                      <a:pPr algn="l"/>
                      <a:r>
                        <a:rPr lang="en-US" sz="1400" b="0" i="0" u="none" dirty="0">
                          <a:solidFill>
                            <a:schemeClr val="tx1"/>
                          </a:solidFill>
                        </a:rPr>
                        <a:t>   t1.col </a:t>
                      </a:r>
                      <a:r>
                        <a:rPr lang="en-US" sz="1400" b="0" i="0" u="none" dirty="0">
                          <a:solidFill>
                            <a:srgbClr val="FF0066"/>
                          </a:solidFill>
                        </a:rPr>
                        <a:t>AS</a:t>
                      </a:r>
                      <a:r>
                        <a:rPr lang="en-US" sz="1400" b="0" i="0" u="none" dirty="0">
                          <a:solidFill>
                            <a:schemeClr val="tx1"/>
                          </a:solidFill>
                        </a:rPr>
                        <a:t> col_1,</a:t>
                      </a:r>
                    </a:p>
                    <a:p>
                      <a:pPr algn="l"/>
                      <a:r>
                        <a:rPr lang="en-US" sz="1400" b="0" i="0" u="none" dirty="0">
                          <a:solidFill>
                            <a:schemeClr val="tx1"/>
                          </a:solidFill>
                        </a:rPr>
                        <a:t>   t2.col </a:t>
                      </a:r>
                      <a:r>
                        <a:rPr lang="en-US" sz="1400" b="0" i="0" u="none" dirty="0">
                          <a:solidFill>
                            <a:srgbClr val="FF0066"/>
                          </a:solidFill>
                        </a:rPr>
                        <a:t>AS</a:t>
                      </a:r>
                      <a:r>
                        <a:rPr lang="en-US" sz="1400" b="0" i="0" u="none" dirty="0">
                          <a:solidFill>
                            <a:schemeClr val="tx1"/>
                          </a:solidFill>
                        </a:rPr>
                        <a:t> col_2</a:t>
                      </a:r>
                    </a:p>
                    <a:p>
                      <a:pPr algn="l"/>
                      <a:r>
                        <a:rPr lang="en-US" sz="1400" b="0" i="0" u="none" dirty="0">
                          <a:solidFill>
                            <a:srgbClr val="FF0066"/>
                          </a:solidFill>
                        </a:rPr>
                        <a:t>FROM</a:t>
                      </a:r>
                      <a:r>
                        <a:rPr lang="en-US" sz="1400" b="0" i="0" u="none" dirty="0">
                          <a:solidFill>
                            <a:schemeClr val="tx1"/>
                          </a:solidFill>
                        </a:rPr>
                        <a:t> </a:t>
                      </a:r>
                      <a:r>
                        <a:rPr lang="en-US" sz="1400" b="0" i="0" u="none" dirty="0" err="1">
                          <a:solidFill>
                            <a:schemeClr val="tx1"/>
                          </a:solidFill>
                        </a:rPr>
                        <a:t>tabl</a:t>
                      </a:r>
                      <a:r>
                        <a:rPr lang="en-US" sz="1400" b="0" i="0" u="none" dirty="0">
                          <a:solidFill>
                            <a:schemeClr val="tx1"/>
                          </a:solidFill>
                        </a:rPr>
                        <a:t> t1 </a:t>
                      </a:r>
                    </a:p>
                    <a:p>
                      <a:pPr algn="l"/>
                      <a:r>
                        <a:rPr lang="en-US" sz="1400" b="0" i="0" u="none" dirty="0">
                          <a:solidFill>
                            <a:srgbClr val="FF0066"/>
                          </a:solidFill>
                        </a:rPr>
                        <a:t>CROSS</a:t>
                      </a:r>
                      <a:r>
                        <a:rPr lang="en-US" sz="1400" b="0" i="0" u="none" dirty="0">
                          <a:solidFill>
                            <a:schemeClr val="tx1"/>
                          </a:solidFill>
                        </a:rPr>
                        <a:t> </a:t>
                      </a:r>
                      <a:r>
                        <a:rPr lang="en-US" sz="1400" b="0" i="0" u="none" dirty="0">
                          <a:solidFill>
                            <a:srgbClr val="FF0066"/>
                          </a:solidFill>
                        </a:rPr>
                        <a:t>JOIN</a:t>
                      </a:r>
                      <a:r>
                        <a:rPr lang="en-US" sz="1400" b="0" i="0" u="none" dirty="0">
                          <a:solidFill>
                            <a:schemeClr val="tx1"/>
                          </a:solidFill>
                        </a:rPr>
                        <a:t> </a:t>
                      </a:r>
                      <a:r>
                        <a:rPr lang="en-US" sz="1400" b="0" i="0" u="none" dirty="0" err="1">
                          <a:solidFill>
                            <a:schemeClr val="tx1"/>
                          </a:solidFill>
                        </a:rPr>
                        <a:t>tabl</a:t>
                      </a:r>
                      <a:r>
                        <a:rPr lang="en-US" sz="1400" b="0" i="0" u="none" dirty="0">
                          <a:solidFill>
                            <a:schemeClr val="tx1"/>
                          </a:solidFill>
                        </a:rPr>
                        <a:t> t2</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a:endParaRPr lang="en-US" b="0" i="1" u="sng"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03811846"/>
                  </a:ext>
                </a:extLst>
              </a:tr>
              <a:tr h="361878">
                <a:tc>
                  <a:txBody>
                    <a:bodyPr/>
                    <a:lstStyle/>
                    <a:p>
                      <a:pPr algn="ctr"/>
                      <a:r>
                        <a:rPr lang="en-US" sz="1600" b="1" i="1" dirty="0">
                          <a:solidFill>
                            <a:schemeClr val="tx1"/>
                          </a:solidFill>
                        </a:rPr>
                        <a:t>col_1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i="1" dirty="0">
                          <a:solidFill>
                            <a:schemeClr val="tx1"/>
                          </a:solidFill>
                        </a:rPr>
                        <a:t>col_2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633031668"/>
                  </a:ext>
                </a:extLst>
              </a:tr>
              <a:tr h="361878">
                <a:tc>
                  <a:txBody>
                    <a:bodyPr/>
                    <a:lstStyle/>
                    <a:p>
                      <a:pPr algn="ctr"/>
                      <a:r>
                        <a:rPr lang="en-US" sz="1600" dirty="0">
                          <a:solidFill>
                            <a:schemeClr val="tx1"/>
                          </a:solidFill>
                        </a:rPr>
                        <a:t>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600" dirty="0">
                          <a:solidFill>
                            <a:schemeClr val="tx1"/>
                          </a:solidFill>
                        </a:rPr>
                        <a:t>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424240650"/>
                  </a:ext>
                </a:extLst>
              </a:tr>
              <a:tr h="361878">
                <a:tc>
                  <a:txBody>
                    <a:bodyPr/>
                    <a:lstStyle/>
                    <a:p>
                      <a:pPr algn="ctr"/>
                      <a:r>
                        <a:rPr lang="en-US" sz="1600" dirty="0">
                          <a:solidFill>
                            <a:schemeClr val="tx1"/>
                          </a:solidFill>
                        </a:rPr>
                        <a:t>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600" dirty="0">
                          <a:solidFill>
                            <a:schemeClr val="tx1"/>
                          </a:solidFill>
                        </a:rPr>
                        <a:t>B</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211965836"/>
                  </a:ext>
                </a:extLst>
              </a:tr>
              <a:tr h="361878">
                <a:tc>
                  <a:txBody>
                    <a:bodyPr/>
                    <a:lstStyle/>
                    <a:p>
                      <a:pPr algn="ctr"/>
                      <a:r>
                        <a:rPr lang="en-US" sz="1600" dirty="0">
                          <a:solidFill>
                            <a:schemeClr val="tx1"/>
                          </a:solidFill>
                        </a:rPr>
                        <a:t>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600" dirty="0">
                          <a:solidFill>
                            <a:schemeClr val="tx1"/>
                          </a:solidFill>
                        </a:rPr>
                        <a:t>C</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639240944"/>
                  </a:ext>
                </a:extLst>
              </a:tr>
              <a:tr h="361878">
                <a:tc>
                  <a:txBody>
                    <a:bodyPr/>
                    <a:lstStyle/>
                    <a:p>
                      <a:pPr algn="ctr"/>
                      <a:r>
                        <a:rPr lang="en-US" sz="1600" dirty="0">
                          <a:solidFill>
                            <a:schemeClr val="tx1"/>
                          </a:solidFill>
                        </a:rPr>
                        <a:t>B</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600" dirty="0">
                          <a:solidFill>
                            <a:schemeClr val="tx1"/>
                          </a:solidFill>
                        </a:rPr>
                        <a:t>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984331201"/>
                  </a:ext>
                </a:extLst>
              </a:tr>
              <a:tr h="361878">
                <a:tc>
                  <a:txBody>
                    <a:bodyPr/>
                    <a:lstStyle/>
                    <a:p>
                      <a:pPr algn="ctr"/>
                      <a:r>
                        <a:rPr lang="en-US" sz="1600" dirty="0">
                          <a:solidFill>
                            <a:schemeClr val="tx1"/>
                          </a:solidFill>
                        </a:rPr>
                        <a:t>B</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600" dirty="0">
                          <a:solidFill>
                            <a:schemeClr val="tx1"/>
                          </a:solidFill>
                        </a:rPr>
                        <a:t>B</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600825245"/>
                  </a:ext>
                </a:extLst>
              </a:tr>
              <a:tr h="361878">
                <a:tc>
                  <a:txBody>
                    <a:bodyPr/>
                    <a:lstStyle/>
                    <a:p>
                      <a:pPr algn="ctr"/>
                      <a:r>
                        <a:rPr lang="en-US" sz="1600" dirty="0">
                          <a:solidFill>
                            <a:schemeClr val="tx1"/>
                          </a:solidFill>
                        </a:rPr>
                        <a:t>B</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600" dirty="0">
                          <a:solidFill>
                            <a:schemeClr val="tx1"/>
                          </a:solidFill>
                        </a:rPr>
                        <a:t>C</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226497957"/>
                  </a:ext>
                </a:extLst>
              </a:tr>
              <a:tr h="361878">
                <a:tc>
                  <a:txBody>
                    <a:bodyPr/>
                    <a:lstStyle/>
                    <a:p>
                      <a:pPr algn="ctr"/>
                      <a:r>
                        <a:rPr lang="en-US" sz="1600" dirty="0">
                          <a:solidFill>
                            <a:schemeClr val="tx1"/>
                          </a:solidFill>
                        </a:rPr>
                        <a:t>C</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600" dirty="0">
                          <a:solidFill>
                            <a:schemeClr val="tx1"/>
                          </a:solidFill>
                        </a:rPr>
                        <a:t>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51170805"/>
                  </a:ext>
                </a:extLst>
              </a:tr>
              <a:tr h="361878">
                <a:tc>
                  <a:txBody>
                    <a:bodyPr/>
                    <a:lstStyle/>
                    <a:p>
                      <a:pPr algn="ctr"/>
                      <a:r>
                        <a:rPr lang="en-US" sz="1600" dirty="0">
                          <a:solidFill>
                            <a:schemeClr val="tx1"/>
                          </a:solidFill>
                        </a:rPr>
                        <a:t>C</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600" dirty="0">
                          <a:solidFill>
                            <a:schemeClr val="tx1"/>
                          </a:solidFill>
                        </a:rPr>
                        <a:t>B</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853424639"/>
                  </a:ext>
                </a:extLst>
              </a:tr>
              <a:tr h="361878">
                <a:tc>
                  <a:txBody>
                    <a:bodyPr/>
                    <a:lstStyle/>
                    <a:p>
                      <a:pPr algn="ctr"/>
                      <a:r>
                        <a:rPr lang="en-US" sz="1600" dirty="0">
                          <a:solidFill>
                            <a:schemeClr val="tx1"/>
                          </a:solidFill>
                        </a:rPr>
                        <a:t>C</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600" dirty="0">
                          <a:solidFill>
                            <a:schemeClr val="tx1"/>
                          </a:solidFill>
                        </a:rPr>
                        <a:t>C</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52038561"/>
                  </a:ext>
                </a:extLst>
              </a:tr>
            </a:tbl>
          </a:graphicData>
        </a:graphic>
      </p:graphicFrame>
      <p:graphicFrame>
        <p:nvGraphicFramePr>
          <p:cNvPr id="8" name="Table 4">
            <a:extLst>
              <a:ext uri="{FF2B5EF4-FFF2-40B4-BE49-F238E27FC236}">
                <a16:creationId xmlns:a16="http://schemas.microsoft.com/office/drawing/2014/main" id="{C95E76B0-A1DC-4110-BEA6-497AFB673802}"/>
              </a:ext>
            </a:extLst>
          </p:cNvPr>
          <p:cNvGraphicFramePr>
            <a:graphicFrameLocks noGrp="1"/>
          </p:cNvGraphicFramePr>
          <p:nvPr>
            <p:extLst>
              <p:ext uri="{D42A27DB-BD31-4B8C-83A1-F6EECF244321}">
                <p14:modId xmlns:p14="http://schemas.microsoft.com/office/powerpoint/2010/main" val="1836499851"/>
              </p:ext>
            </p:extLst>
          </p:nvPr>
        </p:nvGraphicFramePr>
        <p:xfrm>
          <a:off x="6416043" y="1186742"/>
          <a:ext cx="1994266" cy="3904746"/>
        </p:xfrm>
        <a:graphic>
          <a:graphicData uri="http://schemas.openxmlformats.org/drawingml/2006/table">
            <a:tbl>
              <a:tblPr firstRow="1" bandRow="1">
                <a:tableStyleId>{3C2FFA5D-87B4-456A-9821-1D502468CF0F}</a:tableStyleId>
              </a:tblPr>
              <a:tblGrid>
                <a:gridCol w="997133">
                  <a:extLst>
                    <a:ext uri="{9D8B030D-6E8A-4147-A177-3AD203B41FA5}">
                      <a16:colId xmlns:a16="http://schemas.microsoft.com/office/drawing/2014/main" val="3773971289"/>
                    </a:ext>
                  </a:extLst>
                </a:gridCol>
                <a:gridCol w="997133">
                  <a:extLst>
                    <a:ext uri="{9D8B030D-6E8A-4147-A177-3AD203B41FA5}">
                      <a16:colId xmlns:a16="http://schemas.microsoft.com/office/drawing/2014/main" val="2061085772"/>
                    </a:ext>
                  </a:extLst>
                </a:gridCol>
              </a:tblGrid>
              <a:tr h="1136098">
                <a:tc gridSpan="2">
                  <a:txBody>
                    <a:bodyPr/>
                    <a:lstStyle/>
                    <a:p>
                      <a:pPr algn="l"/>
                      <a:r>
                        <a:rPr lang="en-US" sz="1400" b="0" i="0" u="none" dirty="0">
                          <a:solidFill>
                            <a:srgbClr val="FF0066"/>
                          </a:solidFill>
                        </a:rPr>
                        <a:t>SELECT</a:t>
                      </a:r>
                      <a:r>
                        <a:rPr lang="en-US" sz="1400" b="0" i="0" u="none" dirty="0">
                          <a:solidFill>
                            <a:schemeClr val="tx1"/>
                          </a:solidFill>
                        </a:rPr>
                        <a:t> </a:t>
                      </a:r>
                    </a:p>
                    <a:p>
                      <a:pPr algn="l"/>
                      <a:r>
                        <a:rPr lang="en-US" sz="1400" b="0" i="0" u="none" dirty="0">
                          <a:solidFill>
                            <a:schemeClr val="tx1"/>
                          </a:solidFill>
                        </a:rPr>
                        <a:t>   t1.col </a:t>
                      </a:r>
                      <a:r>
                        <a:rPr lang="en-US" sz="1400" b="0" i="0" u="none" dirty="0">
                          <a:solidFill>
                            <a:srgbClr val="FF0066"/>
                          </a:solidFill>
                        </a:rPr>
                        <a:t>AS</a:t>
                      </a:r>
                      <a:r>
                        <a:rPr lang="en-US" sz="1400" b="0" i="0" u="none" dirty="0">
                          <a:solidFill>
                            <a:schemeClr val="tx1"/>
                          </a:solidFill>
                        </a:rPr>
                        <a:t> col_1,</a:t>
                      </a:r>
                    </a:p>
                    <a:p>
                      <a:pPr algn="l"/>
                      <a:r>
                        <a:rPr lang="en-US" sz="1400" b="0" i="0" u="none" dirty="0">
                          <a:solidFill>
                            <a:schemeClr val="tx1"/>
                          </a:solidFill>
                        </a:rPr>
                        <a:t>   t2.col </a:t>
                      </a:r>
                      <a:r>
                        <a:rPr lang="en-US" sz="1400" b="0" i="0" u="none" dirty="0">
                          <a:solidFill>
                            <a:srgbClr val="FF0066"/>
                          </a:solidFill>
                        </a:rPr>
                        <a:t>AS</a:t>
                      </a:r>
                      <a:r>
                        <a:rPr lang="en-US" sz="1400" b="0" i="0" u="none" dirty="0">
                          <a:solidFill>
                            <a:schemeClr val="tx1"/>
                          </a:solidFill>
                        </a:rPr>
                        <a:t> col_2</a:t>
                      </a:r>
                    </a:p>
                    <a:p>
                      <a:pPr algn="l"/>
                      <a:r>
                        <a:rPr lang="en-US" sz="1400" b="0" i="0" u="none" dirty="0">
                          <a:solidFill>
                            <a:srgbClr val="FF0066"/>
                          </a:solidFill>
                        </a:rPr>
                        <a:t>FROM</a:t>
                      </a:r>
                      <a:r>
                        <a:rPr lang="en-US" sz="1400" b="0" i="0" u="none" dirty="0">
                          <a:solidFill>
                            <a:schemeClr val="tx1"/>
                          </a:solidFill>
                        </a:rPr>
                        <a:t> </a:t>
                      </a:r>
                      <a:r>
                        <a:rPr lang="en-US" sz="1400" b="0" i="0" u="none" dirty="0" err="1">
                          <a:solidFill>
                            <a:schemeClr val="tx1"/>
                          </a:solidFill>
                        </a:rPr>
                        <a:t>tabl</a:t>
                      </a:r>
                      <a:r>
                        <a:rPr lang="en-US" sz="1400" b="0" i="0" u="none" dirty="0">
                          <a:solidFill>
                            <a:schemeClr val="tx1"/>
                          </a:solidFill>
                        </a:rPr>
                        <a:t> t1 </a:t>
                      </a:r>
                    </a:p>
                    <a:p>
                      <a:pPr algn="l"/>
                      <a:r>
                        <a:rPr lang="en-US" sz="1400" b="0" i="0" u="none" dirty="0">
                          <a:solidFill>
                            <a:srgbClr val="FF0066"/>
                          </a:solidFill>
                        </a:rPr>
                        <a:t>INNER</a:t>
                      </a:r>
                      <a:r>
                        <a:rPr lang="en-US" sz="1400" b="0" i="0" u="none" dirty="0">
                          <a:solidFill>
                            <a:schemeClr val="tx1"/>
                          </a:solidFill>
                        </a:rPr>
                        <a:t> </a:t>
                      </a:r>
                      <a:r>
                        <a:rPr lang="en-US" sz="1400" b="0" i="0" u="none" dirty="0">
                          <a:solidFill>
                            <a:srgbClr val="FF0066"/>
                          </a:solidFill>
                        </a:rPr>
                        <a:t>JOIN</a:t>
                      </a:r>
                      <a:r>
                        <a:rPr lang="en-US" sz="1400" b="0" i="0" u="none" dirty="0">
                          <a:solidFill>
                            <a:schemeClr val="tx1"/>
                          </a:solidFill>
                        </a:rPr>
                        <a:t> </a:t>
                      </a:r>
                      <a:r>
                        <a:rPr lang="en-US" sz="1400" b="0" i="0" u="none" dirty="0" err="1">
                          <a:solidFill>
                            <a:schemeClr val="tx1"/>
                          </a:solidFill>
                        </a:rPr>
                        <a:t>tabl</a:t>
                      </a:r>
                      <a:r>
                        <a:rPr lang="en-US" sz="1400" b="0" i="0" u="none" dirty="0">
                          <a:solidFill>
                            <a:schemeClr val="tx1"/>
                          </a:solidFill>
                        </a:rPr>
                        <a:t> t2</a:t>
                      </a:r>
                    </a:p>
                    <a:p>
                      <a:pPr algn="l"/>
                      <a:r>
                        <a:rPr lang="en-US" sz="1400" b="0" i="0" u="none" dirty="0">
                          <a:solidFill>
                            <a:schemeClr val="tx1"/>
                          </a:solidFill>
                        </a:rPr>
                        <a:t>ON t1.col != t2.col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a:endParaRPr lang="en-US" b="0" i="1" u="sng"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03811846"/>
                  </a:ext>
                </a:extLst>
              </a:tr>
              <a:tr h="361878">
                <a:tc>
                  <a:txBody>
                    <a:bodyPr/>
                    <a:lstStyle/>
                    <a:p>
                      <a:pPr algn="ctr"/>
                      <a:r>
                        <a:rPr lang="en-US" sz="1600" b="1" i="1" dirty="0">
                          <a:solidFill>
                            <a:schemeClr val="tx1"/>
                          </a:solidFill>
                        </a:rPr>
                        <a:t>col_1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i="1" dirty="0">
                          <a:solidFill>
                            <a:schemeClr val="tx1"/>
                          </a:solidFill>
                        </a:rPr>
                        <a:t>col_2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633031668"/>
                  </a:ext>
                </a:extLst>
              </a:tr>
              <a:tr h="361878">
                <a:tc>
                  <a:txBody>
                    <a:bodyPr/>
                    <a:lstStyle/>
                    <a:p>
                      <a:pPr algn="ctr"/>
                      <a:r>
                        <a:rPr lang="en-US" sz="1600" dirty="0">
                          <a:solidFill>
                            <a:schemeClr val="tx1"/>
                          </a:solidFill>
                        </a:rPr>
                        <a:t>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600" dirty="0">
                          <a:solidFill>
                            <a:schemeClr val="tx1"/>
                          </a:solidFill>
                        </a:rPr>
                        <a:t>B</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211965836"/>
                  </a:ext>
                </a:extLst>
              </a:tr>
              <a:tr h="361878">
                <a:tc>
                  <a:txBody>
                    <a:bodyPr/>
                    <a:lstStyle/>
                    <a:p>
                      <a:pPr algn="ctr"/>
                      <a:r>
                        <a:rPr lang="en-US" sz="1600" dirty="0">
                          <a:solidFill>
                            <a:schemeClr val="tx1"/>
                          </a:solidFill>
                        </a:rPr>
                        <a:t>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600" dirty="0">
                          <a:solidFill>
                            <a:schemeClr val="tx1"/>
                          </a:solidFill>
                        </a:rPr>
                        <a:t>C</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639240944"/>
                  </a:ext>
                </a:extLst>
              </a:tr>
              <a:tr h="361878">
                <a:tc>
                  <a:txBody>
                    <a:bodyPr/>
                    <a:lstStyle/>
                    <a:p>
                      <a:pPr algn="ctr"/>
                      <a:r>
                        <a:rPr lang="en-US" sz="1600" dirty="0">
                          <a:solidFill>
                            <a:schemeClr val="tx1"/>
                          </a:solidFill>
                        </a:rPr>
                        <a:t>B</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600" dirty="0">
                          <a:solidFill>
                            <a:schemeClr val="tx1"/>
                          </a:solidFill>
                        </a:rPr>
                        <a:t>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984331201"/>
                  </a:ext>
                </a:extLst>
              </a:tr>
              <a:tr h="361878">
                <a:tc>
                  <a:txBody>
                    <a:bodyPr/>
                    <a:lstStyle/>
                    <a:p>
                      <a:pPr algn="ctr"/>
                      <a:r>
                        <a:rPr lang="en-US" sz="1600" dirty="0">
                          <a:solidFill>
                            <a:schemeClr val="tx1"/>
                          </a:solidFill>
                        </a:rPr>
                        <a:t>B</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600" dirty="0">
                          <a:solidFill>
                            <a:schemeClr val="tx1"/>
                          </a:solidFill>
                        </a:rPr>
                        <a:t>C</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226497957"/>
                  </a:ext>
                </a:extLst>
              </a:tr>
              <a:tr h="361878">
                <a:tc>
                  <a:txBody>
                    <a:bodyPr/>
                    <a:lstStyle/>
                    <a:p>
                      <a:pPr algn="ctr"/>
                      <a:r>
                        <a:rPr lang="en-US" sz="1600" dirty="0">
                          <a:solidFill>
                            <a:schemeClr val="tx1"/>
                          </a:solidFill>
                        </a:rPr>
                        <a:t>C</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600" dirty="0">
                          <a:solidFill>
                            <a:schemeClr val="tx1"/>
                          </a:solidFill>
                        </a:rPr>
                        <a:t>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51170805"/>
                  </a:ext>
                </a:extLst>
              </a:tr>
              <a:tr h="361878">
                <a:tc>
                  <a:txBody>
                    <a:bodyPr/>
                    <a:lstStyle/>
                    <a:p>
                      <a:pPr algn="ctr"/>
                      <a:r>
                        <a:rPr lang="en-US" sz="1600" dirty="0">
                          <a:solidFill>
                            <a:schemeClr val="tx1"/>
                          </a:solidFill>
                        </a:rPr>
                        <a:t>C</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600" dirty="0">
                          <a:solidFill>
                            <a:schemeClr val="tx1"/>
                          </a:solidFill>
                        </a:rPr>
                        <a:t>B</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853424639"/>
                  </a:ext>
                </a:extLst>
              </a:tr>
            </a:tbl>
          </a:graphicData>
        </a:graphic>
      </p:graphicFrame>
      <p:sp>
        <p:nvSpPr>
          <p:cNvPr id="9" name="Title 1">
            <a:extLst>
              <a:ext uri="{FF2B5EF4-FFF2-40B4-BE49-F238E27FC236}">
                <a16:creationId xmlns:a16="http://schemas.microsoft.com/office/drawing/2014/main" id="{1E344569-0C29-47A0-8FC9-6ED11BBD6E72}"/>
              </a:ext>
            </a:extLst>
          </p:cNvPr>
          <p:cNvSpPr txBox="1">
            <a:spLocks/>
          </p:cNvSpPr>
          <p:nvPr/>
        </p:nvSpPr>
        <p:spPr>
          <a:xfrm>
            <a:off x="2577736" y="87925"/>
            <a:ext cx="7036527" cy="56594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i="1" u="sng" dirty="0">
                <a:latin typeface="+mn-lt"/>
              </a:rPr>
              <a:t>CROSS JOIN </a:t>
            </a:r>
            <a:r>
              <a:rPr lang="en-US" sz="3200" b="1" i="1" dirty="0">
                <a:latin typeface="+mn-lt"/>
              </a:rPr>
              <a:t>vs </a:t>
            </a:r>
            <a:r>
              <a:rPr lang="en-US" sz="3200" b="1" i="1" u="sng" dirty="0">
                <a:latin typeface="+mn-lt"/>
              </a:rPr>
              <a:t>INNER JOIN … ON … != …</a:t>
            </a:r>
          </a:p>
        </p:txBody>
      </p:sp>
    </p:spTree>
    <p:extLst>
      <p:ext uri="{BB962C8B-B14F-4D97-AF65-F5344CB8AC3E}">
        <p14:creationId xmlns:p14="http://schemas.microsoft.com/office/powerpoint/2010/main" val="23584445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4206686-79E6-4D1A-AFDC-1B08216F2B2C}"/>
              </a:ext>
            </a:extLst>
          </p:cNvPr>
          <p:cNvSpPr txBox="1">
            <a:spLocks/>
          </p:cNvSpPr>
          <p:nvPr/>
        </p:nvSpPr>
        <p:spPr>
          <a:xfrm>
            <a:off x="-1" y="18256"/>
            <a:ext cx="4854747" cy="56594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i="1" dirty="0">
                <a:latin typeface="+mn-lt"/>
              </a:rPr>
              <a:t>EXAMPLES</a:t>
            </a:r>
          </a:p>
        </p:txBody>
      </p:sp>
      <p:sp>
        <p:nvSpPr>
          <p:cNvPr id="9" name="Rectangle 2">
            <a:extLst>
              <a:ext uri="{FF2B5EF4-FFF2-40B4-BE49-F238E27FC236}">
                <a16:creationId xmlns:a16="http://schemas.microsoft.com/office/drawing/2014/main" id="{457F2FDB-92C6-4C19-845F-89870B2B7645}"/>
              </a:ext>
            </a:extLst>
          </p:cNvPr>
          <p:cNvSpPr>
            <a:spLocks noChangeArrowheads="1"/>
          </p:cNvSpPr>
          <p:nvPr/>
        </p:nvSpPr>
        <p:spPr bwMode="auto">
          <a:xfrm>
            <a:off x="6436103" y="1556661"/>
            <a:ext cx="5651291" cy="3539430"/>
          </a:xfrm>
          <a:prstGeom prst="rect">
            <a:avLst/>
          </a:prstGeom>
          <a:solidFill>
            <a:schemeClr val="accent4">
              <a:lumMod val="20000"/>
              <a:lumOff val="80000"/>
            </a:schemeClr>
          </a:solid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rgbClr val="FF0066"/>
                </a:solidFill>
              </a:rPr>
              <a:t>SELECT</a:t>
            </a:r>
            <a:br>
              <a:rPr lang="en-US" altLang="en-US" sz="1600" dirty="0"/>
            </a:br>
            <a:r>
              <a:rPr lang="en-US" altLang="en-US" sz="1600" dirty="0"/>
              <a:t>    d.name,</a:t>
            </a:r>
            <a:br>
              <a:rPr lang="en-US" altLang="en-US" sz="1600" dirty="0"/>
            </a:br>
            <a:r>
              <a:rPr lang="en-US" altLang="en-US" sz="1600" dirty="0"/>
              <a:t>    </a:t>
            </a:r>
            <a:r>
              <a:rPr lang="en-US" altLang="en-US" sz="1600" dirty="0">
                <a:solidFill>
                  <a:srgbClr val="FF0066"/>
                </a:solidFill>
              </a:rPr>
              <a:t>CAST</a:t>
            </a:r>
            <a:r>
              <a:rPr lang="en-US" altLang="en-US" sz="1600" dirty="0"/>
              <a:t>(</a:t>
            </a:r>
            <a:r>
              <a:rPr lang="en-US" altLang="en-US" sz="1600" dirty="0">
                <a:solidFill>
                  <a:srgbClr val="FF0066"/>
                </a:solidFill>
              </a:rPr>
              <a:t>SUM</a:t>
            </a:r>
            <a:r>
              <a:rPr lang="en-US" altLang="en-US" sz="1600" dirty="0"/>
              <a:t>(</a:t>
            </a:r>
            <a:r>
              <a:rPr lang="en-US" altLang="en-US" sz="1600" dirty="0">
                <a:solidFill>
                  <a:srgbClr val="FF0066"/>
                </a:solidFill>
              </a:rPr>
              <a:t>CASE</a:t>
            </a:r>
            <a:br>
              <a:rPr lang="en-US" altLang="en-US" sz="1600" dirty="0"/>
            </a:br>
            <a:r>
              <a:rPr lang="en-US" altLang="en-US" sz="1600" dirty="0"/>
              <a:t>                    </a:t>
            </a:r>
            <a:r>
              <a:rPr lang="en-US" altLang="en-US" sz="1600" dirty="0">
                <a:solidFill>
                  <a:srgbClr val="FF0066"/>
                </a:solidFill>
              </a:rPr>
              <a:t>WHEN</a:t>
            </a:r>
            <a:r>
              <a:rPr lang="en-US" altLang="en-US" sz="1600" dirty="0"/>
              <a:t> salary &gt; 100000 </a:t>
            </a:r>
            <a:r>
              <a:rPr lang="en-US" altLang="en-US" sz="1600" dirty="0">
                <a:solidFill>
                  <a:srgbClr val="FF0066"/>
                </a:solidFill>
              </a:rPr>
              <a:t>THEN</a:t>
            </a:r>
            <a:r>
              <a:rPr lang="en-US" altLang="en-US" sz="1600" dirty="0"/>
              <a:t> 1</a:t>
            </a:r>
            <a:br>
              <a:rPr lang="en-US" altLang="en-US" sz="1600" dirty="0"/>
            </a:br>
            <a:r>
              <a:rPr lang="en-US" altLang="en-US" sz="1600" dirty="0"/>
              <a:t>                    </a:t>
            </a:r>
            <a:r>
              <a:rPr lang="en-US" altLang="en-US" sz="1600" dirty="0">
                <a:solidFill>
                  <a:srgbClr val="FF0066"/>
                </a:solidFill>
              </a:rPr>
              <a:t>ELSE</a:t>
            </a:r>
            <a:r>
              <a:rPr lang="en-US" altLang="en-US" sz="1600" dirty="0"/>
              <a:t> 0</a:t>
            </a:r>
            <a:br>
              <a:rPr lang="en-US" altLang="en-US" sz="1600" dirty="0"/>
            </a:br>
            <a:r>
              <a:rPr lang="en-US" altLang="en-US" sz="1600" dirty="0"/>
              <a:t>             </a:t>
            </a:r>
            <a:r>
              <a:rPr lang="en-US" altLang="en-US" sz="1600" dirty="0">
                <a:solidFill>
                  <a:srgbClr val="FF0066"/>
                </a:solidFill>
              </a:rPr>
              <a:t>END</a:t>
            </a:r>
            <a:r>
              <a:rPr lang="en-US" altLang="en-US" sz="1600" dirty="0"/>
              <a:t>)</a:t>
            </a:r>
            <a:br>
              <a:rPr lang="en-US" altLang="en-US" sz="1600" dirty="0"/>
            </a:br>
            <a:r>
              <a:rPr lang="en-US" altLang="en-US" sz="1600" dirty="0"/>
              <a:t>         </a:t>
            </a:r>
            <a:r>
              <a:rPr lang="en-US" altLang="en-US" sz="1600" dirty="0">
                <a:solidFill>
                  <a:srgbClr val="FF0066"/>
                </a:solidFill>
              </a:rPr>
              <a:t>AS</a:t>
            </a:r>
            <a:r>
              <a:rPr lang="en-US" altLang="en-US" sz="1600" dirty="0"/>
              <a:t> </a:t>
            </a:r>
            <a:r>
              <a:rPr lang="en-US" altLang="en-US" sz="1600" dirty="0">
                <a:solidFill>
                  <a:srgbClr val="FF0066"/>
                </a:solidFill>
              </a:rPr>
              <a:t>DECIMAL</a:t>
            </a:r>
            <a:r>
              <a:rPr lang="en-US" altLang="en-US" sz="1600" dirty="0"/>
              <a:t>) / </a:t>
            </a:r>
            <a:r>
              <a:rPr lang="en-US" altLang="en-US" sz="1600" dirty="0">
                <a:solidFill>
                  <a:srgbClr val="FF0066"/>
                </a:solidFill>
              </a:rPr>
              <a:t>COUNT</a:t>
            </a:r>
            <a:r>
              <a:rPr lang="en-US" altLang="en-US" sz="1600" dirty="0"/>
              <a:t>(*) </a:t>
            </a:r>
            <a:r>
              <a:rPr lang="en-US" altLang="en-US" sz="1600" dirty="0">
                <a:solidFill>
                  <a:srgbClr val="FF0066"/>
                </a:solidFill>
              </a:rPr>
              <a:t>AS</a:t>
            </a:r>
            <a:r>
              <a:rPr lang="en-US" altLang="en-US" sz="1600" dirty="0"/>
              <a:t> percent_employees_over_100K</a:t>
            </a:r>
            <a:br>
              <a:rPr lang="en-US" altLang="en-US" sz="1600" dirty="0"/>
            </a:br>
            <a:r>
              <a:rPr lang="en-US" altLang="en-US" sz="1600" dirty="0">
                <a:solidFill>
                  <a:srgbClr val="FF0066"/>
                </a:solidFill>
              </a:rPr>
              <a:t>FROM</a:t>
            </a:r>
            <a:r>
              <a:rPr lang="en-US" altLang="en-US" sz="1600" dirty="0"/>
              <a:t> departments </a:t>
            </a:r>
            <a:r>
              <a:rPr lang="en-US" altLang="en-US" sz="1600" dirty="0">
                <a:solidFill>
                  <a:srgbClr val="FF0066"/>
                </a:solidFill>
              </a:rPr>
              <a:t>AS</a:t>
            </a:r>
            <a:r>
              <a:rPr lang="en-US" altLang="en-US" sz="1600" dirty="0"/>
              <a:t> d</a:t>
            </a:r>
            <a:br>
              <a:rPr lang="en-US" altLang="en-US" sz="1600" dirty="0"/>
            </a:br>
            <a:r>
              <a:rPr lang="en-US" altLang="en-US" sz="1600" dirty="0">
                <a:solidFill>
                  <a:srgbClr val="FF0066"/>
                </a:solidFill>
              </a:rPr>
              <a:t>LEFT</a:t>
            </a:r>
            <a:r>
              <a:rPr lang="en-US" altLang="en-US" sz="1600" dirty="0"/>
              <a:t> </a:t>
            </a:r>
            <a:r>
              <a:rPr lang="en-US" altLang="en-US" sz="1600" dirty="0">
                <a:solidFill>
                  <a:srgbClr val="FF0066"/>
                </a:solidFill>
              </a:rPr>
              <a:t>JOIN</a:t>
            </a:r>
            <a:r>
              <a:rPr lang="en-US" altLang="en-US" sz="1600" dirty="0"/>
              <a:t> employees </a:t>
            </a:r>
            <a:r>
              <a:rPr lang="en-US" altLang="en-US" sz="1600" dirty="0">
                <a:solidFill>
                  <a:srgbClr val="FF0066"/>
                </a:solidFill>
              </a:rPr>
              <a:t>AS</a:t>
            </a:r>
            <a:r>
              <a:rPr lang="en-US" altLang="en-US" sz="1600" dirty="0"/>
              <a:t> e</a:t>
            </a:r>
            <a:br>
              <a:rPr lang="en-US" altLang="en-US" sz="1600" dirty="0"/>
            </a:br>
            <a:r>
              <a:rPr lang="en-US" altLang="en-US" sz="1600" dirty="0"/>
              <a:t>    </a:t>
            </a:r>
            <a:r>
              <a:rPr lang="en-US" altLang="en-US" sz="1600" dirty="0">
                <a:solidFill>
                  <a:srgbClr val="FF0066"/>
                </a:solidFill>
              </a:rPr>
              <a:t>ON</a:t>
            </a:r>
            <a:r>
              <a:rPr lang="en-US" altLang="en-US" sz="1600" dirty="0"/>
              <a:t> d.id = </a:t>
            </a:r>
            <a:r>
              <a:rPr lang="en-US" altLang="en-US" sz="1600" dirty="0" err="1"/>
              <a:t>e.department_id</a:t>
            </a:r>
            <a:br>
              <a:rPr lang="en-US" altLang="en-US" sz="1600" dirty="0"/>
            </a:br>
            <a:r>
              <a:rPr lang="en-US" altLang="en-US" sz="1600" dirty="0">
                <a:solidFill>
                  <a:srgbClr val="FF0066"/>
                </a:solidFill>
              </a:rPr>
              <a:t>GROUP</a:t>
            </a:r>
            <a:r>
              <a:rPr lang="en-US" altLang="en-US" sz="1600" dirty="0"/>
              <a:t> </a:t>
            </a:r>
            <a:r>
              <a:rPr lang="en-US" altLang="en-US" sz="1600" dirty="0">
                <a:solidFill>
                  <a:srgbClr val="FF0066"/>
                </a:solidFill>
              </a:rPr>
              <a:t>BY</a:t>
            </a:r>
            <a:r>
              <a:rPr lang="en-US" altLang="en-US" sz="1600" dirty="0"/>
              <a:t> 1</a:t>
            </a:r>
            <a:br>
              <a:rPr lang="en-US" altLang="en-US" sz="1600" dirty="0"/>
            </a:br>
            <a:r>
              <a:rPr lang="en-US" altLang="en-US" sz="1600" dirty="0">
                <a:solidFill>
                  <a:srgbClr val="FF0066"/>
                </a:solidFill>
              </a:rPr>
              <a:t>HAVING</a:t>
            </a:r>
            <a:r>
              <a:rPr lang="en-US" altLang="en-US" sz="1600" dirty="0"/>
              <a:t> </a:t>
            </a:r>
            <a:r>
              <a:rPr lang="en-US" altLang="en-US" sz="1600" dirty="0">
                <a:solidFill>
                  <a:srgbClr val="FF0066"/>
                </a:solidFill>
              </a:rPr>
              <a:t>COUNT</a:t>
            </a:r>
            <a:r>
              <a:rPr lang="en-US" altLang="en-US" sz="1600" dirty="0"/>
              <a:t>(*) &gt;= 10</a:t>
            </a:r>
            <a:br>
              <a:rPr lang="en-US" altLang="en-US" sz="1600" dirty="0"/>
            </a:br>
            <a:r>
              <a:rPr lang="en-US" altLang="en-US" sz="1600" dirty="0">
                <a:solidFill>
                  <a:srgbClr val="FF0066"/>
                </a:solidFill>
              </a:rPr>
              <a:t>ORDER</a:t>
            </a:r>
            <a:r>
              <a:rPr lang="en-US" altLang="en-US" sz="1600" dirty="0"/>
              <a:t> </a:t>
            </a:r>
            <a:r>
              <a:rPr lang="en-US" altLang="en-US" sz="1600" dirty="0">
                <a:solidFill>
                  <a:srgbClr val="FF0066"/>
                </a:solidFill>
              </a:rPr>
              <a:t>BY</a:t>
            </a:r>
            <a:r>
              <a:rPr lang="en-US" altLang="en-US" sz="1600" dirty="0"/>
              <a:t> 2 </a:t>
            </a:r>
            <a:r>
              <a:rPr lang="en-US" altLang="en-US" sz="1600" dirty="0">
                <a:solidFill>
                  <a:srgbClr val="FF0066"/>
                </a:solidFill>
              </a:rPr>
              <a:t>DESC</a:t>
            </a:r>
            <a:br>
              <a:rPr lang="en-US" altLang="en-US" sz="1600" dirty="0"/>
            </a:br>
            <a:r>
              <a:rPr lang="en-US" altLang="en-US" sz="1600" dirty="0">
                <a:solidFill>
                  <a:srgbClr val="FF0066"/>
                </a:solidFill>
              </a:rPr>
              <a:t>LIMIT</a:t>
            </a:r>
            <a:r>
              <a:rPr lang="en-US" altLang="en-US" sz="1600" dirty="0"/>
              <a:t> 3</a:t>
            </a:r>
          </a:p>
        </p:txBody>
      </p:sp>
      <p:grpSp>
        <p:nvGrpSpPr>
          <p:cNvPr id="11" name="Group 10">
            <a:extLst>
              <a:ext uri="{FF2B5EF4-FFF2-40B4-BE49-F238E27FC236}">
                <a16:creationId xmlns:a16="http://schemas.microsoft.com/office/drawing/2014/main" id="{A5A2674D-AD72-4B99-95B8-C4B95537B4DA}"/>
              </a:ext>
            </a:extLst>
          </p:cNvPr>
          <p:cNvGrpSpPr/>
          <p:nvPr/>
        </p:nvGrpSpPr>
        <p:grpSpPr>
          <a:xfrm>
            <a:off x="184558" y="1446310"/>
            <a:ext cx="6132352" cy="3744519"/>
            <a:chOff x="142613" y="584200"/>
            <a:chExt cx="6132352" cy="3744519"/>
          </a:xfrm>
        </p:grpSpPr>
        <p:pic>
          <p:nvPicPr>
            <p:cNvPr id="5" name="Picture 4">
              <a:extLst>
                <a:ext uri="{FF2B5EF4-FFF2-40B4-BE49-F238E27FC236}">
                  <a16:creationId xmlns:a16="http://schemas.microsoft.com/office/drawing/2014/main" id="{C683F7C8-F229-4E5D-9B25-248BB5B0BC0A}"/>
                </a:ext>
              </a:extLst>
            </p:cNvPr>
            <p:cNvPicPr>
              <a:picLocks noChangeAspect="1"/>
            </p:cNvPicPr>
            <p:nvPr/>
          </p:nvPicPr>
          <p:blipFill>
            <a:blip r:embed="rId2"/>
            <a:stretch>
              <a:fillRect/>
            </a:stretch>
          </p:blipFill>
          <p:spPr>
            <a:xfrm>
              <a:off x="261806" y="692616"/>
              <a:ext cx="1752600" cy="3543300"/>
            </a:xfrm>
            <a:prstGeom prst="rect">
              <a:avLst/>
            </a:prstGeom>
          </p:spPr>
        </p:pic>
        <p:sp>
          <p:nvSpPr>
            <p:cNvPr id="6" name="Rectangle 5">
              <a:extLst>
                <a:ext uri="{FF2B5EF4-FFF2-40B4-BE49-F238E27FC236}">
                  <a16:creationId xmlns:a16="http://schemas.microsoft.com/office/drawing/2014/main" id="{F61AD472-0FBE-4D69-9E1A-2F09B38D8F33}"/>
                </a:ext>
              </a:extLst>
            </p:cNvPr>
            <p:cNvSpPr/>
            <p:nvPr/>
          </p:nvSpPr>
          <p:spPr>
            <a:xfrm>
              <a:off x="2427372" y="692616"/>
              <a:ext cx="3743325" cy="1477328"/>
            </a:xfrm>
            <a:prstGeom prst="rect">
              <a:avLst/>
            </a:prstGeom>
          </p:spPr>
          <p:txBody>
            <a:bodyPr wrap="square">
              <a:spAutoFit/>
            </a:bodyPr>
            <a:lstStyle/>
            <a:p>
              <a:r>
                <a:rPr lang="en-US" dirty="0">
                  <a:solidFill>
                    <a:srgbClr val="333333"/>
                  </a:solidFill>
                  <a:latin typeface="Monda"/>
                </a:rPr>
                <a:t>Given the tables above, select the top 3 departments by the highest percentage of employees making over 100K in salary and have at least 10 employees.</a:t>
              </a:r>
              <a:endParaRPr lang="en-US" dirty="0"/>
            </a:p>
          </p:txBody>
        </p:sp>
        <p:pic>
          <p:nvPicPr>
            <p:cNvPr id="7" name="Picture 6">
              <a:extLst>
                <a:ext uri="{FF2B5EF4-FFF2-40B4-BE49-F238E27FC236}">
                  <a16:creationId xmlns:a16="http://schemas.microsoft.com/office/drawing/2014/main" id="{96F23C19-61E8-49E4-8576-C16459BA17AA}"/>
                </a:ext>
              </a:extLst>
            </p:cNvPr>
            <p:cNvPicPr>
              <a:picLocks noChangeAspect="1"/>
            </p:cNvPicPr>
            <p:nvPr/>
          </p:nvPicPr>
          <p:blipFill>
            <a:blip r:embed="rId3"/>
            <a:stretch>
              <a:fillRect/>
            </a:stretch>
          </p:blipFill>
          <p:spPr>
            <a:xfrm>
              <a:off x="2427372" y="2750016"/>
              <a:ext cx="3743325" cy="1485900"/>
            </a:xfrm>
            <a:prstGeom prst="rect">
              <a:avLst/>
            </a:prstGeom>
          </p:spPr>
        </p:pic>
        <p:sp>
          <p:nvSpPr>
            <p:cNvPr id="10" name="Rectangle 9">
              <a:extLst>
                <a:ext uri="{FF2B5EF4-FFF2-40B4-BE49-F238E27FC236}">
                  <a16:creationId xmlns:a16="http://schemas.microsoft.com/office/drawing/2014/main" id="{613FCF3A-D373-44CE-B3FD-ED391B2BCBF7}"/>
                </a:ext>
              </a:extLst>
            </p:cNvPr>
            <p:cNvSpPr/>
            <p:nvPr/>
          </p:nvSpPr>
          <p:spPr>
            <a:xfrm>
              <a:off x="142613" y="584200"/>
              <a:ext cx="6132352" cy="374451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2602791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4206686-79E6-4D1A-AFDC-1B08216F2B2C}"/>
              </a:ext>
            </a:extLst>
          </p:cNvPr>
          <p:cNvSpPr txBox="1">
            <a:spLocks/>
          </p:cNvSpPr>
          <p:nvPr/>
        </p:nvSpPr>
        <p:spPr>
          <a:xfrm>
            <a:off x="-1" y="18256"/>
            <a:ext cx="4854747" cy="56594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i="1" dirty="0">
                <a:latin typeface="+mn-lt"/>
              </a:rPr>
              <a:t>EXAMPLES</a:t>
            </a:r>
          </a:p>
        </p:txBody>
      </p:sp>
      <p:grpSp>
        <p:nvGrpSpPr>
          <p:cNvPr id="11" name="Group 10">
            <a:extLst>
              <a:ext uri="{FF2B5EF4-FFF2-40B4-BE49-F238E27FC236}">
                <a16:creationId xmlns:a16="http://schemas.microsoft.com/office/drawing/2014/main" id="{A5A2674D-AD72-4B99-95B8-C4B95537B4DA}"/>
              </a:ext>
            </a:extLst>
          </p:cNvPr>
          <p:cNvGrpSpPr/>
          <p:nvPr/>
        </p:nvGrpSpPr>
        <p:grpSpPr>
          <a:xfrm>
            <a:off x="184558" y="1446310"/>
            <a:ext cx="6132352" cy="3744519"/>
            <a:chOff x="142613" y="584200"/>
            <a:chExt cx="6132352" cy="3744519"/>
          </a:xfrm>
        </p:grpSpPr>
        <p:pic>
          <p:nvPicPr>
            <p:cNvPr id="5" name="Picture 4">
              <a:extLst>
                <a:ext uri="{FF2B5EF4-FFF2-40B4-BE49-F238E27FC236}">
                  <a16:creationId xmlns:a16="http://schemas.microsoft.com/office/drawing/2014/main" id="{C683F7C8-F229-4E5D-9B25-248BB5B0BC0A}"/>
                </a:ext>
              </a:extLst>
            </p:cNvPr>
            <p:cNvPicPr>
              <a:picLocks noChangeAspect="1"/>
            </p:cNvPicPr>
            <p:nvPr/>
          </p:nvPicPr>
          <p:blipFill>
            <a:blip r:embed="rId2"/>
            <a:stretch>
              <a:fillRect/>
            </a:stretch>
          </p:blipFill>
          <p:spPr>
            <a:xfrm>
              <a:off x="261806" y="692616"/>
              <a:ext cx="1752600" cy="3543300"/>
            </a:xfrm>
            <a:prstGeom prst="rect">
              <a:avLst/>
            </a:prstGeom>
          </p:spPr>
        </p:pic>
        <p:sp>
          <p:nvSpPr>
            <p:cNvPr id="6" name="Rectangle 5">
              <a:extLst>
                <a:ext uri="{FF2B5EF4-FFF2-40B4-BE49-F238E27FC236}">
                  <a16:creationId xmlns:a16="http://schemas.microsoft.com/office/drawing/2014/main" id="{F61AD472-0FBE-4D69-9E1A-2F09B38D8F33}"/>
                </a:ext>
              </a:extLst>
            </p:cNvPr>
            <p:cNvSpPr/>
            <p:nvPr/>
          </p:nvSpPr>
          <p:spPr>
            <a:xfrm>
              <a:off x="2385427" y="692616"/>
              <a:ext cx="3743325" cy="3416320"/>
            </a:xfrm>
            <a:prstGeom prst="rect">
              <a:avLst/>
            </a:prstGeom>
          </p:spPr>
          <p:txBody>
            <a:bodyPr wrap="square">
              <a:spAutoFit/>
            </a:bodyPr>
            <a:lstStyle/>
            <a:p>
              <a:r>
                <a:rPr lang="en-US" dirty="0">
                  <a:solidFill>
                    <a:srgbClr val="333333"/>
                  </a:solidFill>
                  <a:latin typeface="Monda"/>
                </a:rPr>
                <a:t>Let’s say due to an ETL error, the employee table instead of updating the salaries every year when doing compensation adjustments, did an insert instead. The head of HR still needs the current salary of each employee. Write a query to get the current salary for each employee.</a:t>
              </a:r>
            </a:p>
            <a:p>
              <a:endParaRPr lang="en-US" dirty="0">
                <a:solidFill>
                  <a:srgbClr val="333333"/>
                </a:solidFill>
                <a:latin typeface="Monda"/>
              </a:endParaRPr>
            </a:p>
            <a:p>
              <a:r>
                <a:rPr lang="en-US" dirty="0">
                  <a:solidFill>
                    <a:srgbClr val="333333"/>
                  </a:solidFill>
                  <a:latin typeface="Monda"/>
                </a:rPr>
                <a:t>Assume no duplicate combination of first and last names. (I.E. No two John Smiths)</a:t>
              </a:r>
              <a:endParaRPr lang="en-US" dirty="0"/>
            </a:p>
          </p:txBody>
        </p:sp>
        <p:sp>
          <p:nvSpPr>
            <p:cNvPr id="10" name="Rectangle 9">
              <a:extLst>
                <a:ext uri="{FF2B5EF4-FFF2-40B4-BE49-F238E27FC236}">
                  <a16:creationId xmlns:a16="http://schemas.microsoft.com/office/drawing/2014/main" id="{613FCF3A-D373-44CE-B3FD-ED391B2BCBF7}"/>
                </a:ext>
              </a:extLst>
            </p:cNvPr>
            <p:cNvSpPr/>
            <p:nvPr/>
          </p:nvSpPr>
          <p:spPr>
            <a:xfrm>
              <a:off x="142613" y="584200"/>
              <a:ext cx="6132352" cy="374451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2">
            <a:extLst>
              <a:ext uri="{FF2B5EF4-FFF2-40B4-BE49-F238E27FC236}">
                <a16:creationId xmlns:a16="http://schemas.microsoft.com/office/drawing/2014/main" id="{6A98F6B3-6FF1-49A6-B558-AAEAF21FE358}"/>
              </a:ext>
            </a:extLst>
          </p:cNvPr>
          <p:cNvSpPr>
            <a:spLocks noChangeArrowheads="1"/>
          </p:cNvSpPr>
          <p:nvPr/>
        </p:nvSpPr>
        <p:spPr bwMode="auto">
          <a:xfrm>
            <a:off x="6687931" y="2164407"/>
            <a:ext cx="5112362" cy="2308324"/>
          </a:xfrm>
          <a:prstGeom prst="rect">
            <a:avLst/>
          </a:prstGeom>
          <a:solidFill>
            <a:schemeClr val="accent4">
              <a:lumMod val="20000"/>
              <a:lumOff val="80000"/>
            </a:schemeClr>
          </a:solid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FF0066"/>
                </a:solidFill>
              </a:rPr>
              <a:t>SELECT</a:t>
            </a:r>
            <a:r>
              <a:rPr lang="en-US" altLang="en-US" dirty="0"/>
              <a:t> </a:t>
            </a:r>
            <a:r>
              <a:rPr lang="en-US" altLang="en-US" dirty="0" err="1"/>
              <a:t>e.first_name</a:t>
            </a:r>
            <a:r>
              <a:rPr lang="en-US" altLang="en-US" dirty="0"/>
              <a:t>, </a:t>
            </a:r>
            <a:r>
              <a:rPr lang="en-US" altLang="en-US" dirty="0" err="1"/>
              <a:t>e.last_name</a:t>
            </a:r>
            <a:r>
              <a:rPr lang="en-US" altLang="en-US" dirty="0"/>
              <a:t>, </a:t>
            </a:r>
            <a:r>
              <a:rPr lang="en-US" altLang="en-US" dirty="0" err="1"/>
              <a:t>e.salary</a:t>
            </a:r>
            <a:br>
              <a:rPr lang="en-US" altLang="en-US" dirty="0"/>
            </a:br>
            <a:r>
              <a:rPr lang="en-US" altLang="en-US" dirty="0">
                <a:solidFill>
                  <a:srgbClr val="FF0066"/>
                </a:solidFill>
              </a:rPr>
              <a:t>FROM</a:t>
            </a:r>
            <a:r>
              <a:rPr lang="en-US" altLang="en-US" dirty="0"/>
              <a:t> employees </a:t>
            </a:r>
            <a:r>
              <a:rPr lang="en-US" altLang="en-US" dirty="0">
                <a:solidFill>
                  <a:srgbClr val="FF0066"/>
                </a:solidFill>
              </a:rPr>
              <a:t>AS</a:t>
            </a:r>
            <a:r>
              <a:rPr lang="en-US" altLang="en-US" dirty="0"/>
              <a:t> e</a:t>
            </a:r>
            <a:br>
              <a:rPr lang="en-US" altLang="en-US" dirty="0"/>
            </a:br>
            <a:r>
              <a:rPr lang="en-US" altLang="en-US" dirty="0">
                <a:solidFill>
                  <a:srgbClr val="FF0066"/>
                </a:solidFill>
              </a:rPr>
              <a:t>INNER</a:t>
            </a:r>
            <a:r>
              <a:rPr lang="en-US" altLang="en-US" dirty="0"/>
              <a:t> </a:t>
            </a:r>
            <a:r>
              <a:rPr lang="en-US" altLang="en-US" dirty="0">
                <a:solidFill>
                  <a:srgbClr val="FF0066"/>
                </a:solidFill>
              </a:rPr>
              <a:t>JOIN</a:t>
            </a:r>
            <a:r>
              <a:rPr lang="en-US" altLang="en-US" dirty="0"/>
              <a:t> (</a:t>
            </a:r>
            <a:br>
              <a:rPr lang="en-US" altLang="en-US" dirty="0"/>
            </a:br>
            <a:r>
              <a:rPr lang="en-US" altLang="en-US" dirty="0"/>
              <a:t>    </a:t>
            </a:r>
            <a:r>
              <a:rPr lang="en-US" altLang="en-US" dirty="0">
                <a:solidFill>
                  <a:srgbClr val="FF0066"/>
                </a:solidFill>
              </a:rPr>
              <a:t>SELECT</a:t>
            </a:r>
            <a:r>
              <a:rPr lang="en-US" altLang="en-US" dirty="0"/>
              <a:t> </a:t>
            </a:r>
            <a:r>
              <a:rPr lang="en-US" altLang="en-US" dirty="0" err="1"/>
              <a:t>first_name</a:t>
            </a:r>
            <a:r>
              <a:rPr lang="en-US" altLang="en-US" dirty="0"/>
              <a:t>, </a:t>
            </a:r>
            <a:r>
              <a:rPr lang="en-US" altLang="en-US" dirty="0" err="1"/>
              <a:t>last_name</a:t>
            </a:r>
            <a:r>
              <a:rPr lang="en-US" altLang="en-US" dirty="0"/>
              <a:t>, </a:t>
            </a:r>
            <a:r>
              <a:rPr lang="en-US" altLang="en-US" dirty="0">
                <a:solidFill>
                  <a:srgbClr val="FF0066"/>
                </a:solidFill>
              </a:rPr>
              <a:t>MAX</a:t>
            </a:r>
            <a:r>
              <a:rPr lang="en-US" altLang="en-US" dirty="0"/>
              <a:t>(id) </a:t>
            </a:r>
            <a:r>
              <a:rPr lang="en-US" altLang="en-US" dirty="0">
                <a:solidFill>
                  <a:srgbClr val="FF0066"/>
                </a:solidFill>
              </a:rPr>
              <a:t>AS</a:t>
            </a:r>
            <a:r>
              <a:rPr lang="en-US" altLang="en-US" dirty="0"/>
              <a:t> </a:t>
            </a:r>
            <a:r>
              <a:rPr lang="en-US" altLang="en-US" dirty="0" err="1"/>
              <a:t>max_id</a:t>
            </a:r>
            <a:br>
              <a:rPr lang="en-US" altLang="en-US" dirty="0"/>
            </a:br>
            <a:r>
              <a:rPr lang="en-US" altLang="en-US" dirty="0"/>
              <a:t>    </a:t>
            </a:r>
            <a:r>
              <a:rPr lang="en-US" altLang="en-US" dirty="0">
                <a:solidFill>
                  <a:srgbClr val="FF0066"/>
                </a:solidFill>
              </a:rPr>
              <a:t>FROM</a:t>
            </a:r>
            <a:r>
              <a:rPr lang="en-US" altLang="en-US" dirty="0"/>
              <a:t> employees</a:t>
            </a:r>
            <a:br>
              <a:rPr lang="en-US" altLang="en-US" dirty="0"/>
            </a:br>
            <a:r>
              <a:rPr lang="en-US" altLang="en-US" dirty="0"/>
              <a:t>    </a:t>
            </a:r>
            <a:r>
              <a:rPr lang="en-US" altLang="en-US" dirty="0">
                <a:solidFill>
                  <a:srgbClr val="FF0066"/>
                </a:solidFill>
              </a:rPr>
              <a:t>GROUP</a:t>
            </a:r>
            <a:r>
              <a:rPr lang="en-US" altLang="en-US" dirty="0"/>
              <a:t> </a:t>
            </a:r>
            <a:r>
              <a:rPr lang="en-US" altLang="en-US" dirty="0">
                <a:solidFill>
                  <a:srgbClr val="FF0066"/>
                </a:solidFill>
              </a:rPr>
              <a:t>BY</a:t>
            </a:r>
            <a:r>
              <a:rPr lang="en-US" altLang="en-US" dirty="0"/>
              <a:t> 1,2</a:t>
            </a:r>
            <a:br>
              <a:rPr lang="en-US" altLang="en-US" dirty="0"/>
            </a:br>
            <a:r>
              <a:rPr lang="en-US" altLang="en-US" dirty="0"/>
              <a:t>) </a:t>
            </a:r>
            <a:r>
              <a:rPr lang="en-US" altLang="en-US" dirty="0">
                <a:solidFill>
                  <a:srgbClr val="FF0066"/>
                </a:solidFill>
              </a:rPr>
              <a:t>AS</a:t>
            </a:r>
            <a:r>
              <a:rPr lang="en-US" altLang="en-US" dirty="0"/>
              <a:t> m</a:t>
            </a:r>
            <a:br>
              <a:rPr lang="en-US" altLang="en-US" dirty="0"/>
            </a:br>
            <a:r>
              <a:rPr lang="en-US" altLang="en-US" dirty="0"/>
              <a:t>    </a:t>
            </a:r>
            <a:r>
              <a:rPr lang="en-US" altLang="en-US" dirty="0">
                <a:solidFill>
                  <a:srgbClr val="FF0066"/>
                </a:solidFill>
              </a:rPr>
              <a:t>ON</a:t>
            </a:r>
            <a:r>
              <a:rPr lang="en-US" altLang="en-US" dirty="0"/>
              <a:t> e.id = </a:t>
            </a:r>
            <a:r>
              <a:rPr lang="en-US" altLang="en-US" dirty="0" err="1"/>
              <a:t>m.max_id</a:t>
            </a:r>
            <a:endParaRPr lang="en-US" altLang="en-US" dirty="0"/>
          </a:p>
        </p:txBody>
      </p:sp>
      <p:sp>
        <p:nvSpPr>
          <p:cNvPr id="2" name="Rectangle 1">
            <a:extLst>
              <a:ext uri="{FF2B5EF4-FFF2-40B4-BE49-F238E27FC236}">
                <a16:creationId xmlns:a16="http://schemas.microsoft.com/office/drawing/2014/main" id="{74826DE3-CE86-4439-8F96-070C137ECEE8}"/>
              </a:ext>
            </a:extLst>
          </p:cNvPr>
          <p:cNvSpPr/>
          <p:nvPr/>
        </p:nvSpPr>
        <p:spPr>
          <a:xfrm>
            <a:off x="184558" y="5591274"/>
            <a:ext cx="11615735" cy="923330"/>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n-US" dirty="0"/>
              <a:t>The first step would be to remove duplicates. Given we know there aren't any duplicate first and last name combinations, we can remove duplicates from the employees table by just grouping by first and last name and getting the maximum id from the table which would be the last entry and the most up to date salary.</a:t>
            </a:r>
          </a:p>
        </p:txBody>
      </p:sp>
    </p:spTree>
    <p:extLst>
      <p:ext uri="{BB962C8B-B14F-4D97-AF65-F5344CB8AC3E}">
        <p14:creationId xmlns:p14="http://schemas.microsoft.com/office/powerpoint/2010/main" val="18554978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4206686-79E6-4D1A-AFDC-1B08216F2B2C}"/>
              </a:ext>
            </a:extLst>
          </p:cNvPr>
          <p:cNvSpPr txBox="1">
            <a:spLocks/>
          </p:cNvSpPr>
          <p:nvPr/>
        </p:nvSpPr>
        <p:spPr>
          <a:xfrm>
            <a:off x="-1" y="18256"/>
            <a:ext cx="4854747" cy="56594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i="1" dirty="0">
                <a:latin typeface="+mn-lt"/>
              </a:rPr>
              <a:t>EXAMPLES</a:t>
            </a:r>
          </a:p>
        </p:txBody>
      </p:sp>
      <p:grpSp>
        <p:nvGrpSpPr>
          <p:cNvPr id="11" name="Group 10">
            <a:extLst>
              <a:ext uri="{FF2B5EF4-FFF2-40B4-BE49-F238E27FC236}">
                <a16:creationId xmlns:a16="http://schemas.microsoft.com/office/drawing/2014/main" id="{A5A2674D-AD72-4B99-95B8-C4B95537B4DA}"/>
              </a:ext>
            </a:extLst>
          </p:cNvPr>
          <p:cNvGrpSpPr/>
          <p:nvPr/>
        </p:nvGrpSpPr>
        <p:grpSpPr>
          <a:xfrm>
            <a:off x="184558" y="1446310"/>
            <a:ext cx="6132352" cy="3744519"/>
            <a:chOff x="142613" y="584200"/>
            <a:chExt cx="6132352" cy="3744519"/>
          </a:xfrm>
        </p:grpSpPr>
        <p:sp>
          <p:nvSpPr>
            <p:cNvPr id="6" name="Rectangle 5">
              <a:extLst>
                <a:ext uri="{FF2B5EF4-FFF2-40B4-BE49-F238E27FC236}">
                  <a16:creationId xmlns:a16="http://schemas.microsoft.com/office/drawing/2014/main" id="{F61AD472-0FBE-4D69-9E1A-2F09B38D8F33}"/>
                </a:ext>
              </a:extLst>
            </p:cNvPr>
            <p:cNvSpPr/>
            <p:nvPr/>
          </p:nvSpPr>
          <p:spPr>
            <a:xfrm>
              <a:off x="2385427" y="692616"/>
              <a:ext cx="3743325" cy="3554819"/>
            </a:xfrm>
            <a:prstGeom prst="rect">
              <a:avLst/>
            </a:prstGeom>
          </p:spPr>
          <p:txBody>
            <a:bodyPr wrap="square">
              <a:spAutoFit/>
            </a:bodyPr>
            <a:lstStyle/>
            <a:p>
              <a:r>
                <a:rPr lang="en-US" sz="1500" dirty="0"/>
                <a:t>The attribution table logs each user visit where a user comes onto their site to go shopping. If </a:t>
              </a:r>
              <a:r>
                <a:rPr lang="en-US" sz="1500" i="1" dirty="0"/>
                <a:t>conversion</a:t>
              </a:r>
              <a:r>
                <a:rPr lang="en-US" sz="1500" dirty="0"/>
                <a:t> = 1, then on that session visit the user converted and bought an item. The </a:t>
              </a:r>
              <a:r>
                <a:rPr lang="en-US" sz="1500" i="1" dirty="0"/>
                <a:t>channel</a:t>
              </a:r>
              <a:r>
                <a:rPr lang="en-US" sz="1500" dirty="0"/>
                <a:t> column represents which advertising platform the user got to the shopping site on that session. The </a:t>
              </a:r>
              <a:r>
                <a:rPr lang="en-US" sz="1500" b="1" dirty="0"/>
                <a:t>`</a:t>
              </a:r>
              <a:r>
                <a:rPr lang="en-US" sz="1500" b="1" dirty="0" err="1"/>
                <a:t>user_sessions</a:t>
              </a:r>
              <a:r>
                <a:rPr lang="en-US" sz="1500" b="1" dirty="0"/>
                <a:t>`</a:t>
              </a:r>
              <a:r>
                <a:rPr lang="en-US" sz="1500" dirty="0"/>
                <a:t> table maps each session visit back to the user.</a:t>
              </a:r>
            </a:p>
            <a:p>
              <a:endParaRPr lang="en-US" sz="1500" dirty="0"/>
            </a:p>
            <a:p>
              <a:r>
                <a:rPr lang="en-US" sz="1500" dirty="0"/>
                <a:t>First touch attribution is defined as the channel to which the converted user was associated with when they first discovered the website. Calculate the first touch attribution for each </a:t>
              </a:r>
              <a:r>
                <a:rPr lang="en-US" sz="1500" dirty="0" err="1"/>
                <a:t>user_id</a:t>
              </a:r>
              <a:r>
                <a:rPr lang="en-US" sz="1500" dirty="0"/>
                <a:t> that converted.</a:t>
              </a:r>
            </a:p>
          </p:txBody>
        </p:sp>
        <p:sp>
          <p:nvSpPr>
            <p:cNvPr id="10" name="Rectangle 9">
              <a:extLst>
                <a:ext uri="{FF2B5EF4-FFF2-40B4-BE49-F238E27FC236}">
                  <a16:creationId xmlns:a16="http://schemas.microsoft.com/office/drawing/2014/main" id="{613FCF3A-D373-44CE-B3FD-ED391B2BCBF7}"/>
                </a:ext>
              </a:extLst>
            </p:cNvPr>
            <p:cNvSpPr/>
            <p:nvPr/>
          </p:nvSpPr>
          <p:spPr>
            <a:xfrm>
              <a:off x="142613" y="584200"/>
              <a:ext cx="6132352" cy="374451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 name="Picture 6">
            <a:extLst>
              <a:ext uri="{FF2B5EF4-FFF2-40B4-BE49-F238E27FC236}">
                <a16:creationId xmlns:a16="http://schemas.microsoft.com/office/drawing/2014/main" id="{E0B5B728-AE84-41F4-902D-8CC8321F1C9A}"/>
              </a:ext>
            </a:extLst>
          </p:cNvPr>
          <p:cNvPicPr>
            <a:picLocks noChangeAspect="1"/>
          </p:cNvPicPr>
          <p:nvPr/>
        </p:nvPicPr>
        <p:blipFill>
          <a:blip r:embed="rId2"/>
          <a:stretch>
            <a:fillRect/>
          </a:stretch>
        </p:blipFill>
        <p:spPr>
          <a:xfrm>
            <a:off x="391707" y="1667171"/>
            <a:ext cx="1676400" cy="3162300"/>
          </a:xfrm>
          <a:prstGeom prst="rect">
            <a:avLst/>
          </a:prstGeom>
        </p:spPr>
      </p:pic>
      <p:sp>
        <p:nvSpPr>
          <p:cNvPr id="3" name="Rectangle 2">
            <a:extLst>
              <a:ext uri="{FF2B5EF4-FFF2-40B4-BE49-F238E27FC236}">
                <a16:creationId xmlns:a16="http://schemas.microsoft.com/office/drawing/2014/main" id="{C4A089AE-C024-42C5-9295-46CC6A1445F1}"/>
              </a:ext>
            </a:extLst>
          </p:cNvPr>
          <p:cNvSpPr>
            <a:spLocks noChangeArrowheads="1"/>
          </p:cNvSpPr>
          <p:nvPr/>
        </p:nvSpPr>
        <p:spPr bwMode="auto">
          <a:xfrm>
            <a:off x="7250441" y="1069977"/>
            <a:ext cx="3980267" cy="4524315"/>
          </a:xfrm>
          <a:prstGeom prst="rect">
            <a:avLst/>
          </a:prstGeom>
          <a:solidFill>
            <a:schemeClr val="accent4">
              <a:lumMod val="20000"/>
              <a:lumOff val="80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FF0066"/>
                </a:solidFill>
              </a:rPr>
              <a:t>WITH</a:t>
            </a:r>
            <a:r>
              <a:rPr lang="en-US" altLang="en-US" dirty="0"/>
              <a:t> </a:t>
            </a:r>
            <a:r>
              <a:rPr lang="en-US" altLang="en-US" dirty="0" err="1"/>
              <a:t>conv_users</a:t>
            </a:r>
            <a:r>
              <a:rPr lang="en-US" altLang="en-US" dirty="0"/>
              <a:t> </a:t>
            </a:r>
            <a:r>
              <a:rPr lang="en-US" altLang="en-US" dirty="0">
                <a:solidFill>
                  <a:srgbClr val="FF0066"/>
                </a:solidFill>
              </a:rPr>
              <a:t>AS</a:t>
            </a:r>
            <a:r>
              <a:rPr lang="en-US" altLang="en-US" dirty="0"/>
              <a:t> (</a:t>
            </a:r>
            <a:br>
              <a:rPr lang="en-US" altLang="en-US" dirty="0"/>
            </a:br>
            <a:r>
              <a:rPr lang="en-US" altLang="en-US" dirty="0"/>
              <a:t>    </a:t>
            </a:r>
            <a:r>
              <a:rPr lang="en-US" altLang="en-US" dirty="0">
                <a:solidFill>
                  <a:srgbClr val="FF0066"/>
                </a:solidFill>
              </a:rPr>
              <a:t>SELECT</a:t>
            </a:r>
            <a:r>
              <a:rPr lang="en-US" altLang="en-US" dirty="0"/>
              <a:t> </a:t>
            </a:r>
            <a:r>
              <a:rPr lang="en-US" altLang="en-US" dirty="0" err="1"/>
              <a:t>b.user_id</a:t>
            </a:r>
            <a:r>
              <a:rPr lang="en-US" altLang="en-US" dirty="0"/>
              <a:t>,</a:t>
            </a:r>
            <a:br>
              <a:rPr lang="en-US" altLang="en-US" dirty="0"/>
            </a:br>
            <a:r>
              <a:rPr lang="en-US" altLang="en-US" dirty="0"/>
              <a:t>                 </a:t>
            </a:r>
            <a:r>
              <a:rPr lang="en-US" altLang="en-US" dirty="0" err="1"/>
              <a:t>a.channel</a:t>
            </a:r>
            <a:r>
              <a:rPr lang="en-US" altLang="en-US" dirty="0"/>
              <a:t>,</a:t>
            </a:r>
            <a:br>
              <a:rPr lang="en-US" altLang="en-US" dirty="0"/>
            </a:br>
            <a:r>
              <a:rPr lang="en-US" altLang="en-US" dirty="0"/>
              <a:t>                 </a:t>
            </a:r>
            <a:r>
              <a:rPr lang="en-US" altLang="en-US" dirty="0">
                <a:solidFill>
                  <a:srgbClr val="FF0066"/>
                </a:solidFill>
              </a:rPr>
              <a:t>RANK</a:t>
            </a:r>
            <a:r>
              <a:rPr lang="en-US" altLang="en-US" dirty="0"/>
              <a:t>() </a:t>
            </a:r>
            <a:r>
              <a:rPr lang="en-US" altLang="en-US" dirty="0">
                <a:solidFill>
                  <a:srgbClr val="FF0066"/>
                </a:solidFill>
              </a:rPr>
              <a:t>OVER</a:t>
            </a:r>
            <a:r>
              <a:rPr lang="en-US" altLang="en-US" dirty="0"/>
              <a:t> (</a:t>
            </a:r>
            <a:br>
              <a:rPr lang="en-US" altLang="en-US" dirty="0"/>
            </a:br>
            <a:r>
              <a:rPr lang="en-US" altLang="en-US" dirty="0"/>
              <a:t>                     </a:t>
            </a:r>
            <a:r>
              <a:rPr lang="en-US" altLang="en-US" dirty="0">
                <a:solidFill>
                  <a:srgbClr val="FF0066"/>
                </a:solidFill>
              </a:rPr>
              <a:t>PARTITION</a:t>
            </a:r>
            <a:r>
              <a:rPr lang="en-US" altLang="en-US" dirty="0"/>
              <a:t> </a:t>
            </a:r>
            <a:r>
              <a:rPr lang="en-US" altLang="en-US" dirty="0">
                <a:solidFill>
                  <a:srgbClr val="FF0066"/>
                </a:solidFill>
              </a:rPr>
              <a:t>BY</a:t>
            </a:r>
            <a:r>
              <a:rPr lang="en-US" altLang="en-US" dirty="0"/>
              <a:t> </a:t>
            </a:r>
            <a:r>
              <a:rPr lang="en-US" altLang="en-US" dirty="0" err="1"/>
              <a:t>b.user_id</a:t>
            </a:r>
            <a:br>
              <a:rPr lang="en-US" altLang="en-US" dirty="0"/>
            </a:br>
            <a:r>
              <a:rPr lang="en-US" altLang="en-US" dirty="0"/>
              <a:t>                     </a:t>
            </a:r>
            <a:r>
              <a:rPr lang="en-US" altLang="en-US" dirty="0">
                <a:solidFill>
                  <a:srgbClr val="FF0066"/>
                </a:solidFill>
              </a:rPr>
              <a:t>ORDER</a:t>
            </a:r>
            <a:r>
              <a:rPr lang="en-US" altLang="en-US" dirty="0"/>
              <a:t> </a:t>
            </a:r>
            <a:r>
              <a:rPr lang="en-US" altLang="en-US" dirty="0">
                <a:solidFill>
                  <a:srgbClr val="FF0066"/>
                </a:solidFill>
              </a:rPr>
              <a:t>BY</a:t>
            </a:r>
            <a:r>
              <a:rPr lang="en-US" altLang="en-US" dirty="0"/>
              <a:t> </a:t>
            </a:r>
            <a:r>
              <a:rPr lang="en-US" altLang="en-US" dirty="0" err="1"/>
              <a:t>created_at</a:t>
            </a:r>
            <a:br>
              <a:rPr lang="en-US" altLang="en-US" dirty="0"/>
            </a:br>
            <a:r>
              <a:rPr lang="en-US" altLang="en-US" dirty="0"/>
              <a:t>                 ) </a:t>
            </a:r>
            <a:r>
              <a:rPr lang="en-US" altLang="en-US" dirty="0">
                <a:solidFill>
                  <a:srgbClr val="FF0066"/>
                </a:solidFill>
              </a:rPr>
              <a:t>AS</a:t>
            </a:r>
            <a:r>
              <a:rPr lang="en-US" altLang="en-US" dirty="0"/>
              <a:t> rank</a:t>
            </a:r>
            <a:br>
              <a:rPr lang="en-US" altLang="en-US" dirty="0"/>
            </a:br>
            <a:r>
              <a:rPr lang="en-US" altLang="en-US" dirty="0"/>
              <a:t>    </a:t>
            </a:r>
            <a:r>
              <a:rPr lang="en-US" altLang="en-US" dirty="0">
                <a:solidFill>
                  <a:srgbClr val="FF0066"/>
                </a:solidFill>
              </a:rPr>
              <a:t>FROM</a:t>
            </a:r>
            <a:r>
              <a:rPr lang="en-US" altLang="en-US" dirty="0"/>
              <a:t> attribution a</a:t>
            </a:r>
            <a:br>
              <a:rPr lang="en-US" altLang="en-US" dirty="0"/>
            </a:br>
            <a:r>
              <a:rPr lang="en-US" altLang="en-US" dirty="0"/>
              <a:t>                </a:t>
            </a:r>
            <a:r>
              <a:rPr lang="en-US" altLang="en-US" dirty="0">
                <a:solidFill>
                  <a:srgbClr val="FF0066"/>
                </a:solidFill>
              </a:rPr>
              <a:t>INNER</a:t>
            </a:r>
            <a:r>
              <a:rPr lang="en-US" altLang="en-US" dirty="0"/>
              <a:t> </a:t>
            </a:r>
            <a:r>
              <a:rPr lang="en-US" altLang="en-US" dirty="0">
                <a:solidFill>
                  <a:srgbClr val="FF0066"/>
                </a:solidFill>
              </a:rPr>
              <a:t>JOIN</a:t>
            </a:r>
            <a:r>
              <a:rPr lang="en-US" altLang="en-US" dirty="0"/>
              <a:t> </a:t>
            </a:r>
            <a:r>
              <a:rPr lang="en-US" altLang="en-US" dirty="0" err="1"/>
              <a:t>user_session</a:t>
            </a:r>
            <a:r>
              <a:rPr lang="en-US" altLang="en-US" dirty="0"/>
              <a:t> b</a:t>
            </a:r>
            <a:br>
              <a:rPr lang="en-US" altLang="en-US" dirty="0"/>
            </a:br>
            <a:r>
              <a:rPr lang="en-US" altLang="en-US" dirty="0"/>
              <a:t>                </a:t>
            </a:r>
            <a:r>
              <a:rPr lang="en-US" altLang="en-US" dirty="0">
                <a:solidFill>
                  <a:srgbClr val="FF0066"/>
                </a:solidFill>
              </a:rPr>
              <a:t>ON</a:t>
            </a:r>
            <a:r>
              <a:rPr lang="en-US" altLang="en-US" dirty="0"/>
              <a:t> </a:t>
            </a:r>
            <a:r>
              <a:rPr lang="en-US" altLang="en-US" dirty="0" err="1"/>
              <a:t>a.session_id</a:t>
            </a:r>
            <a:r>
              <a:rPr lang="en-US" altLang="en-US" dirty="0"/>
              <a:t> = </a:t>
            </a:r>
            <a:r>
              <a:rPr lang="en-US" altLang="en-US" dirty="0" err="1"/>
              <a:t>b.session_id</a:t>
            </a:r>
            <a:br>
              <a:rPr lang="en-US" altLang="en-US" dirty="0"/>
            </a:br>
            <a:r>
              <a:rPr lang="en-US" altLang="en-US" dirty="0"/>
              <a:t>    </a:t>
            </a:r>
            <a:r>
              <a:rPr lang="en-US" altLang="en-US" dirty="0">
                <a:solidFill>
                  <a:srgbClr val="FF0066"/>
                </a:solidFill>
              </a:rPr>
              <a:t>WHERE</a:t>
            </a:r>
            <a:r>
              <a:rPr lang="en-US" altLang="en-US" dirty="0"/>
              <a:t> </a:t>
            </a:r>
            <a:r>
              <a:rPr lang="en-US" altLang="en-US" dirty="0" err="1"/>
              <a:t>a.conversion</a:t>
            </a:r>
            <a:r>
              <a:rPr lang="en-US" altLang="en-US" dirty="0"/>
              <a:t> = true</a:t>
            </a:r>
            <a:br>
              <a:rPr lang="en-US" altLang="en-US" dirty="0"/>
            </a:br>
            <a:r>
              <a:rPr lang="en-US" altLang="en-US" dirty="0"/>
              <a:t>)</a:t>
            </a:r>
          </a:p>
          <a:p>
            <a:pPr marL="0" marR="0" lvl="0" indent="0" algn="l" defTabSz="914400" rtl="0" eaLnBrk="0" fontAlgn="base" latinLnBrk="0" hangingPunct="0">
              <a:lnSpc>
                <a:spcPct val="100000"/>
              </a:lnSpc>
              <a:spcBef>
                <a:spcPct val="0"/>
              </a:spcBef>
              <a:spcAft>
                <a:spcPct val="0"/>
              </a:spcAft>
              <a:buClrTx/>
              <a:buSzTx/>
              <a:buFontTx/>
              <a:buNone/>
              <a:tabLst/>
            </a:pPr>
            <a:br>
              <a:rPr lang="en-US" altLang="en-US" dirty="0"/>
            </a:br>
            <a:r>
              <a:rPr lang="en-US" altLang="en-US" dirty="0">
                <a:solidFill>
                  <a:srgbClr val="FF0066"/>
                </a:solidFill>
              </a:rPr>
              <a:t>SELECT</a:t>
            </a:r>
            <a:r>
              <a:rPr lang="en-US" altLang="en-US" dirty="0"/>
              <a:t> </a:t>
            </a:r>
            <a:r>
              <a:rPr lang="en-US" altLang="en-US" dirty="0" err="1"/>
              <a:t>user_id</a:t>
            </a:r>
            <a:r>
              <a:rPr lang="en-US" altLang="en-US" dirty="0"/>
              <a:t>, channel</a:t>
            </a:r>
            <a:br>
              <a:rPr lang="en-US" altLang="en-US" dirty="0"/>
            </a:br>
            <a:r>
              <a:rPr lang="en-US" altLang="en-US" dirty="0">
                <a:solidFill>
                  <a:srgbClr val="FF0066"/>
                </a:solidFill>
              </a:rPr>
              <a:t>FROM</a:t>
            </a:r>
            <a:r>
              <a:rPr lang="en-US" altLang="en-US" dirty="0"/>
              <a:t> </a:t>
            </a:r>
            <a:r>
              <a:rPr lang="en-US" altLang="en-US" dirty="0" err="1"/>
              <a:t>conv_users</a:t>
            </a:r>
            <a:br>
              <a:rPr lang="en-US" altLang="en-US" dirty="0"/>
            </a:br>
            <a:r>
              <a:rPr lang="en-US" altLang="en-US" dirty="0">
                <a:solidFill>
                  <a:srgbClr val="FF0066"/>
                </a:solidFill>
              </a:rPr>
              <a:t>WHERE</a:t>
            </a:r>
            <a:r>
              <a:rPr lang="en-US" altLang="en-US" dirty="0"/>
              <a:t> rank = 1</a:t>
            </a:r>
          </a:p>
        </p:txBody>
      </p:sp>
    </p:spTree>
    <p:extLst>
      <p:ext uri="{BB962C8B-B14F-4D97-AF65-F5344CB8AC3E}">
        <p14:creationId xmlns:p14="http://schemas.microsoft.com/office/powerpoint/2010/main" val="10553075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4206686-79E6-4D1A-AFDC-1B08216F2B2C}"/>
              </a:ext>
            </a:extLst>
          </p:cNvPr>
          <p:cNvSpPr txBox="1">
            <a:spLocks/>
          </p:cNvSpPr>
          <p:nvPr/>
        </p:nvSpPr>
        <p:spPr>
          <a:xfrm>
            <a:off x="-1" y="18256"/>
            <a:ext cx="4854747" cy="56594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i="1" dirty="0">
                <a:latin typeface="+mn-lt"/>
              </a:rPr>
              <a:t>EXAMPLES</a:t>
            </a:r>
          </a:p>
        </p:txBody>
      </p:sp>
      <p:grpSp>
        <p:nvGrpSpPr>
          <p:cNvPr id="9" name="Group 8">
            <a:extLst>
              <a:ext uri="{FF2B5EF4-FFF2-40B4-BE49-F238E27FC236}">
                <a16:creationId xmlns:a16="http://schemas.microsoft.com/office/drawing/2014/main" id="{9DD9F89D-EE35-44A0-A1D5-B6A924C698A8}"/>
              </a:ext>
            </a:extLst>
          </p:cNvPr>
          <p:cNvGrpSpPr/>
          <p:nvPr/>
        </p:nvGrpSpPr>
        <p:grpSpPr>
          <a:xfrm>
            <a:off x="312617" y="844526"/>
            <a:ext cx="6132352" cy="3744519"/>
            <a:chOff x="184558" y="1446310"/>
            <a:chExt cx="6132352" cy="3744519"/>
          </a:xfrm>
        </p:grpSpPr>
        <p:grpSp>
          <p:nvGrpSpPr>
            <p:cNvPr id="11" name="Group 10">
              <a:extLst>
                <a:ext uri="{FF2B5EF4-FFF2-40B4-BE49-F238E27FC236}">
                  <a16:creationId xmlns:a16="http://schemas.microsoft.com/office/drawing/2014/main" id="{A5A2674D-AD72-4B99-95B8-C4B95537B4DA}"/>
                </a:ext>
              </a:extLst>
            </p:cNvPr>
            <p:cNvGrpSpPr/>
            <p:nvPr/>
          </p:nvGrpSpPr>
          <p:grpSpPr>
            <a:xfrm>
              <a:off x="184558" y="1446310"/>
              <a:ext cx="6132352" cy="3744519"/>
              <a:chOff x="142613" y="584200"/>
              <a:chExt cx="6132352" cy="3744519"/>
            </a:xfrm>
          </p:grpSpPr>
          <p:sp>
            <p:nvSpPr>
              <p:cNvPr id="6" name="Rectangle 5">
                <a:extLst>
                  <a:ext uri="{FF2B5EF4-FFF2-40B4-BE49-F238E27FC236}">
                    <a16:creationId xmlns:a16="http://schemas.microsoft.com/office/drawing/2014/main" id="{F61AD472-0FBE-4D69-9E1A-2F09B38D8F33}"/>
                  </a:ext>
                </a:extLst>
              </p:cNvPr>
              <p:cNvSpPr/>
              <p:nvPr/>
            </p:nvSpPr>
            <p:spPr>
              <a:xfrm>
                <a:off x="2385427" y="1256130"/>
                <a:ext cx="3743325" cy="2400657"/>
              </a:xfrm>
              <a:prstGeom prst="rect">
                <a:avLst/>
              </a:prstGeom>
            </p:spPr>
            <p:txBody>
              <a:bodyPr wrap="square">
                <a:spAutoFit/>
              </a:bodyPr>
              <a:lstStyle/>
              <a:p>
                <a:r>
                  <a:rPr lang="en-US" sz="1500" dirty="0"/>
                  <a:t>Given a transaction table of product purchases, write a query to get the number of customers that were upsold by purchasing additional products. </a:t>
                </a:r>
              </a:p>
              <a:p>
                <a:endParaRPr lang="en-US" sz="1500" dirty="0"/>
              </a:p>
              <a:p>
                <a:r>
                  <a:rPr lang="en-US" sz="1500" dirty="0"/>
                  <a:t>Note that if the customer purchased two things on the same day that does not count as an upsell. Each row in the transactions table also represents an individual user product purchase.</a:t>
                </a:r>
              </a:p>
            </p:txBody>
          </p:sp>
          <p:sp>
            <p:nvSpPr>
              <p:cNvPr id="10" name="Rectangle 9">
                <a:extLst>
                  <a:ext uri="{FF2B5EF4-FFF2-40B4-BE49-F238E27FC236}">
                    <a16:creationId xmlns:a16="http://schemas.microsoft.com/office/drawing/2014/main" id="{613FCF3A-D373-44CE-B3FD-ED391B2BCBF7}"/>
                  </a:ext>
                </a:extLst>
              </p:cNvPr>
              <p:cNvSpPr/>
              <p:nvPr/>
            </p:nvSpPr>
            <p:spPr>
              <a:xfrm>
                <a:off x="142613" y="584200"/>
                <a:ext cx="6132352" cy="374451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 name="Picture 1">
              <a:extLst>
                <a:ext uri="{FF2B5EF4-FFF2-40B4-BE49-F238E27FC236}">
                  <a16:creationId xmlns:a16="http://schemas.microsoft.com/office/drawing/2014/main" id="{90114397-4DEF-4D41-AA0A-3C8C508E0B28}"/>
                </a:ext>
              </a:extLst>
            </p:cNvPr>
            <p:cNvPicPr>
              <a:picLocks noChangeAspect="1"/>
            </p:cNvPicPr>
            <p:nvPr/>
          </p:nvPicPr>
          <p:blipFill>
            <a:blip r:embed="rId2"/>
            <a:stretch>
              <a:fillRect/>
            </a:stretch>
          </p:blipFill>
          <p:spPr>
            <a:xfrm>
              <a:off x="579013" y="2276770"/>
              <a:ext cx="1438275" cy="1943100"/>
            </a:xfrm>
            <a:prstGeom prst="rect">
              <a:avLst/>
            </a:prstGeom>
          </p:spPr>
        </p:pic>
      </p:grpSp>
      <p:grpSp>
        <p:nvGrpSpPr>
          <p:cNvPr id="17" name="Group 16">
            <a:extLst>
              <a:ext uri="{FF2B5EF4-FFF2-40B4-BE49-F238E27FC236}">
                <a16:creationId xmlns:a16="http://schemas.microsoft.com/office/drawing/2014/main" id="{A21EB9FE-DD0F-4415-868F-678B414E60E3}"/>
              </a:ext>
            </a:extLst>
          </p:cNvPr>
          <p:cNvGrpSpPr/>
          <p:nvPr/>
        </p:nvGrpSpPr>
        <p:grpSpPr>
          <a:xfrm>
            <a:off x="7337256" y="240804"/>
            <a:ext cx="4362375" cy="3539430"/>
            <a:chOff x="7337256" y="240804"/>
            <a:chExt cx="4362375" cy="3539430"/>
          </a:xfrm>
        </p:grpSpPr>
        <p:sp>
          <p:nvSpPr>
            <p:cNvPr id="5" name="Rectangle 1">
              <a:extLst>
                <a:ext uri="{FF2B5EF4-FFF2-40B4-BE49-F238E27FC236}">
                  <a16:creationId xmlns:a16="http://schemas.microsoft.com/office/drawing/2014/main" id="{EAAF9474-5427-4352-BB6D-FE3FF4F53EC0}"/>
                </a:ext>
              </a:extLst>
            </p:cNvPr>
            <p:cNvSpPr>
              <a:spLocks noChangeArrowheads="1"/>
            </p:cNvSpPr>
            <p:nvPr/>
          </p:nvSpPr>
          <p:spPr bwMode="auto">
            <a:xfrm>
              <a:off x="7337256" y="240804"/>
              <a:ext cx="4362375" cy="3539430"/>
            </a:xfrm>
            <a:prstGeom prst="rect">
              <a:avLst/>
            </a:prstGeom>
            <a:solidFill>
              <a:schemeClr val="accent4">
                <a:lumMod val="20000"/>
                <a:lumOff val="80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rgbClr val="FF0066"/>
                  </a:solidFill>
                </a:rPr>
                <a:t>WITH</a:t>
              </a:r>
              <a:r>
                <a:rPr lang="en-US" altLang="en-US" sz="1600" dirty="0"/>
                <a:t> </a:t>
              </a:r>
              <a:r>
                <a:rPr lang="en-US" altLang="en-US" sz="1600" dirty="0" err="1"/>
                <a:t>unique_user_date_pairs</a:t>
              </a:r>
              <a:r>
                <a:rPr lang="en-US" altLang="en-US" sz="1600" dirty="0"/>
                <a:t> </a:t>
              </a:r>
              <a:r>
                <a:rPr lang="en-US" altLang="en-US" sz="1600" dirty="0">
                  <a:solidFill>
                    <a:srgbClr val="FF0066"/>
                  </a:solidFill>
                </a:rPr>
                <a:t>AS</a:t>
              </a:r>
              <a:r>
                <a:rPr lang="en-US" altLang="en-US" sz="1600" dirty="0"/>
                <a:t> (</a:t>
              </a:r>
              <a:br>
                <a:rPr lang="en-US" altLang="en-US" sz="1600" dirty="0"/>
              </a:br>
              <a:r>
                <a:rPr lang="en-US" altLang="en-US" sz="1600" dirty="0"/>
                <a:t>    </a:t>
              </a:r>
              <a:r>
                <a:rPr lang="en-US" altLang="en-US" sz="1600" dirty="0">
                  <a:solidFill>
                    <a:srgbClr val="FF0066"/>
                  </a:solidFill>
                </a:rPr>
                <a:t>SELECT</a:t>
              </a:r>
              <a:r>
                <a:rPr lang="en-US" altLang="en-US" sz="1600" dirty="0"/>
                <a:t> </a:t>
              </a:r>
              <a:r>
                <a:rPr lang="en-US" altLang="en-US" sz="1600" dirty="0" err="1"/>
                <a:t>user_id</a:t>
              </a:r>
              <a:r>
                <a:rPr lang="en-US" altLang="en-US" sz="1600" dirty="0"/>
                <a:t>,</a:t>
              </a:r>
              <a:br>
                <a:rPr lang="en-US" altLang="en-US" sz="1600" dirty="0"/>
              </a:br>
              <a:r>
                <a:rPr lang="en-US" altLang="en-US" sz="1600" dirty="0"/>
                <a:t>                  </a:t>
              </a:r>
              <a:r>
                <a:rPr lang="en-US" altLang="en-US" sz="1600" dirty="0">
                  <a:solidFill>
                    <a:srgbClr val="FF0066"/>
                  </a:solidFill>
                </a:rPr>
                <a:t>DATE</a:t>
              </a:r>
              <a:r>
                <a:rPr lang="en-US" altLang="en-US" sz="1600" dirty="0"/>
                <a:t>(</a:t>
              </a:r>
              <a:r>
                <a:rPr lang="en-US" altLang="en-US" sz="1600" dirty="0" err="1"/>
                <a:t>created_at</a:t>
              </a:r>
              <a:r>
                <a:rPr lang="en-US" altLang="en-US" sz="1600" dirty="0"/>
                <a:t>)</a:t>
              </a:r>
              <a:br>
                <a:rPr lang="en-US" altLang="en-US" sz="1600" dirty="0"/>
              </a:br>
              <a:r>
                <a:rPr lang="en-US" altLang="en-US" sz="1600" dirty="0"/>
                <a:t>     </a:t>
              </a:r>
              <a:r>
                <a:rPr lang="en-US" altLang="en-US" sz="1600" dirty="0">
                  <a:solidFill>
                    <a:srgbClr val="FF0066"/>
                  </a:solidFill>
                </a:rPr>
                <a:t>FROM</a:t>
              </a:r>
              <a:r>
                <a:rPr lang="en-US" altLang="en-US" sz="1600" dirty="0"/>
                <a:t> transactions</a:t>
              </a:r>
              <a:br>
                <a:rPr lang="en-US" altLang="en-US" sz="1600" dirty="0"/>
              </a:br>
              <a:r>
                <a:rPr lang="en-US" altLang="en-US" sz="1600" dirty="0"/>
                <a:t>     </a:t>
              </a:r>
              <a:r>
                <a:rPr lang="en-US" altLang="en-US" sz="1600" dirty="0">
                  <a:solidFill>
                    <a:srgbClr val="FF0066"/>
                  </a:solidFill>
                </a:rPr>
                <a:t>GROUP</a:t>
              </a:r>
              <a:r>
                <a:rPr lang="en-US" altLang="en-US" sz="1600" dirty="0"/>
                <a:t> </a:t>
              </a:r>
              <a:r>
                <a:rPr lang="en-US" altLang="en-US" sz="1600" dirty="0">
                  <a:solidFill>
                    <a:srgbClr val="FF0066"/>
                  </a:solidFill>
                </a:rPr>
                <a:t>BY</a:t>
              </a:r>
              <a:r>
                <a:rPr lang="en-US" altLang="en-US" sz="1600" dirty="0"/>
                <a:t> 1,2</a:t>
              </a:r>
              <a:br>
                <a:rPr lang="en-US" altLang="en-US" sz="1600" dirty="0"/>
              </a:br>
              <a:r>
                <a:rPr lang="en-US" altLang="en-US" sz="1600" dirty="0"/>
                <a:t>)</a:t>
              </a:r>
              <a:br>
                <a:rPr lang="en-US" altLang="en-US" sz="1600" dirty="0"/>
              </a:br>
              <a:br>
                <a:rPr lang="en-US" altLang="en-US" sz="1600" dirty="0"/>
              </a:br>
              <a:r>
                <a:rPr lang="en-US" altLang="en-US" sz="1600" dirty="0">
                  <a:solidFill>
                    <a:srgbClr val="FF0066"/>
                  </a:solidFill>
                </a:rPr>
                <a:t>SELECT</a:t>
              </a:r>
              <a:r>
                <a:rPr lang="en-US" altLang="en-US" sz="1600" dirty="0"/>
                <a:t> </a:t>
              </a:r>
              <a:r>
                <a:rPr lang="en-US" altLang="en-US" sz="1600" dirty="0">
                  <a:solidFill>
                    <a:srgbClr val="FF0066"/>
                  </a:solidFill>
                </a:rPr>
                <a:t>COUNT</a:t>
              </a:r>
              <a:r>
                <a:rPr lang="en-US" altLang="en-US" sz="1600" dirty="0"/>
                <a:t>(*) </a:t>
              </a:r>
              <a:br>
                <a:rPr lang="en-US" altLang="en-US" sz="1600" dirty="0"/>
              </a:br>
              <a:r>
                <a:rPr lang="en-US" altLang="en-US" sz="1600" dirty="0">
                  <a:solidFill>
                    <a:srgbClr val="FF0066"/>
                  </a:solidFill>
                </a:rPr>
                <a:t>FROM</a:t>
              </a:r>
              <a:r>
                <a:rPr lang="en-US" altLang="en-US" sz="1600" dirty="0"/>
                <a:t> (</a:t>
              </a:r>
              <a:br>
                <a:rPr lang="en-US" altLang="en-US" sz="1600" dirty="0"/>
              </a:br>
              <a:r>
                <a:rPr lang="en-US" altLang="en-US" sz="1600" dirty="0"/>
                <a:t>    </a:t>
              </a:r>
              <a:r>
                <a:rPr lang="en-US" altLang="en-US" sz="1600" dirty="0">
                  <a:solidFill>
                    <a:srgbClr val="FF0066"/>
                  </a:solidFill>
                </a:rPr>
                <a:t>SELECT</a:t>
              </a:r>
              <a:r>
                <a:rPr lang="en-US" altLang="en-US" sz="1600" dirty="0"/>
                <a:t> </a:t>
              </a:r>
              <a:r>
                <a:rPr lang="en-US" altLang="en-US" sz="1600" dirty="0" err="1"/>
                <a:t>user_id</a:t>
              </a:r>
              <a:br>
                <a:rPr lang="en-US" altLang="en-US" sz="1600" dirty="0"/>
              </a:br>
              <a:r>
                <a:rPr lang="en-US" altLang="en-US" sz="1600" dirty="0"/>
                <a:t>    </a:t>
              </a:r>
              <a:r>
                <a:rPr lang="en-US" altLang="en-US" sz="1600" dirty="0">
                  <a:solidFill>
                    <a:srgbClr val="FF0066"/>
                  </a:solidFill>
                </a:rPr>
                <a:t>FROM</a:t>
              </a:r>
              <a:r>
                <a:rPr lang="en-US" altLang="en-US" sz="1600" dirty="0"/>
                <a:t> </a:t>
              </a:r>
              <a:r>
                <a:rPr lang="en-US" altLang="en-US" sz="1600" dirty="0" err="1"/>
                <a:t>unique_user_date_pairs</a:t>
              </a:r>
              <a:br>
                <a:rPr lang="en-US" altLang="en-US" sz="1600" dirty="0"/>
              </a:br>
              <a:r>
                <a:rPr lang="en-US" altLang="en-US" sz="1600" dirty="0"/>
                <a:t>    </a:t>
              </a:r>
              <a:r>
                <a:rPr lang="en-US" altLang="en-US" sz="1600" dirty="0">
                  <a:solidFill>
                    <a:srgbClr val="FF0066"/>
                  </a:solidFill>
                </a:rPr>
                <a:t>GROUP</a:t>
              </a:r>
              <a:r>
                <a:rPr lang="en-US" altLang="en-US" sz="1600" dirty="0"/>
                <a:t> </a:t>
              </a:r>
              <a:r>
                <a:rPr lang="en-US" altLang="en-US" sz="1600" dirty="0">
                  <a:solidFill>
                    <a:srgbClr val="FF0066"/>
                  </a:solidFill>
                </a:rPr>
                <a:t>BY</a:t>
              </a:r>
              <a:r>
                <a:rPr lang="en-US" altLang="en-US" sz="1600" dirty="0"/>
                <a:t> 1</a:t>
              </a:r>
              <a:br>
                <a:rPr lang="en-US" altLang="en-US" sz="1600" dirty="0"/>
              </a:br>
              <a:r>
                <a:rPr lang="en-US" altLang="en-US" sz="1600" dirty="0"/>
                <a:t>    </a:t>
              </a:r>
              <a:r>
                <a:rPr lang="en-US" altLang="en-US" sz="1600" dirty="0">
                  <a:solidFill>
                    <a:srgbClr val="FF0066"/>
                  </a:solidFill>
                </a:rPr>
                <a:t>HAVING</a:t>
              </a:r>
              <a:r>
                <a:rPr lang="en-US" altLang="en-US" sz="1600" dirty="0"/>
                <a:t> </a:t>
              </a:r>
              <a:r>
                <a:rPr lang="en-US" altLang="en-US" sz="1600" dirty="0">
                  <a:solidFill>
                    <a:srgbClr val="FF0066"/>
                  </a:solidFill>
                </a:rPr>
                <a:t>COUNT</a:t>
              </a:r>
              <a:r>
                <a:rPr lang="en-US" altLang="en-US" sz="1600" dirty="0"/>
                <a:t>(*) &gt; 1</a:t>
              </a:r>
              <a:br>
                <a:rPr lang="en-US" altLang="en-US" sz="1600" dirty="0"/>
              </a:br>
              <a:r>
                <a:rPr lang="en-US" altLang="en-US" sz="1600" dirty="0"/>
                <a:t>)</a:t>
              </a:r>
            </a:p>
          </p:txBody>
        </p:sp>
        <p:sp>
          <p:nvSpPr>
            <p:cNvPr id="13" name="Rectangle 12">
              <a:extLst>
                <a:ext uri="{FF2B5EF4-FFF2-40B4-BE49-F238E27FC236}">
                  <a16:creationId xmlns:a16="http://schemas.microsoft.com/office/drawing/2014/main" id="{F81FA3FA-8A49-449A-9E7B-194775D3E633}"/>
                </a:ext>
              </a:extLst>
            </p:cNvPr>
            <p:cNvSpPr/>
            <p:nvPr/>
          </p:nvSpPr>
          <p:spPr>
            <a:xfrm>
              <a:off x="10800862" y="3429000"/>
              <a:ext cx="898769" cy="35123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Opt. 1</a:t>
              </a:r>
            </a:p>
          </p:txBody>
        </p:sp>
      </p:grpSp>
      <p:grpSp>
        <p:nvGrpSpPr>
          <p:cNvPr id="18" name="Group 17">
            <a:extLst>
              <a:ext uri="{FF2B5EF4-FFF2-40B4-BE49-F238E27FC236}">
                <a16:creationId xmlns:a16="http://schemas.microsoft.com/office/drawing/2014/main" id="{9985A1ED-C9BF-4554-A9A5-CE5A2D387E05}"/>
              </a:ext>
            </a:extLst>
          </p:cNvPr>
          <p:cNvGrpSpPr/>
          <p:nvPr/>
        </p:nvGrpSpPr>
        <p:grpSpPr>
          <a:xfrm>
            <a:off x="7287633" y="4062651"/>
            <a:ext cx="4591750" cy="2554545"/>
            <a:chOff x="7238011" y="4062651"/>
            <a:chExt cx="4560864" cy="2554545"/>
          </a:xfrm>
        </p:grpSpPr>
        <p:sp>
          <p:nvSpPr>
            <p:cNvPr id="12" name="Rectangle 3">
              <a:extLst>
                <a:ext uri="{FF2B5EF4-FFF2-40B4-BE49-F238E27FC236}">
                  <a16:creationId xmlns:a16="http://schemas.microsoft.com/office/drawing/2014/main" id="{A872CE57-D201-46F6-BCDF-CFE394689FF9}"/>
                </a:ext>
              </a:extLst>
            </p:cNvPr>
            <p:cNvSpPr>
              <a:spLocks noChangeArrowheads="1"/>
            </p:cNvSpPr>
            <p:nvPr/>
          </p:nvSpPr>
          <p:spPr bwMode="auto">
            <a:xfrm>
              <a:off x="7238011" y="4062651"/>
              <a:ext cx="4560864" cy="2554545"/>
            </a:xfrm>
            <a:prstGeom prst="rect">
              <a:avLst/>
            </a:prstGeom>
            <a:solidFill>
              <a:schemeClr val="accent4">
                <a:lumMod val="20000"/>
                <a:lumOff val="80000"/>
              </a:schemeClr>
            </a:solid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rgbClr val="FF0066"/>
                  </a:solidFill>
                </a:rPr>
                <a:t>SELECT</a:t>
              </a:r>
              <a:r>
                <a:rPr lang="en-US" altLang="en-US" sz="1600" dirty="0"/>
                <a:t> </a:t>
              </a:r>
              <a:r>
                <a:rPr lang="en-US" altLang="en-US" sz="1600" dirty="0">
                  <a:solidFill>
                    <a:srgbClr val="FF0066"/>
                  </a:solidFill>
                </a:rPr>
                <a:t>COUNT</a:t>
              </a:r>
              <a:r>
                <a:rPr lang="en-US" altLang="en-US" sz="1600" dirty="0"/>
                <a:t>(</a:t>
              </a:r>
              <a:r>
                <a:rPr lang="en-US" altLang="en-US" sz="1600" dirty="0" err="1"/>
                <a:t>t.user_id</a:t>
              </a:r>
              <a:r>
                <a:rPr lang="en-US" altLang="en-US" sz="1600" dirty="0"/>
                <a:t>)</a:t>
              </a:r>
              <a:br>
                <a:rPr lang="en-US" altLang="en-US" sz="1600" dirty="0"/>
              </a:br>
              <a:r>
                <a:rPr lang="en-US" altLang="en-US" sz="1600" dirty="0">
                  <a:solidFill>
                    <a:srgbClr val="FF0066"/>
                  </a:solidFill>
                </a:rPr>
                <a:t>FROM</a:t>
              </a:r>
              <a:r>
                <a:rPr lang="en-US" altLang="en-US" sz="1600" dirty="0"/>
                <a:t> (</a:t>
              </a:r>
            </a:p>
            <a:p>
              <a:pPr lvl="0" eaLnBrk="0" fontAlgn="base" hangingPunct="0">
                <a:spcBef>
                  <a:spcPct val="0"/>
                </a:spcBef>
                <a:spcAft>
                  <a:spcPct val="0"/>
                </a:spcAft>
              </a:pPr>
              <a:r>
                <a:rPr lang="en-US" altLang="en-US" sz="1600" dirty="0"/>
                <a:t>   </a:t>
              </a:r>
              <a:r>
                <a:rPr lang="en-US" altLang="en-US" sz="1600" dirty="0">
                  <a:solidFill>
                    <a:srgbClr val="FF0066"/>
                  </a:solidFill>
                </a:rPr>
                <a:t>SELECT</a:t>
              </a:r>
              <a:r>
                <a:rPr lang="en-US" altLang="en-US" sz="1600" dirty="0"/>
                <a:t> </a:t>
              </a:r>
              <a:r>
                <a:rPr lang="en-US" altLang="en-US" sz="1600" dirty="0" err="1"/>
                <a:t>user_id</a:t>
              </a:r>
              <a:r>
                <a:rPr lang="en-US" altLang="en-US" sz="1600" dirty="0"/>
                <a:t> ,</a:t>
              </a:r>
              <a:br>
                <a:rPr lang="en-US" altLang="en-US" sz="1600" dirty="0"/>
              </a:br>
              <a:r>
                <a:rPr lang="en-US" altLang="en-US" sz="1600" dirty="0"/>
                <a:t>                 </a:t>
              </a:r>
              <a:r>
                <a:rPr lang="en-US" altLang="en-US" sz="1600" dirty="0">
                  <a:solidFill>
                    <a:srgbClr val="FF0066"/>
                  </a:solidFill>
                </a:rPr>
                <a:t>RANK</a:t>
              </a:r>
              <a:r>
                <a:rPr lang="en-US" altLang="en-US" sz="1600" dirty="0"/>
                <a:t>() </a:t>
              </a:r>
              <a:r>
                <a:rPr lang="en-US" altLang="en-US" sz="1600" dirty="0">
                  <a:solidFill>
                    <a:srgbClr val="FF0066"/>
                  </a:solidFill>
                </a:rPr>
                <a:t>OVER</a:t>
              </a:r>
              <a:r>
                <a:rPr lang="en-US" altLang="en-US" sz="1600" dirty="0"/>
                <a:t> (</a:t>
              </a:r>
            </a:p>
            <a:p>
              <a:pPr lvl="0" eaLnBrk="0" fontAlgn="base" hangingPunct="0">
                <a:spcBef>
                  <a:spcPct val="0"/>
                </a:spcBef>
                <a:spcAft>
                  <a:spcPct val="0"/>
                </a:spcAft>
              </a:pPr>
              <a:r>
                <a:rPr lang="en-US" altLang="en-US" sz="1600" dirty="0"/>
                <a:t>                     </a:t>
              </a:r>
              <a:r>
                <a:rPr lang="en-US" altLang="en-US" sz="1600" dirty="0">
                  <a:solidFill>
                    <a:srgbClr val="FF0066"/>
                  </a:solidFill>
                </a:rPr>
                <a:t>PARTITION</a:t>
              </a:r>
              <a:r>
                <a:rPr lang="en-US" altLang="en-US" sz="1600" dirty="0"/>
                <a:t> </a:t>
              </a:r>
              <a:r>
                <a:rPr lang="en-US" altLang="en-US" sz="1600" dirty="0">
                  <a:solidFill>
                    <a:srgbClr val="FF0066"/>
                  </a:solidFill>
                </a:rPr>
                <a:t>BY</a:t>
              </a:r>
              <a:r>
                <a:rPr lang="en-US" altLang="en-US" sz="1600" dirty="0"/>
                <a:t> </a:t>
              </a:r>
              <a:r>
                <a:rPr lang="en-US" altLang="en-US" sz="1600" dirty="0" err="1"/>
                <a:t>user_id</a:t>
              </a:r>
              <a:br>
                <a:rPr lang="en-US" altLang="en-US" sz="1600" dirty="0"/>
              </a:br>
              <a:r>
                <a:rPr lang="en-US" altLang="en-US" sz="1600" dirty="0"/>
                <a:t>                     </a:t>
              </a:r>
              <a:r>
                <a:rPr lang="en-US" altLang="en-US" sz="1600" dirty="0">
                  <a:solidFill>
                    <a:srgbClr val="FF0066"/>
                  </a:solidFill>
                </a:rPr>
                <a:t>ORDER</a:t>
              </a:r>
              <a:r>
                <a:rPr lang="en-US" altLang="en-US" sz="1600" dirty="0"/>
                <a:t> </a:t>
              </a:r>
              <a:r>
                <a:rPr lang="en-US" altLang="en-US" sz="1600" dirty="0">
                  <a:solidFill>
                    <a:srgbClr val="FF0066"/>
                  </a:solidFill>
                </a:rPr>
                <a:t>BY</a:t>
              </a:r>
              <a:r>
                <a:rPr lang="en-US" altLang="en-US" sz="1600" dirty="0"/>
                <a:t> </a:t>
              </a:r>
              <a:r>
                <a:rPr lang="en-US" altLang="en-US" sz="1600" dirty="0">
                  <a:solidFill>
                    <a:srgbClr val="FF0066"/>
                  </a:solidFill>
                </a:rPr>
                <a:t>DATE</a:t>
              </a:r>
              <a:r>
                <a:rPr lang="en-US" altLang="en-US" sz="1600" dirty="0"/>
                <a:t>(</a:t>
              </a:r>
              <a:r>
                <a:rPr lang="en-US" altLang="en-US" sz="1600" dirty="0" err="1"/>
                <a:t>created_at</a:t>
              </a:r>
              <a:r>
                <a:rPr lang="en-US" altLang="en-US" sz="1600" dirty="0"/>
                <a:t>::</a:t>
              </a:r>
              <a:r>
                <a:rPr lang="en-US" altLang="en-US" sz="1600" dirty="0">
                  <a:solidFill>
                    <a:srgbClr val="FF0066"/>
                  </a:solidFill>
                </a:rPr>
                <a:t>TIMESTAMP</a:t>
              </a:r>
              <a:r>
                <a:rPr lang="en-US" altLang="en-US" sz="1600" dirty="0"/>
                <a:t>)</a:t>
              </a:r>
              <a:br>
                <a:rPr lang="en-US" altLang="en-US" sz="1600" dirty="0"/>
              </a:br>
              <a:r>
                <a:rPr lang="en-US" altLang="en-US" sz="1600" dirty="0"/>
                <a:t>                 ) </a:t>
              </a:r>
              <a:r>
                <a:rPr lang="en-US" altLang="en-US" sz="1600" dirty="0">
                  <a:solidFill>
                    <a:srgbClr val="FF0066"/>
                  </a:solidFill>
                </a:rPr>
                <a:t>AS</a:t>
              </a:r>
              <a:r>
                <a:rPr lang="en-US" altLang="en-US" sz="1600" dirty="0"/>
                <a:t> </a:t>
              </a:r>
              <a:r>
                <a:rPr lang="en-US" altLang="en-US" sz="1600" dirty="0" err="1"/>
                <a:t>rnk_purchases</a:t>
              </a:r>
              <a:br>
                <a:rPr lang="en-US" altLang="en-US" sz="1600" dirty="0"/>
              </a:br>
              <a:r>
                <a:rPr lang="en-US" altLang="en-US" sz="1600" dirty="0"/>
                <a:t>   </a:t>
              </a:r>
              <a:r>
                <a:rPr lang="en-US" altLang="en-US" sz="1600" dirty="0">
                  <a:solidFill>
                    <a:srgbClr val="FF0066"/>
                  </a:solidFill>
                </a:rPr>
                <a:t>FROM</a:t>
              </a:r>
              <a:r>
                <a:rPr lang="en-US" altLang="en-US" sz="1600" dirty="0"/>
                <a:t> transactions</a:t>
              </a:r>
              <a:br>
                <a:rPr lang="en-US" altLang="en-US" sz="1600" dirty="0"/>
              </a:br>
              <a:r>
                <a:rPr lang="en-US" altLang="en-US" sz="1600" dirty="0"/>
                <a:t>)</a:t>
              </a:r>
              <a:br>
                <a:rPr lang="en-US" altLang="en-US" sz="1600" dirty="0"/>
              </a:br>
              <a:r>
                <a:rPr lang="en-US" altLang="en-US" sz="1600" dirty="0">
                  <a:solidFill>
                    <a:srgbClr val="FF0066"/>
                  </a:solidFill>
                </a:rPr>
                <a:t>WHERE</a:t>
              </a:r>
              <a:r>
                <a:rPr lang="en-US" altLang="en-US" sz="1600" dirty="0"/>
                <a:t> </a:t>
              </a:r>
              <a:r>
                <a:rPr lang="en-US" altLang="en-US" sz="1600" dirty="0" err="1"/>
                <a:t>rnk_purchases</a:t>
              </a:r>
              <a:r>
                <a:rPr lang="en-US" altLang="en-US" sz="1600" dirty="0"/>
                <a:t> &gt; 1</a:t>
              </a:r>
            </a:p>
          </p:txBody>
        </p:sp>
        <p:sp>
          <p:nvSpPr>
            <p:cNvPr id="14" name="Rectangle 13">
              <a:extLst>
                <a:ext uri="{FF2B5EF4-FFF2-40B4-BE49-F238E27FC236}">
                  <a16:creationId xmlns:a16="http://schemas.microsoft.com/office/drawing/2014/main" id="{97CDC38F-1B99-4F69-9061-122A964BCC15}"/>
                </a:ext>
              </a:extLst>
            </p:cNvPr>
            <p:cNvSpPr/>
            <p:nvPr/>
          </p:nvSpPr>
          <p:spPr>
            <a:xfrm>
              <a:off x="10900106" y="6251827"/>
              <a:ext cx="898769" cy="35123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Opt. 2</a:t>
              </a:r>
            </a:p>
          </p:txBody>
        </p:sp>
      </p:grpSp>
      <p:grpSp>
        <p:nvGrpSpPr>
          <p:cNvPr id="16" name="Group 15">
            <a:extLst>
              <a:ext uri="{FF2B5EF4-FFF2-40B4-BE49-F238E27FC236}">
                <a16:creationId xmlns:a16="http://schemas.microsoft.com/office/drawing/2014/main" id="{EE45F9D1-FD52-434A-843A-DAE44D0E07ED}"/>
              </a:ext>
            </a:extLst>
          </p:cNvPr>
          <p:cNvGrpSpPr/>
          <p:nvPr/>
        </p:nvGrpSpPr>
        <p:grpSpPr>
          <a:xfrm>
            <a:off x="612147" y="4667858"/>
            <a:ext cx="5533292" cy="2062103"/>
            <a:chOff x="612147" y="4667858"/>
            <a:chExt cx="5533292" cy="2062103"/>
          </a:xfrm>
        </p:grpSpPr>
        <p:sp>
          <p:nvSpPr>
            <p:cNvPr id="8" name="Rectangle 2">
              <a:extLst>
                <a:ext uri="{FF2B5EF4-FFF2-40B4-BE49-F238E27FC236}">
                  <a16:creationId xmlns:a16="http://schemas.microsoft.com/office/drawing/2014/main" id="{191AA70C-2FCF-4990-9A58-B9D1EFE28C5F}"/>
                </a:ext>
              </a:extLst>
            </p:cNvPr>
            <p:cNvSpPr>
              <a:spLocks noChangeArrowheads="1"/>
            </p:cNvSpPr>
            <p:nvPr/>
          </p:nvSpPr>
          <p:spPr bwMode="auto">
            <a:xfrm>
              <a:off x="612147" y="4667858"/>
              <a:ext cx="5533292" cy="2062103"/>
            </a:xfrm>
            <a:prstGeom prst="rect">
              <a:avLst/>
            </a:prstGeom>
            <a:solidFill>
              <a:schemeClr val="accent4">
                <a:lumMod val="20000"/>
                <a:lumOff val="80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rgbClr val="FF0066"/>
                  </a:solidFill>
                </a:rPr>
                <a:t>SELECT</a:t>
              </a:r>
              <a:r>
                <a:rPr lang="en-US" altLang="en-US" sz="1600" dirty="0"/>
                <a:t> </a:t>
              </a:r>
              <a:r>
                <a:rPr lang="en-US" altLang="en-US" sz="1600" dirty="0">
                  <a:solidFill>
                    <a:srgbClr val="FF0066"/>
                  </a:solidFill>
                </a:rPr>
                <a:t>COUNT</a:t>
              </a:r>
              <a:r>
                <a:rPr lang="en-US" altLang="en-US" sz="1600" dirty="0"/>
                <a:t>(</a:t>
              </a:r>
              <a:r>
                <a:rPr lang="en-US" altLang="en-US" sz="1600" dirty="0" err="1"/>
                <a:t>user_id</a:t>
              </a:r>
              <a:r>
                <a:rPr lang="en-US" altLang="en-US" sz="1600" dirty="0"/>
                <a:t>)</a:t>
              </a:r>
              <a:br>
                <a:rPr lang="en-US" altLang="en-US" sz="1600" dirty="0"/>
              </a:br>
              <a:r>
                <a:rPr lang="en-US" altLang="en-US" sz="1600" dirty="0">
                  <a:solidFill>
                    <a:srgbClr val="FF0066"/>
                  </a:solidFill>
                </a:rPr>
                <a:t>FROM</a:t>
              </a:r>
              <a:r>
                <a:rPr lang="en-US" altLang="en-US" sz="1600" dirty="0"/>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rgbClr val="FF0066"/>
                  </a:solidFill>
                </a:rPr>
                <a:t>   SELECT</a:t>
              </a:r>
              <a:r>
                <a:rPr lang="en-US" altLang="en-US" sz="1600" dirty="0"/>
                <a:t> </a:t>
              </a:r>
              <a:r>
                <a:rPr lang="en-US" altLang="en-US" sz="1600" dirty="0" err="1"/>
                <a:t>user_id</a:t>
              </a:r>
              <a:r>
                <a:rPr lang="en-US" altLang="en-US" sz="1600" dirty="0"/>
                <a:t>,</a:t>
              </a:r>
              <a:br>
                <a:rPr lang="en-US" altLang="en-US" sz="1600" dirty="0"/>
              </a:br>
              <a:r>
                <a:rPr lang="en-US" altLang="en-US" sz="1600" dirty="0"/>
                <a:t>                 </a:t>
              </a:r>
              <a:r>
                <a:rPr lang="en-US" altLang="en-US" sz="1600" dirty="0">
                  <a:solidFill>
                    <a:srgbClr val="FF0066"/>
                  </a:solidFill>
                </a:rPr>
                <a:t>COUNT</a:t>
              </a:r>
              <a:r>
                <a:rPr lang="en-US" altLang="en-US" sz="1600" dirty="0"/>
                <a:t>(</a:t>
              </a:r>
              <a:r>
                <a:rPr lang="en-US" altLang="en-US" sz="1600" dirty="0">
                  <a:solidFill>
                    <a:srgbClr val="FF0066"/>
                  </a:solidFill>
                </a:rPr>
                <a:t>DISTINCT</a:t>
              </a:r>
              <a:r>
                <a:rPr lang="en-US" altLang="en-US" sz="1600" dirty="0"/>
                <a:t>(</a:t>
              </a:r>
              <a:r>
                <a:rPr lang="en-US" altLang="en-US" sz="1600" dirty="0">
                  <a:solidFill>
                    <a:srgbClr val="FF0066"/>
                  </a:solidFill>
                </a:rPr>
                <a:t>DATE</a:t>
              </a:r>
              <a:r>
                <a:rPr lang="en-US" altLang="en-US" sz="1600" dirty="0"/>
                <a:t>(</a:t>
              </a:r>
              <a:r>
                <a:rPr lang="en-US" altLang="en-US" sz="1600" dirty="0" err="1"/>
                <a:t>created_at</a:t>
              </a:r>
              <a:r>
                <a:rPr lang="en-US" altLang="en-US" sz="1600" dirty="0"/>
                <a:t>))) </a:t>
              </a:r>
              <a:r>
                <a:rPr lang="en-US" altLang="en-US" sz="1600" dirty="0">
                  <a:solidFill>
                    <a:srgbClr val="FF0066"/>
                  </a:solidFill>
                </a:rPr>
                <a:t>AS</a:t>
              </a:r>
              <a:r>
                <a:rPr lang="en-US" altLang="en-US" sz="1600" dirty="0"/>
                <a:t> </a:t>
              </a:r>
              <a:r>
                <a:rPr lang="en-US" altLang="en-US" sz="1600" dirty="0" err="1"/>
                <a:t>ct</a:t>
              </a:r>
              <a:br>
                <a:rPr lang="en-US" altLang="en-US" sz="1600" dirty="0"/>
              </a:br>
              <a:r>
                <a:rPr lang="en-US" altLang="en-US" sz="1600" dirty="0"/>
                <a:t>   </a:t>
              </a:r>
              <a:r>
                <a:rPr lang="en-US" altLang="en-US" sz="1600" dirty="0">
                  <a:solidFill>
                    <a:srgbClr val="FF0066"/>
                  </a:solidFill>
                </a:rPr>
                <a:t>FROM</a:t>
              </a:r>
              <a:r>
                <a:rPr lang="en-US" altLang="en-US" sz="1600" dirty="0"/>
                <a:t> transactions</a:t>
              </a:r>
              <a:br>
                <a:rPr lang="en-US" altLang="en-US" sz="1600" dirty="0"/>
              </a:br>
              <a:r>
                <a:rPr lang="en-US" altLang="en-US" sz="1600" dirty="0"/>
                <a:t>   </a:t>
              </a:r>
              <a:r>
                <a:rPr lang="en-US" altLang="en-US" sz="1600" dirty="0">
                  <a:solidFill>
                    <a:srgbClr val="FF0066"/>
                  </a:solidFill>
                </a:rPr>
                <a:t>GROUP</a:t>
              </a:r>
              <a:r>
                <a:rPr lang="en-US" altLang="en-US" sz="1600" dirty="0"/>
                <a:t> </a:t>
              </a:r>
              <a:r>
                <a:rPr lang="en-US" altLang="en-US" sz="1600" dirty="0">
                  <a:solidFill>
                    <a:srgbClr val="FF0066"/>
                  </a:solidFill>
                </a:rPr>
                <a:t>BY</a:t>
              </a:r>
              <a:r>
                <a:rPr lang="en-US" altLang="en-US" sz="1600" dirty="0"/>
                <a:t> </a:t>
              </a:r>
              <a:r>
                <a:rPr lang="en-US" altLang="en-US" sz="1600" dirty="0" err="1"/>
                <a:t>user_id</a:t>
              </a:r>
              <a:endParaRPr lang="en-US" altLang="en-US" sz="1600" dirty="0"/>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t>)</a:t>
              </a:r>
              <a:br>
                <a:rPr lang="en-US" altLang="en-US" sz="1600" dirty="0"/>
              </a:br>
              <a:r>
                <a:rPr lang="en-US" altLang="en-US" sz="1600" dirty="0">
                  <a:solidFill>
                    <a:srgbClr val="FF0066"/>
                  </a:solidFill>
                </a:rPr>
                <a:t>WHERE</a:t>
              </a:r>
              <a:r>
                <a:rPr lang="en-US" altLang="en-US" sz="1600" dirty="0"/>
                <a:t> </a:t>
              </a:r>
              <a:r>
                <a:rPr lang="en-US" altLang="en-US" sz="1600" dirty="0" err="1"/>
                <a:t>ct</a:t>
              </a:r>
              <a:r>
                <a:rPr lang="en-US" altLang="en-US" sz="1600" dirty="0"/>
                <a:t> &gt; 1</a:t>
              </a:r>
            </a:p>
          </p:txBody>
        </p:sp>
        <p:sp>
          <p:nvSpPr>
            <p:cNvPr id="15" name="Rectangle 14">
              <a:extLst>
                <a:ext uri="{FF2B5EF4-FFF2-40B4-BE49-F238E27FC236}">
                  <a16:creationId xmlns:a16="http://schemas.microsoft.com/office/drawing/2014/main" id="{F2264854-CB3C-4A63-B664-EA81C57C2191}"/>
                </a:ext>
              </a:extLst>
            </p:cNvPr>
            <p:cNvSpPr/>
            <p:nvPr/>
          </p:nvSpPr>
          <p:spPr>
            <a:xfrm>
              <a:off x="5246670" y="6378727"/>
              <a:ext cx="898769" cy="35123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Opt. 3</a:t>
              </a:r>
            </a:p>
          </p:txBody>
        </p:sp>
      </p:grpSp>
    </p:spTree>
    <p:extLst>
      <p:ext uri="{BB962C8B-B14F-4D97-AF65-F5344CB8AC3E}">
        <p14:creationId xmlns:p14="http://schemas.microsoft.com/office/powerpoint/2010/main" val="27359062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4206686-79E6-4D1A-AFDC-1B08216F2B2C}"/>
              </a:ext>
            </a:extLst>
          </p:cNvPr>
          <p:cNvSpPr txBox="1">
            <a:spLocks/>
          </p:cNvSpPr>
          <p:nvPr/>
        </p:nvSpPr>
        <p:spPr>
          <a:xfrm>
            <a:off x="-1" y="18256"/>
            <a:ext cx="4854747" cy="56594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i="1" dirty="0">
                <a:latin typeface="+mn-lt"/>
              </a:rPr>
              <a:t>EXAMPLES</a:t>
            </a:r>
          </a:p>
        </p:txBody>
      </p:sp>
      <p:grpSp>
        <p:nvGrpSpPr>
          <p:cNvPr id="11" name="Group 10">
            <a:extLst>
              <a:ext uri="{FF2B5EF4-FFF2-40B4-BE49-F238E27FC236}">
                <a16:creationId xmlns:a16="http://schemas.microsoft.com/office/drawing/2014/main" id="{A5A2674D-AD72-4B99-95B8-C4B95537B4DA}"/>
              </a:ext>
            </a:extLst>
          </p:cNvPr>
          <p:cNvGrpSpPr/>
          <p:nvPr/>
        </p:nvGrpSpPr>
        <p:grpSpPr>
          <a:xfrm>
            <a:off x="184558" y="1446310"/>
            <a:ext cx="6132352" cy="3744519"/>
            <a:chOff x="142613" y="584200"/>
            <a:chExt cx="6132352" cy="3744519"/>
          </a:xfrm>
        </p:grpSpPr>
        <p:sp>
          <p:nvSpPr>
            <p:cNvPr id="6" name="Rectangle 5">
              <a:extLst>
                <a:ext uri="{FF2B5EF4-FFF2-40B4-BE49-F238E27FC236}">
                  <a16:creationId xmlns:a16="http://schemas.microsoft.com/office/drawing/2014/main" id="{F61AD472-0FBE-4D69-9E1A-2F09B38D8F33}"/>
                </a:ext>
              </a:extLst>
            </p:cNvPr>
            <p:cNvSpPr/>
            <p:nvPr/>
          </p:nvSpPr>
          <p:spPr>
            <a:xfrm>
              <a:off x="2310730" y="1846776"/>
              <a:ext cx="3743325" cy="1246495"/>
            </a:xfrm>
            <a:prstGeom prst="rect">
              <a:avLst/>
            </a:prstGeom>
          </p:spPr>
          <p:txBody>
            <a:bodyPr wrap="square">
              <a:spAutoFit/>
            </a:bodyPr>
            <a:lstStyle/>
            <a:p>
              <a:r>
                <a:rPr lang="en-US" sz="1500" dirty="0"/>
                <a:t>Given the revenue transaction table above that contains a </a:t>
              </a:r>
              <a:r>
                <a:rPr lang="en-US" sz="1500" dirty="0" err="1"/>
                <a:t>user_id</a:t>
              </a:r>
              <a:r>
                <a:rPr lang="en-US" sz="1500" dirty="0"/>
                <a:t>, </a:t>
              </a:r>
              <a:r>
                <a:rPr lang="en-US" sz="1500" dirty="0" err="1"/>
                <a:t>created_at</a:t>
              </a:r>
              <a:r>
                <a:rPr lang="en-US" sz="1500" dirty="0"/>
                <a:t> timestamp, and transaction revenue, write a query that finds the third purchase of every user.</a:t>
              </a:r>
            </a:p>
          </p:txBody>
        </p:sp>
        <p:sp>
          <p:nvSpPr>
            <p:cNvPr id="10" name="Rectangle 9">
              <a:extLst>
                <a:ext uri="{FF2B5EF4-FFF2-40B4-BE49-F238E27FC236}">
                  <a16:creationId xmlns:a16="http://schemas.microsoft.com/office/drawing/2014/main" id="{613FCF3A-D373-44CE-B3FD-ED391B2BCBF7}"/>
                </a:ext>
              </a:extLst>
            </p:cNvPr>
            <p:cNvSpPr/>
            <p:nvPr/>
          </p:nvSpPr>
          <p:spPr>
            <a:xfrm>
              <a:off x="142613" y="584200"/>
              <a:ext cx="6132352" cy="374451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 name="Picture 1">
            <a:extLst>
              <a:ext uri="{FF2B5EF4-FFF2-40B4-BE49-F238E27FC236}">
                <a16:creationId xmlns:a16="http://schemas.microsoft.com/office/drawing/2014/main" id="{05AE2DE2-2EE6-4B61-87C7-91E221265A3E}"/>
              </a:ext>
            </a:extLst>
          </p:cNvPr>
          <p:cNvPicPr>
            <a:picLocks noChangeAspect="1"/>
          </p:cNvPicPr>
          <p:nvPr/>
        </p:nvPicPr>
        <p:blipFill>
          <a:blip r:embed="rId2"/>
          <a:stretch>
            <a:fillRect/>
          </a:stretch>
        </p:blipFill>
        <p:spPr>
          <a:xfrm>
            <a:off x="567778" y="2499419"/>
            <a:ext cx="1476375" cy="1638300"/>
          </a:xfrm>
          <a:prstGeom prst="rect">
            <a:avLst/>
          </a:prstGeom>
        </p:spPr>
      </p:pic>
      <p:sp>
        <p:nvSpPr>
          <p:cNvPr id="5" name="Rectangle 1">
            <a:extLst>
              <a:ext uri="{FF2B5EF4-FFF2-40B4-BE49-F238E27FC236}">
                <a16:creationId xmlns:a16="http://schemas.microsoft.com/office/drawing/2014/main" id="{C5A273B1-D481-445A-9F8B-6EB0B4DAF0F9}"/>
              </a:ext>
            </a:extLst>
          </p:cNvPr>
          <p:cNvSpPr>
            <a:spLocks noChangeArrowheads="1"/>
          </p:cNvSpPr>
          <p:nvPr/>
        </p:nvSpPr>
        <p:spPr bwMode="auto">
          <a:xfrm>
            <a:off x="7510585" y="1720840"/>
            <a:ext cx="3451458" cy="3416320"/>
          </a:xfrm>
          <a:prstGeom prst="rect">
            <a:avLst/>
          </a:prstGeom>
          <a:solidFill>
            <a:schemeClr val="accent4">
              <a:lumMod val="20000"/>
              <a:lumOff val="80000"/>
            </a:schemeClr>
          </a:solid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FF0066"/>
                </a:solidFill>
              </a:rPr>
              <a:t>SELECT</a:t>
            </a:r>
            <a:r>
              <a:rPr lang="en-US" altLang="en-US" dirty="0"/>
              <a:t> </a:t>
            </a:r>
            <a:r>
              <a:rPr lang="en-US" altLang="en-US" dirty="0" err="1"/>
              <a:t>user_id</a:t>
            </a:r>
            <a:r>
              <a:rPr lang="en-US" altLang="en-US" dirty="0"/>
              <a:t>, item</a:t>
            </a:r>
            <a:br>
              <a:rPr lang="en-US" altLang="en-US" dirty="0"/>
            </a:br>
            <a:r>
              <a:rPr lang="en-US" altLang="en-US" dirty="0">
                <a:solidFill>
                  <a:srgbClr val="FF0066"/>
                </a:solidFill>
              </a:rPr>
              <a:t>FROM</a:t>
            </a:r>
            <a:r>
              <a:rPr lang="en-US" altLang="en-US" dirty="0"/>
              <a:t> (</a:t>
            </a:r>
            <a:br>
              <a:rPr lang="en-US" altLang="en-US" dirty="0"/>
            </a:br>
            <a:r>
              <a:rPr lang="en-US" altLang="en-US" dirty="0"/>
              <a:t>    </a:t>
            </a:r>
            <a:r>
              <a:rPr lang="en-US" altLang="en-US" dirty="0">
                <a:solidFill>
                  <a:srgbClr val="FF0066"/>
                </a:solidFill>
              </a:rPr>
              <a:t>SELECT</a:t>
            </a:r>
            <a:r>
              <a:rPr lang="en-US" altLang="en-US" dirty="0"/>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t>           </a:t>
            </a:r>
            <a:r>
              <a:rPr lang="en-US" altLang="en-US" dirty="0" err="1"/>
              <a:t>user_id</a:t>
            </a:r>
            <a:r>
              <a:rPr lang="en-US" altLang="en-US" dirty="0"/>
              <a:t>,</a:t>
            </a:r>
            <a:br>
              <a:rPr lang="en-US" altLang="en-US" dirty="0"/>
            </a:br>
            <a:r>
              <a:rPr lang="en-US" altLang="en-US" dirty="0"/>
              <a:t>           item,</a:t>
            </a:r>
            <a:br>
              <a:rPr lang="en-US" altLang="en-US" dirty="0"/>
            </a:br>
            <a:r>
              <a:rPr lang="en-US" altLang="en-US" dirty="0"/>
              <a:t>           </a:t>
            </a:r>
            <a:r>
              <a:rPr lang="en-US" altLang="en-US" dirty="0">
                <a:solidFill>
                  <a:srgbClr val="FF0066"/>
                </a:solidFill>
              </a:rPr>
              <a:t>ROW_NUMBER</a:t>
            </a:r>
            <a:r>
              <a:rPr lang="en-US" altLang="en-US" dirty="0"/>
              <a:t>() </a:t>
            </a:r>
            <a:r>
              <a:rPr lang="en-US" altLang="en-US" dirty="0">
                <a:solidFill>
                  <a:srgbClr val="FF0066"/>
                </a:solidFill>
              </a:rPr>
              <a:t>OVER</a:t>
            </a:r>
            <a:r>
              <a:rPr lang="en-US" altLang="en-US" dirty="0"/>
              <a:t> (</a:t>
            </a:r>
            <a:br>
              <a:rPr lang="en-US" altLang="en-US" dirty="0"/>
            </a:br>
            <a:r>
              <a:rPr lang="en-US" altLang="en-US" dirty="0"/>
              <a:t>                </a:t>
            </a:r>
            <a:r>
              <a:rPr lang="en-US" altLang="en-US" dirty="0">
                <a:solidFill>
                  <a:srgbClr val="FF0066"/>
                </a:solidFill>
              </a:rPr>
              <a:t>PARTITION</a:t>
            </a:r>
            <a:r>
              <a:rPr lang="en-US" altLang="en-US" dirty="0"/>
              <a:t> </a:t>
            </a:r>
            <a:r>
              <a:rPr lang="en-US" altLang="en-US" dirty="0">
                <a:solidFill>
                  <a:srgbClr val="FF0066"/>
                </a:solidFill>
              </a:rPr>
              <a:t>BY</a:t>
            </a:r>
            <a:r>
              <a:rPr lang="en-US" altLang="en-US" dirty="0"/>
              <a:t> </a:t>
            </a:r>
            <a:r>
              <a:rPr lang="en-US" altLang="en-US" dirty="0" err="1"/>
              <a:t>user_id</a:t>
            </a:r>
            <a:r>
              <a:rPr lang="en-US" altLang="en-US" dirty="0"/>
              <a:t>,</a:t>
            </a:r>
            <a:br>
              <a:rPr lang="en-US" altLang="en-US" dirty="0"/>
            </a:br>
            <a:r>
              <a:rPr lang="en-US" altLang="en-US" dirty="0"/>
              <a:t>                </a:t>
            </a:r>
            <a:r>
              <a:rPr lang="en-US" altLang="en-US" dirty="0">
                <a:solidFill>
                  <a:srgbClr val="FF0066"/>
                </a:solidFill>
              </a:rPr>
              <a:t>ORDER</a:t>
            </a:r>
            <a:r>
              <a:rPr lang="en-US" altLang="en-US" dirty="0"/>
              <a:t> </a:t>
            </a:r>
            <a:r>
              <a:rPr lang="en-US" altLang="en-US" dirty="0">
                <a:solidFill>
                  <a:srgbClr val="FF0066"/>
                </a:solidFill>
              </a:rPr>
              <a:t>BY</a:t>
            </a:r>
            <a:r>
              <a:rPr lang="en-US" altLang="en-US" dirty="0"/>
              <a:t> </a:t>
            </a:r>
            <a:r>
              <a:rPr lang="en-US" altLang="en-US" dirty="0" err="1"/>
              <a:t>created_at</a:t>
            </a:r>
            <a:r>
              <a:rPr lang="en-US" altLang="en-US" dirty="0"/>
              <a:t> </a:t>
            </a:r>
            <a:r>
              <a:rPr lang="en-US" altLang="en-US" dirty="0">
                <a:solidFill>
                  <a:srgbClr val="FF0066"/>
                </a:solidFill>
              </a:rPr>
              <a:t>ASC</a:t>
            </a:r>
            <a:br>
              <a:rPr lang="en-US" altLang="en-US" dirty="0"/>
            </a:br>
            <a:r>
              <a:rPr lang="en-US" altLang="en-US" dirty="0"/>
              <a:t>           ) </a:t>
            </a:r>
            <a:r>
              <a:rPr lang="en-US" altLang="en-US" dirty="0">
                <a:solidFill>
                  <a:srgbClr val="FF0066"/>
                </a:solidFill>
              </a:rPr>
              <a:t>AS</a:t>
            </a:r>
            <a:r>
              <a:rPr lang="en-US" altLang="en-US" dirty="0"/>
              <a:t> </a:t>
            </a:r>
            <a:r>
              <a:rPr lang="en-US" altLang="en-US" dirty="0" err="1"/>
              <a:t>row_num</a:t>
            </a:r>
            <a:br>
              <a:rPr lang="en-US" altLang="en-US" dirty="0"/>
            </a:br>
            <a:r>
              <a:rPr lang="en-US" altLang="en-US" dirty="0"/>
              <a:t>    </a:t>
            </a:r>
            <a:r>
              <a:rPr lang="en-US" altLang="en-US" dirty="0">
                <a:solidFill>
                  <a:srgbClr val="FF0066"/>
                </a:solidFill>
              </a:rPr>
              <a:t>FROM</a:t>
            </a:r>
            <a:r>
              <a:rPr lang="en-US" altLang="en-US" dirty="0"/>
              <a:t> transactions</a:t>
            </a:r>
            <a:br>
              <a:rPr lang="en-US" altLang="en-US" dirty="0"/>
            </a:br>
            <a:r>
              <a:rPr lang="en-US" altLang="en-US" dirty="0"/>
              <a:t>)</a:t>
            </a:r>
            <a:br>
              <a:rPr lang="en-US" altLang="en-US" dirty="0"/>
            </a:br>
            <a:r>
              <a:rPr lang="en-US" altLang="en-US" dirty="0">
                <a:solidFill>
                  <a:srgbClr val="FF0066"/>
                </a:solidFill>
              </a:rPr>
              <a:t>WHERE</a:t>
            </a:r>
            <a:r>
              <a:rPr lang="en-US" altLang="en-US" dirty="0"/>
              <a:t> </a:t>
            </a:r>
            <a:r>
              <a:rPr lang="en-US" altLang="en-US" dirty="0" err="1"/>
              <a:t>row_num</a:t>
            </a:r>
            <a:r>
              <a:rPr lang="en-US" altLang="en-US" dirty="0"/>
              <a:t> = 3</a:t>
            </a:r>
          </a:p>
        </p:txBody>
      </p:sp>
    </p:spTree>
    <p:extLst>
      <p:ext uri="{BB962C8B-B14F-4D97-AF65-F5344CB8AC3E}">
        <p14:creationId xmlns:p14="http://schemas.microsoft.com/office/powerpoint/2010/main" val="18482982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4206686-79E6-4D1A-AFDC-1B08216F2B2C}"/>
              </a:ext>
            </a:extLst>
          </p:cNvPr>
          <p:cNvSpPr txBox="1">
            <a:spLocks/>
          </p:cNvSpPr>
          <p:nvPr/>
        </p:nvSpPr>
        <p:spPr>
          <a:xfrm>
            <a:off x="-1" y="18256"/>
            <a:ext cx="4854747" cy="56594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i="1" dirty="0">
                <a:latin typeface="+mn-lt"/>
              </a:rPr>
              <a:t>EXAMPLES</a:t>
            </a:r>
          </a:p>
        </p:txBody>
      </p:sp>
      <p:grpSp>
        <p:nvGrpSpPr>
          <p:cNvPr id="11" name="Group 10">
            <a:extLst>
              <a:ext uri="{FF2B5EF4-FFF2-40B4-BE49-F238E27FC236}">
                <a16:creationId xmlns:a16="http://schemas.microsoft.com/office/drawing/2014/main" id="{A5A2674D-AD72-4B99-95B8-C4B95537B4DA}"/>
              </a:ext>
            </a:extLst>
          </p:cNvPr>
          <p:cNvGrpSpPr/>
          <p:nvPr/>
        </p:nvGrpSpPr>
        <p:grpSpPr>
          <a:xfrm>
            <a:off x="184558" y="1446310"/>
            <a:ext cx="6132352" cy="3744519"/>
            <a:chOff x="142613" y="584200"/>
            <a:chExt cx="6132352" cy="3744519"/>
          </a:xfrm>
        </p:grpSpPr>
        <p:sp>
          <p:nvSpPr>
            <p:cNvPr id="6" name="Rectangle 5">
              <a:extLst>
                <a:ext uri="{FF2B5EF4-FFF2-40B4-BE49-F238E27FC236}">
                  <a16:creationId xmlns:a16="http://schemas.microsoft.com/office/drawing/2014/main" id="{F61AD472-0FBE-4D69-9E1A-2F09B38D8F33}"/>
                </a:ext>
              </a:extLst>
            </p:cNvPr>
            <p:cNvSpPr/>
            <p:nvPr/>
          </p:nvSpPr>
          <p:spPr>
            <a:xfrm>
              <a:off x="2385427" y="1440796"/>
              <a:ext cx="3743325" cy="2031325"/>
            </a:xfrm>
            <a:prstGeom prst="rect">
              <a:avLst/>
            </a:prstGeom>
          </p:spPr>
          <p:txBody>
            <a:bodyPr wrap="square">
              <a:spAutoFit/>
            </a:bodyPr>
            <a:lstStyle/>
            <a:p>
              <a:r>
                <a:rPr lang="en-US" dirty="0">
                  <a:solidFill>
                    <a:srgbClr val="333333"/>
                  </a:solidFill>
                  <a:latin typeface="Monda"/>
                </a:rPr>
                <a:t>Given a users table with information about a user on which neighborhood they live in and a corresponding neighborhoods of all the neighborhoods in the U.S., write a query that returns all of the neighborhoods that have 0 users.</a:t>
              </a:r>
              <a:endParaRPr lang="en-US" dirty="0"/>
            </a:p>
          </p:txBody>
        </p:sp>
        <p:sp>
          <p:nvSpPr>
            <p:cNvPr id="10" name="Rectangle 9">
              <a:extLst>
                <a:ext uri="{FF2B5EF4-FFF2-40B4-BE49-F238E27FC236}">
                  <a16:creationId xmlns:a16="http://schemas.microsoft.com/office/drawing/2014/main" id="{613FCF3A-D373-44CE-B3FD-ED391B2BCBF7}"/>
                </a:ext>
              </a:extLst>
            </p:cNvPr>
            <p:cNvSpPr/>
            <p:nvPr/>
          </p:nvSpPr>
          <p:spPr>
            <a:xfrm>
              <a:off x="142613" y="584200"/>
              <a:ext cx="6132352" cy="374451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Rectangle 1">
            <a:extLst>
              <a:ext uri="{FF2B5EF4-FFF2-40B4-BE49-F238E27FC236}">
                <a16:creationId xmlns:a16="http://schemas.microsoft.com/office/drawing/2014/main" id="{74826DE3-CE86-4439-8F96-070C137ECEE8}"/>
              </a:ext>
            </a:extLst>
          </p:cNvPr>
          <p:cNvSpPr/>
          <p:nvPr/>
        </p:nvSpPr>
        <p:spPr>
          <a:xfrm>
            <a:off x="184557" y="5591274"/>
            <a:ext cx="11206253" cy="369332"/>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n-US" dirty="0"/>
              <a:t>Whenever the question asks about finding values with zero users, employees, posts, etc. immediately think LEFT JOIN</a:t>
            </a:r>
          </a:p>
        </p:txBody>
      </p:sp>
      <p:pic>
        <p:nvPicPr>
          <p:cNvPr id="7" name="Picture 6">
            <a:extLst>
              <a:ext uri="{FF2B5EF4-FFF2-40B4-BE49-F238E27FC236}">
                <a16:creationId xmlns:a16="http://schemas.microsoft.com/office/drawing/2014/main" id="{096B1B9A-E75E-41E9-ABC2-AB48DA46AD52}"/>
              </a:ext>
            </a:extLst>
          </p:cNvPr>
          <p:cNvPicPr>
            <a:picLocks noChangeAspect="1"/>
          </p:cNvPicPr>
          <p:nvPr/>
        </p:nvPicPr>
        <p:blipFill>
          <a:blip r:embed="rId2"/>
          <a:stretch>
            <a:fillRect/>
          </a:stretch>
        </p:blipFill>
        <p:spPr>
          <a:xfrm>
            <a:off x="376159" y="1547650"/>
            <a:ext cx="1905000" cy="3590925"/>
          </a:xfrm>
          <a:prstGeom prst="rect">
            <a:avLst/>
          </a:prstGeom>
        </p:spPr>
      </p:pic>
      <p:sp>
        <p:nvSpPr>
          <p:cNvPr id="8" name="Rectangle 1">
            <a:extLst>
              <a:ext uri="{FF2B5EF4-FFF2-40B4-BE49-F238E27FC236}">
                <a16:creationId xmlns:a16="http://schemas.microsoft.com/office/drawing/2014/main" id="{C8A2C965-800C-4936-AA14-1465D6F9411B}"/>
              </a:ext>
            </a:extLst>
          </p:cNvPr>
          <p:cNvSpPr>
            <a:spLocks noChangeArrowheads="1"/>
          </p:cNvSpPr>
          <p:nvPr/>
        </p:nvSpPr>
        <p:spPr bwMode="auto">
          <a:xfrm>
            <a:off x="7498080" y="2551837"/>
            <a:ext cx="3127779" cy="1754326"/>
          </a:xfrm>
          <a:prstGeom prst="rect">
            <a:avLst/>
          </a:prstGeom>
          <a:solidFill>
            <a:schemeClr val="accent4">
              <a:lumMod val="20000"/>
              <a:lumOff val="80000"/>
            </a:schemeClr>
          </a:solid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FF0066"/>
                </a:solidFill>
              </a:rPr>
              <a:t>SELECT</a:t>
            </a:r>
            <a:r>
              <a:rPr lang="en-US" altLang="en-US" dirty="0"/>
              <a:t> n.name   </a:t>
            </a:r>
            <a:br>
              <a:rPr lang="en-US" altLang="en-US" dirty="0"/>
            </a:br>
            <a:r>
              <a:rPr lang="en-US" altLang="en-US" dirty="0">
                <a:solidFill>
                  <a:srgbClr val="FF0066"/>
                </a:solidFill>
              </a:rPr>
              <a:t>FROM</a:t>
            </a:r>
            <a:r>
              <a:rPr lang="en-US" altLang="en-US" dirty="0"/>
              <a:t> </a:t>
            </a:r>
            <a:br>
              <a:rPr lang="en-US" altLang="en-US" dirty="0"/>
            </a:br>
            <a:r>
              <a:rPr lang="en-US" altLang="en-US" dirty="0"/>
              <a:t>    neighborhoods </a:t>
            </a:r>
            <a:r>
              <a:rPr lang="en-US" altLang="en-US" dirty="0">
                <a:solidFill>
                  <a:srgbClr val="FF0066"/>
                </a:solidFill>
              </a:rPr>
              <a:t>AS</a:t>
            </a:r>
            <a:r>
              <a:rPr lang="en-US" altLang="en-US" dirty="0"/>
              <a:t> n </a:t>
            </a:r>
            <a:br>
              <a:rPr lang="en-US" altLang="en-US" dirty="0"/>
            </a:br>
            <a:r>
              <a:rPr lang="en-US" altLang="en-US" dirty="0"/>
              <a:t>    </a:t>
            </a:r>
            <a:r>
              <a:rPr lang="en-US" altLang="en-US" dirty="0">
                <a:solidFill>
                  <a:srgbClr val="FF0066"/>
                </a:solidFill>
              </a:rPr>
              <a:t>LEFT</a:t>
            </a:r>
            <a:r>
              <a:rPr lang="en-US" altLang="en-US" dirty="0"/>
              <a:t> </a:t>
            </a:r>
            <a:r>
              <a:rPr lang="en-US" altLang="en-US" dirty="0">
                <a:solidFill>
                  <a:srgbClr val="FF0066"/>
                </a:solidFill>
              </a:rPr>
              <a:t>JOIN</a:t>
            </a:r>
            <a:r>
              <a:rPr lang="en-US" altLang="en-US" dirty="0"/>
              <a:t> users </a:t>
            </a:r>
            <a:r>
              <a:rPr lang="en-US" altLang="en-US" dirty="0">
                <a:solidFill>
                  <a:srgbClr val="FF0066"/>
                </a:solidFill>
              </a:rPr>
              <a:t>AS</a:t>
            </a:r>
            <a:r>
              <a:rPr lang="en-US" altLang="en-US" dirty="0"/>
              <a:t> u</a:t>
            </a:r>
            <a:br>
              <a:rPr lang="en-US" altLang="en-US" dirty="0"/>
            </a:br>
            <a:r>
              <a:rPr lang="en-US" altLang="en-US" dirty="0"/>
              <a:t>    </a:t>
            </a:r>
            <a:r>
              <a:rPr lang="en-US" altLang="en-US" dirty="0">
                <a:solidFill>
                  <a:srgbClr val="FF0066"/>
                </a:solidFill>
              </a:rPr>
              <a:t>ON</a:t>
            </a:r>
            <a:r>
              <a:rPr lang="en-US" altLang="en-US" dirty="0"/>
              <a:t> n.id = </a:t>
            </a:r>
            <a:r>
              <a:rPr lang="en-US" altLang="en-US" dirty="0" err="1"/>
              <a:t>u.neighborhood_id</a:t>
            </a:r>
            <a:br>
              <a:rPr lang="en-US" altLang="en-US" dirty="0"/>
            </a:br>
            <a:r>
              <a:rPr lang="en-US" altLang="en-US" dirty="0">
                <a:solidFill>
                  <a:srgbClr val="FF0066"/>
                </a:solidFill>
              </a:rPr>
              <a:t>WHERE</a:t>
            </a:r>
            <a:r>
              <a:rPr lang="en-US" altLang="en-US" dirty="0"/>
              <a:t> u.id </a:t>
            </a:r>
            <a:r>
              <a:rPr lang="en-US" altLang="en-US" dirty="0">
                <a:solidFill>
                  <a:srgbClr val="FF0066"/>
                </a:solidFill>
              </a:rPr>
              <a:t>IS</a:t>
            </a:r>
            <a:r>
              <a:rPr lang="en-US" altLang="en-US" dirty="0"/>
              <a:t> </a:t>
            </a:r>
            <a:r>
              <a:rPr lang="en-US" altLang="en-US" dirty="0">
                <a:solidFill>
                  <a:srgbClr val="FF0066"/>
                </a:solidFill>
              </a:rPr>
              <a:t>NULL</a:t>
            </a:r>
          </a:p>
        </p:txBody>
      </p:sp>
    </p:spTree>
    <p:extLst>
      <p:ext uri="{BB962C8B-B14F-4D97-AF65-F5344CB8AC3E}">
        <p14:creationId xmlns:p14="http://schemas.microsoft.com/office/powerpoint/2010/main" val="27310017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4206686-79E6-4D1A-AFDC-1B08216F2B2C}"/>
              </a:ext>
            </a:extLst>
          </p:cNvPr>
          <p:cNvSpPr txBox="1">
            <a:spLocks/>
          </p:cNvSpPr>
          <p:nvPr/>
        </p:nvSpPr>
        <p:spPr>
          <a:xfrm>
            <a:off x="-1" y="18256"/>
            <a:ext cx="4854747" cy="56594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i="1" dirty="0">
                <a:latin typeface="+mn-lt"/>
              </a:rPr>
              <a:t>EXAMPLES</a:t>
            </a:r>
          </a:p>
        </p:txBody>
      </p:sp>
      <p:grpSp>
        <p:nvGrpSpPr>
          <p:cNvPr id="8" name="Group 7">
            <a:extLst>
              <a:ext uri="{FF2B5EF4-FFF2-40B4-BE49-F238E27FC236}">
                <a16:creationId xmlns:a16="http://schemas.microsoft.com/office/drawing/2014/main" id="{01B5A1B1-72A0-46DD-A29C-46E3C0F3A460}"/>
              </a:ext>
            </a:extLst>
          </p:cNvPr>
          <p:cNvGrpSpPr/>
          <p:nvPr/>
        </p:nvGrpSpPr>
        <p:grpSpPr>
          <a:xfrm>
            <a:off x="184558" y="1341120"/>
            <a:ext cx="6132352" cy="4488203"/>
            <a:chOff x="184558" y="844731"/>
            <a:chExt cx="6132352" cy="4488203"/>
          </a:xfrm>
        </p:grpSpPr>
        <p:pic>
          <p:nvPicPr>
            <p:cNvPr id="7" name="Picture 6">
              <a:extLst>
                <a:ext uri="{FF2B5EF4-FFF2-40B4-BE49-F238E27FC236}">
                  <a16:creationId xmlns:a16="http://schemas.microsoft.com/office/drawing/2014/main" id="{8ACDF79F-12DC-410A-AC9E-B9416BDA1C0F}"/>
                </a:ext>
              </a:extLst>
            </p:cNvPr>
            <p:cNvPicPr>
              <a:picLocks noChangeAspect="1"/>
            </p:cNvPicPr>
            <p:nvPr/>
          </p:nvPicPr>
          <p:blipFill>
            <a:blip r:embed="rId2"/>
            <a:stretch>
              <a:fillRect/>
            </a:stretch>
          </p:blipFill>
          <p:spPr>
            <a:xfrm>
              <a:off x="199567" y="856184"/>
              <a:ext cx="2895600" cy="4476750"/>
            </a:xfrm>
            <a:prstGeom prst="rect">
              <a:avLst/>
            </a:prstGeom>
          </p:spPr>
        </p:pic>
        <p:grpSp>
          <p:nvGrpSpPr>
            <p:cNvPr id="11" name="Group 10">
              <a:extLst>
                <a:ext uri="{FF2B5EF4-FFF2-40B4-BE49-F238E27FC236}">
                  <a16:creationId xmlns:a16="http://schemas.microsoft.com/office/drawing/2014/main" id="{A5A2674D-AD72-4B99-95B8-C4B95537B4DA}"/>
                </a:ext>
              </a:extLst>
            </p:cNvPr>
            <p:cNvGrpSpPr/>
            <p:nvPr/>
          </p:nvGrpSpPr>
          <p:grpSpPr>
            <a:xfrm>
              <a:off x="184558" y="844731"/>
              <a:ext cx="6132352" cy="4488203"/>
              <a:chOff x="142613" y="584199"/>
              <a:chExt cx="6132352" cy="4329315"/>
            </a:xfrm>
          </p:grpSpPr>
          <p:sp>
            <p:nvSpPr>
              <p:cNvPr id="10" name="Rectangle 9">
                <a:extLst>
                  <a:ext uri="{FF2B5EF4-FFF2-40B4-BE49-F238E27FC236}">
                    <a16:creationId xmlns:a16="http://schemas.microsoft.com/office/drawing/2014/main" id="{613FCF3A-D373-44CE-B3FD-ED391B2BCBF7}"/>
                  </a:ext>
                </a:extLst>
              </p:cNvPr>
              <p:cNvSpPr/>
              <p:nvPr/>
            </p:nvSpPr>
            <p:spPr>
              <a:xfrm>
                <a:off x="142613" y="584199"/>
                <a:ext cx="6132352" cy="432931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F61AD472-0FBE-4D69-9E1A-2F09B38D8F33}"/>
                  </a:ext>
                </a:extLst>
              </p:cNvPr>
              <p:cNvSpPr/>
              <p:nvPr/>
            </p:nvSpPr>
            <p:spPr>
              <a:xfrm>
                <a:off x="2310730" y="1786750"/>
                <a:ext cx="3743325" cy="1471720"/>
              </a:xfrm>
              <a:prstGeom prst="rect">
                <a:avLst/>
              </a:prstGeom>
            </p:spPr>
            <p:txBody>
              <a:bodyPr wrap="square">
                <a:spAutoFit/>
              </a:bodyPr>
              <a:lstStyle/>
              <a:p>
                <a:r>
                  <a:rPr lang="en-US" sz="1500" dirty="0"/>
                  <a:t>Given a table of students and their SAT test scores, write a query to return the two students with the closest test scores with the score difference. </a:t>
                </a:r>
              </a:p>
              <a:p>
                <a:endParaRPr lang="en-US" sz="1500" dirty="0"/>
              </a:p>
              <a:p>
                <a:r>
                  <a:rPr lang="en-US" sz="1500" dirty="0"/>
                  <a:t>Assume a random pick if there are multiple students with the same score difference.</a:t>
                </a:r>
              </a:p>
            </p:txBody>
          </p:sp>
        </p:grpSp>
      </p:grpSp>
      <p:sp>
        <p:nvSpPr>
          <p:cNvPr id="3" name="Rectangle 1">
            <a:extLst>
              <a:ext uri="{FF2B5EF4-FFF2-40B4-BE49-F238E27FC236}">
                <a16:creationId xmlns:a16="http://schemas.microsoft.com/office/drawing/2014/main" id="{80E1935D-DC41-49C0-B5B3-531C2337441A}"/>
              </a:ext>
            </a:extLst>
          </p:cNvPr>
          <p:cNvSpPr>
            <a:spLocks noChangeArrowheads="1"/>
          </p:cNvSpPr>
          <p:nvPr/>
        </p:nvSpPr>
        <p:spPr bwMode="auto">
          <a:xfrm>
            <a:off x="7278606" y="2154060"/>
            <a:ext cx="3880165" cy="2862322"/>
          </a:xfrm>
          <a:prstGeom prst="rect">
            <a:avLst/>
          </a:prstGeom>
          <a:solidFill>
            <a:schemeClr val="accent4">
              <a:lumMod val="20000"/>
              <a:lumOff val="80000"/>
            </a:schemeClr>
          </a:solid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FF0066"/>
                </a:solidFill>
              </a:rPr>
              <a:t>SELECT</a:t>
            </a:r>
            <a:r>
              <a:rPr lang="en-US" altLang="en-US" dirty="0"/>
              <a:t> </a:t>
            </a:r>
            <a:br>
              <a:rPr lang="en-US" altLang="en-US" dirty="0"/>
            </a:br>
            <a:r>
              <a:rPr lang="en-US" altLang="en-US" dirty="0"/>
              <a:t>    s1.student </a:t>
            </a:r>
            <a:r>
              <a:rPr lang="en-US" altLang="en-US" dirty="0">
                <a:solidFill>
                  <a:srgbClr val="FF0066"/>
                </a:solidFill>
              </a:rPr>
              <a:t>AS</a:t>
            </a:r>
            <a:r>
              <a:rPr lang="en-US" altLang="en-US" dirty="0"/>
              <a:t> </a:t>
            </a:r>
            <a:r>
              <a:rPr lang="en-US" altLang="en-US" dirty="0" err="1"/>
              <a:t>one_student</a:t>
            </a:r>
            <a:r>
              <a:rPr lang="en-US" altLang="en-US" dirty="0"/>
              <a:t>,</a:t>
            </a:r>
            <a:br>
              <a:rPr lang="en-US" altLang="en-US" dirty="0"/>
            </a:br>
            <a:r>
              <a:rPr lang="en-US" altLang="en-US" dirty="0"/>
              <a:t>    s2.student </a:t>
            </a:r>
            <a:r>
              <a:rPr lang="en-US" altLang="en-US" dirty="0">
                <a:solidFill>
                  <a:srgbClr val="FF0066"/>
                </a:solidFill>
              </a:rPr>
              <a:t>AS</a:t>
            </a:r>
            <a:r>
              <a:rPr lang="en-US" altLang="en-US" dirty="0"/>
              <a:t> </a:t>
            </a:r>
            <a:r>
              <a:rPr lang="en-US" altLang="en-US" dirty="0" err="1"/>
              <a:t>other_student</a:t>
            </a:r>
            <a:r>
              <a:rPr lang="en-US" altLang="en-US" dirty="0"/>
              <a:t>,</a:t>
            </a:r>
            <a:br>
              <a:rPr lang="en-US" altLang="en-US" dirty="0"/>
            </a:br>
            <a:r>
              <a:rPr lang="en-US" altLang="en-US" dirty="0"/>
              <a:t>    </a:t>
            </a:r>
            <a:r>
              <a:rPr lang="en-US" altLang="en-US" dirty="0">
                <a:solidFill>
                  <a:srgbClr val="FF0066"/>
                </a:solidFill>
              </a:rPr>
              <a:t>ABS</a:t>
            </a:r>
            <a:r>
              <a:rPr lang="en-US" altLang="en-US" dirty="0"/>
              <a:t>(s1.score - s2.score) </a:t>
            </a:r>
            <a:r>
              <a:rPr lang="en-US" altLang="en-US" dirty="0">
                <a:solidFill>
                  <a:srgbClr val="FF0066"/>
                </a:solidFill>
              </a:rPr>
              <a:t>AS</a:t>
            </a:r>
            <a:r>
              <a:rPr lang="en-US" altLang="en-US" dirty="0"/>
              <a:t> </a:t>
            </a:r>
            <a:r>
              <a:rPr lang="en-US" altLang="en-US" dirty="0" err="1"/>
              <a:t>score_diff</a:t>
            </a:r>
            <a:br>
              <a:rPr lang="en-US" altLang="en-US" dirty="0"/>
            </a:br>
            <a:r>
              <a:rPr lang="en-US" altLang="en-US" dirty="0">
                <a:solidFill>
                  <a:srgbClr val="FF0066"/>
                </a:solidFill>
              </a:rPr>
              <a:t>FROM</a:t>
            </a:r>
            <a:r>
              <a:rPr lang="en-US" altLang="en-US" dirty="0"/>
              <a:t> </a:t>
            </a:r>
            <a:br>
              <a:rPr lang="en-US" altLang="en-US" dirty="0"/>
            </a:br>
            <a:r>
              <a:rPr lang="en-US" altLang="en-US" dirty="0"/>
              <a:t>    scores </a:t>
            </a:r>
            <a:r>
              <a:rPr lang="en-US" altLang="en-US" dirty="0">
                <a:solidFill>
                  <a:srgbClr val="FF0066"/>
                </a:solidFill>
              </a:rPr>
              <a:t>AS</a:t>
            </a:r>
            <a:r>
              <a:rPr lang="en-US" altLang="en-US" dirty="0"/>
              <a:t> s1</a:t>
            </a:r>
            <a:br>
              <a:rPr lang="en-US" altLang="en-US" dirty="0"/>
            </a:br>
            <a:r>
              <a:rPr lang="en-US" altLang="en-US" dirty="0"/>
              <a:t>    </a:t>
            </a:r>
            <a:r>
              <a:rPr lang="en-US" altLang="en-US" dirty="0">
                <a:solidFill>
                  <a:srgbClr val="FF0066"/>
                </a:solidFill>
              </a:rPr>
              <a:t>INNER</a:t>
            </a:r>
            <a:r>
              <a:rPr lang="en-US" altLang="en-US" dirty="0"/>
              <a:t> </a:t>
            </a:r>
            <a:r>
              <a:rPr lang="en-US" altLang="en-US" dirty="0">
                <a:solidFill>
                  <a:srgbClr val="FF0066"/>
                </a:solidFill>
              </a:rPr>
              <a:t>JOIN</a:t>
            </a:r>
            <a:r>
              <a:rPr lang="en-US" altLang="en-US" dirty="0"/>
              <a:t> scores </a:t>
            </a:r>
            <a:r>
              <a:rPr lang="en-US" altLang="en-US" dirty="0">
                <a:solidFill>
                  <a:srgbClr val="FF0066"/>
                </a:solidFill>
              </a:rPr>
              <a:t>AS</a:t>
            </a:r>
            <a:r>
              <a:rPr lang="en-US" altLang="en-US" dirty="0"/>
              <a:t> s2</a:t>
            </a:r>
            <a:br>
              <a:rPr lang="en-US" altLang="en-US" dirty="0"/>
            </a:br>
            <a:r>
              <a:rPr lang="en-US" altLang="en-US" dirty="0"/>
              <a:t>        </a:t>
            </a:r>
            <a:r>
              <a:rPr lang="en-US" altLang="en-US" dirty="0">
                <a:solidFill>
                  <a:srgbClr val="FF0066"/>
                </a:solidFill>
              </a:rPr>
              <a:t>ON</a:t>
            </a:r>
            <a:r>
              <a:rPr lang="en-US" altLang="en-US" dirty="0"/>
              <a:t> s1.id != s2.id</a:t>
            </a:r>
            <a:br>
              <a:rPr lang="en-US" altLang="en-US" dirty="0"/>
            </a:br>
            <a:r>
              <a:rPr lang="en-US" altLang="en-US" dirty="0">
                <a:solidFill>
                  <a:srgbClr val="FF0066"/>
                </a:solidFill>
              </a:rPr>
              <a:t>ORDER</a:t>
            </a:r>
            <a:r>
              <a:rPr lang="en-US" altLang="en-US" dirty="0"/>
              <a:t> </a:t>
            </a:r>
            <a:r>
              <a:rPr lang="en-US" altLang="en-US" dirty="0">
                <a:solidFill>
                  <a:srgbClr val="FF0066"/>
                </a:solidFill>
              </a:rPr>
              <a:t>BY</a:t>
            </a:r>
            <a:r>
              <a:rPr lang="en-US" altLang="en-US" dirty="0"/>
              <a:t> 3 </a:t>
            </a:r>
            <a:r>
              <a:rPr lang="en-US" altLang="en-US" dirty="0">
                <a:solidFill>
                  <a:srgbClr val="FF0066"/>
                </a:solidFill>
              </a:rPr>
              <a:t>ASC</a:t>
            </a:r>
            <a:br>
              <a:rPr lang="en-US" altLang="en-US" dirty="0"/>
            </a:br>
            <a:r>
              <a:rPr lang="en-US" altLang="en-US" dirty="0">
                <a:solidFill>
                  <a:srgbClr val="FF0066"/>
                </a:solidFill>
              </a:rPr>
              <a:t>LIMIT</a:t>
            </a:r>
            <a:r>
              <a:rPr lang="en-US" altLang="en-US" dirty="0"/>
              <a:t> 1</a:t>
            </a:r>
          </a:p>
        </p:txBody>
      </p:sp>
    </p:spTree>
    <p:extLst>
      <p:ext uri="{BB962C8B-B14F-4D97-AF65-F5344CB8AC3E}">
        <p14:creationId xmlns:p14="http://schemas.microsoft.com/office/powerpoint/2010/main" val="1401238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9FF5A85-AEED-4FB3-A1FC-7129FBFC3A7C}"/>
              </a:ext>
            </a:extLst>
          </p:cNvPr>
          <p:cNvPicPr>
            <a:picLocks noChangeAspect="1"/>
          </p:cNvPicPr>
          <p:nvPr/>
        </p:nvPicPr>
        <p:blipFill>
          <a:blip r:embed="rId2"/>
          <a:stretch>
            <a:fillRect/>
          </a:stretch>
        </p:blipFill>
        <p:spPr>
          <a:xfrm>
            <a:off x="268533" y="728256"/>
            <a:ext cx="4867275" cy="2790825"/>
          </a:xfrm>
          <a:prstGeom prst="rect">
            <a:avLst/>
          </a:prstGeom>
        </p:spPr>
      </p:pic>
      <p:sp>
        <p:nvSpPr>
          <p:cNvPr id="4" name="Title 1">
            <a:extLst>
              <a:ext uri="{FF2B5EF4-FFF2-40B4-BE49-F238E27FC236}">
                <a16:creationId xmlns:a16="http://schemas.microsoft.com/office/drawing/2014/main" id="{34206686-79E6-4D1A-AFDC-1B08216F2B2C}"/>
              </a:ext>
            </a:extLst>
          </p:cNvPr>
          <p:cNvSpPr txBox="1">
            <a:spLocks/>
          </p:cNvSpPr>
          <p:nvPr/>
        </p:nvSpPr>
        <p:spPr>
          <a:xfrm>
            <a:off x="-1" y="18256"/>
            <a:ext cx="4854747" cy="56594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i="1" dirty="0">
                <a:latin typeface="+mn-lt"/>
              </a:rPr>
              <a:t>EXAMPLES</a:t>
            </a:r>
          </a:p>
        </p:txBody>
      </p:sp>
      <p:grpSp>
        <p:nvGrpSpPr>
          <p:cNvPr id="11" name="Group 10">
            <a:extLst>
              <a:ext uri="{FF2B5EF4-FFF2-40B4-BE49-F238E27FC236}">
                <a16:creationId xmlns:a16="http://schemas.microsoft.com/office/drawing/2014/main" id="{A5A2674D-AD72-4B99-95B8-C4B95537B4DA}"/>
              </a:ext>
            </a:extLst>
          </p:cNvPr>
          <p:cNvGrpSpPr/>
          <p:nvPr/>
        </p:nvGrpSpPr>
        <p:grpSpPr>
          <a:xfrm>
            <a:off x="184558" y="706352"/>
            <a:ext cx="6132353" cy="4611634"/>
            <a:chOff x="142613" y="584200"/>
            <a:chExt cx="6132353" cy="3934300"/>
          </a:xfrm>
        </p:grpSpPr>
        <p:sp>
          <p:nvSpPr>
            <p:cNvPr id="6" name="Rectangle 5">
              <a:extLst>
                <a:ext uri="{FF2B5EF4-FFF2-40B4-BE49-F238E27FC236}">
                  <a16:creationId xmlns:a16="http://schemas.microsoft.com/office/drawing/2014/main" id="{F61AD472-0FBE-4D69-9E1A-2F09B38D8F33}"/>
                </a:ext>
              </a:extLst>
            </p:cNvPr>
            <p:cNvSpPr/>
            <p:nvPr/>
          </p:nvSpPr>
          <p:spPr>
            <a:xfrm>
              <a:off x="142614" y="2891260"/>
              <a:ext cx="6132352" cy="1541685"/>
            </a:xfrm>
            <a:prstGeom prst="rect">
              <a:avLst/>
            </a:prstGeom>
            <a:ln>
              <a:noFill/>
            </a:ln>
          </p:spPr>
          <p:txBody>
            <a:bodyPr wrap="square" numCol="3" spcCol="91440" anchor="b">
              <a:normAutofit/>
            </a:bodyPr>
            <a:lstStyle/>
            <a:p>
              <a:r>
                <a:rPr lang="en-US" sz="1400" dirty="0">
                  <a:solidFill>
                    <a:srgbClr val="333333"/>
                  </a:solidFill>
                </a:rPr>
                <a:t>Over budget on a project is defined when the salaries, prorated to the day, exceed the budget of the project.</a:t>
              </a:r>
            </a:p>
            <a:p>
              <a:r>
                <a:rPr lang="en-US" sz="1400" dirty="0">
                  <a:solidFill>
                    <a:srgbClr val="333333"/>
                  </a:solidFill>
                </a:rPr>
                <a:t> </a:t>
              </a:r>
            </a:p>
            <a:p>
              <a:r>
                <a:rPr lang="en-US" sz="1400" dirty="0">
                  <a:solidFill>
                    <a:srgbClr val="333333"/>
                  </a:solidFill>
                </a:rPr>
                <a:t>For example, if Alice and Bob both combined income make 200K and work on a project of a budget of 50K that takes half a year, then the project is over budget given 0.5 * 200K = 100K &gt; 50K. </a:t>
              </a:r>
            </a:p>
            <a:p>
              <a:endParaRPr lang="en-US" sz="1400" dirty="0">
                <a:solidFill>
                  <a:srgbClr val="333333"/>
                </a:solidFill>
              </a:endParaRPr>
            </a:p>
            <a:p>
              <a:r>
                <a:rPr lang="en-US" sz="1400" dirty="0">
                  <a:solidFill>
                    <a:srgbClr val="333333"/>
                  </a:solidFill>
                </a:rPr>
                <a:t>Write a query to select all projects that are over budget. Assume that employees only work on one project at a time.</a:t>
              </a:r>
              <a:endParaRPr lang="en-US" sz="1400" dirty="0"/>
            </a:p>
          </p:txBody>
        </p:sp>
        <p:sp>
          <p:nvSpPr>
            <p:cNvPr id="10" name="Rectangle 9">
              <a:extLst>
                <a:ext uri="{FF2B5EF4-FFF2-40B4-BE49-F238E27FC236}">
                  <a16:creationId xmlns:a16="http://schemas.microsoft.com/office/drawing/2014/main" id="{613FCF3A-D373-44CE-B3FD-ED391B2BCBF7}"/>
                </a:ext>
              </a:extLst>
            </p:cNvPr>
            <p:cNvSpPr/>
            <p:nvPr/>
          </p:nvSpPr>
          <p:spPr>
            <a:xfrm>
              <a:off x="142613" y="584200"/>
              <a:ext cx="6132352" cy="39343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Rectangle 1">
            <a:extLst>
              <a:ext uri="{FF2B5EF4-FFF2-40B4-BE49-F238E27FC236}">
                <a16:creationId xmlns:a16="http://schemas.microsoft.com/office/drawing/2014/main" id="{74826DE3-CE86-4439-8F96-070C137ECEE8}"/>
              </a:ext>
            </a:extLst>
          </p:cNvPr>
          <p:cNvSpPr/>
          <p:nvPr/>
        </p:nvSpPr>
        <p:spPr>
          <a:xfrm>
            <a:off x="184558" y="5440138"/>
            <a:ext cx="11206253" cy="1323439"/>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n-US" sz="1600" dirty="0"/>
              <a:t>Notice how we're left joining `projects` to both `</a:t>
            </a:r>
            <a:r>
              <a:rPr lang="en-US" sz="1600" dirty="0" err="1"/>
              <a:t>employee_projects</a:t>
            </a:r>
            <a:r>
              <a:rPr lang="en-US" sz="1600" dirty="0"/>
              <a:t>` and `employees`. This is due to the effect that if there exists no employees on a project, we still need to define it as overbudget and setting the salaries as 0. </a:t>
            </a:r>
          </a:p>
          <a:p>
            <a:endParaRPr lang="en-US" sz="1600" dirty="0"/>
          </a:p>
          <a:p>
            <a:r>
              <a:rPr lang="en-US" sz="1600" dirty="0"/>
              <a:t>We're also grouping by title, </a:t>
            </a:r>
            <a:r>
              <a:rPr lang="en-US" sz="1600" dirty="0" err="1"/>
              <a:t>project_days</a:t>
            </a:r>
            <a:r>
              <a:rPr lang="en-US" sz="1600" dirty="0"/>
              <a:t>, and budget, so that we can get the total sum. Given that each of title, </a:t>
            </a:r>
            <a:r>
              <a:rPr lang="en-US" sz="1600" dirty="0" err="1"/>
              <a:t>project_days</a:t>
            </a:r>
            <a:r>
              <a:rPr lang="en-US" sz="1600" dirty="0"/>
              <a:t>, and budget are distinct for each project, we can do the group by without a fear of duplication in our SUM.</a:t>
            </a:r>
          </a:p>
        </p:txBody>
      </p:sp>
      <p:sp>
        <p:nvSpPr>
          <p:cNvPr id="3" name="Rectangle 1">
            <a:extLst>
              <a:ext uri="{FF2B5EF4-FFF2-40B4-BE49-F238E27FC236}">
                <a16:creationId xmlns:a16="http://schemas.microsoft.com/office/drawing/2014/main" id="{6A9EF491-3ADA-40D2-98FF-097BF9E14816}"/>
              </a:ext>
            </a:extLst>
          </p:cNvPr>
          <p:cNvSpPr>
            <a:spLocks noChangeArrowheads="1"/>
          </p:cNvSpPr>
          <p:nvPr/>
        </p:nvSpPr>
        <p:spPr bwMode="auto">
          <a:xfrm>
            <a:off x="6463123" y="301228"/>
            <a:ext cx="5634941" cy="5016758"/>
          </a:xfrm>
          <a:prstGeom prst="rect">
            <a:avLst/>
          </a:prstGeom>
          <a:solidFill>
            <a:schemeClr val="accent4">
              <a:lumMod val="20000"/>
              <a:lumOff val="80000"/>
            </a:schemeClr>
          </a:solid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rgbClr val="FF0066"/>
                </a:solidFill>
              </a:rPr>
              <a:t>SELECT</a:t>
            </a:r>
            <a:r>
              <a:rPr lang="en-US" altLang="en-US" sz="1600" dirty="0"/>
              <a:t> </a:t>
            </a:r>
            <a:br>
              <a:rPr lang="en-US" altLang="en-US" sz="1600" dirty="0"/>
            </a:br>
            <a:r>
              <a:rPr lang="en-US" altLang="en-US" sz="1600" dirty="0"/>
              <a:t>    title,</a:t>
            </a:r>
            <a:br>
              <a:rPr lang="en-US" altLang="en-US" sz="1600" dirty="0"/>
            </a:br>
            <a:r>
              <a:rPr lang="en-US" altLang="en-US" sz="1600" dirty="0"/>
              <a:t>    </a:t>
            </a:r>
            <a:r>
              <a:rPr lang="en-US" altLang="en-US" sz="1600" dirty="0">
                <a:solidFill>
                  <a:srgbClr val="FF0066"/>
                </a:solidFill>
              </a:rPr>
              <a:t>CASE</a:t>
            </a:r>
            <a:r>
              <a:rPr lang="en-US" altLang="en-US" sz="1600" dirty="0"/>
              <a:t> </a:t>
            </a:r>
            <a:r>
              <a:rPr lang="en-US" altLang="en-US" sz="1600" dirty="0">
                <a:solidFill>
                  <a:srgbClr val="FF0066"/>
                </a:solidFill>
              </a:rPr>
              <a:t>WHEN</a:t>
            </a:r>
            <a:r>
              <a:rPr lang="en-US" altLang="en-US" sz="1600" dirty="0"/>
              <a:t> </a:t>
            </a:r>
            <a:br>
              <a:rPr lang="en-US" altLang="en-US" sz="1600" dirty="0"/>
            </a:br>
            <a:r>
              <a:rPr lang="en-US" altLang="en-US" sz="1600" dirty="0"/>
              <a:t>        </a:t>
            </a:r>
            <a:r>
              <a:rPr lang="en-US" altLang="en-US" sz="1600" dirty="0">
                <a:solidFill>
                  <a:srgbClr val="FF0066"/>
                </a:solidFill>
              </a:rPr>
              <a:t>CAST</a:t>
            </a:r>
            <a:r>
              <a:rPr lang="en-US" altLang="en-US" sz="1600" dirty="0"/>
              <a:t>(</a:t>
            </a:r>
            <a:r>
              <a:rPr lang="en-US" altLang="en-US" sz="1600" dirty="0" err="1"/>
              <a:t>project_days</a:t>
            </a:r>
            <a:r>
              <a:rPr lang="en-US" altLang="en-US" sz="1600" dirty="0"/>
              <a:t> </a:t>
            </a:r>
            <a:r>
              <a:rPr lang="en-US" altLang="en-US" sz="1600" dirty="0">
                <a:solidFill>
                  <a:srgbClr val="FF0066"/>
                </a:solidFill>
              </a:rPr>
              <a:t>AS</a:t>
            </a:r>
            <a:r>
              <a:rPr lang="en-US" altLang="en-US" sz="1600" dirty="0"/>
              <a:t> </a:t>
            </a:r>
            <a:r>
              <a:rPr lang="en-US" altLang="en-US" sz="1600" dirty="0">
                <a:solidFill>
                  <a:srgbClr val="FF0066"/>
                </a:solidFill>
              </a:rPr>
              <a:t>DECIMAL</a:t>
            </a:r>
            <a:r>
              <a:rPr lang="en-US" altLang="en-US" sz="1600" dirty="0"/>
              <a:t>)/365 * </a:t>
            </a:r>
            <a:r>
              <a:rPr lang="en-US" altLang="en-US" sz="1600" dirty="0" err="1"/>
              <a:t>total_salary</a:t>
            </a:r>
            <a:r>
              <a:rPr lang="en-US" altLang="en-US" sz="1600" dirty="0"/>
              <a:t> &gt; budget </a:t>
            </a:r>
            <a:br>
              <a:rPr lang="en-US" altLang="en-US" sz="1600" dirty="0"/>
            </a:br>
            <a:r>
              <a:rPr lang="en-US" altLang="en-US" sz="1600" dirty="0"/>
              <a:t>        </a:t>
            </a:r>
            <a:r>
              <a:rPr lang="en-US" altLang="en-US" sz="1600" dirty="0">
                <a:solidFill>
                  <a:srgbClr val="FF0066"/>
                </a:solidFill>
              </a:rPr>
              <a:t>THEN</a:t>
            </a:r>
            <a:r>
              <a:rPr lang="en-US" altLang="en-US" sz="1600" dirty="0"/>
              <a:t> 'overbudget’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rgbClr val="FF0066"/>
                </a:solidFill>
              </a:rPr>
              <a:t>        ELSE</a:t>
            </a:r>
            <a:r>
              <a:rPr lang="en-US" altLang="en-US" sz="1600" dirty="0"/>
              <a:t> 'within budget' </a:t>
            </a:r>
            <a:br>
              <a:rPr lang="en-US" altLang="en-US" sz="1600" dirty="0"/>
            </a:br>
            <a:r>
              <a:rPr lang="en-US" altLang="en-US" sz="1600" dirty="0"/>
              <a:t>    </a:t>
            </a:r>
            <a:r>
              <a:rPr lang="en-US" altLang="en-US" sz="1600" dirty="0">
                <a:solidFill>
                  <a:srgbClr val="FF0066"/>
                </a:solidFill>
              </a:rPr>
              <a:t>END</a:t>
            </a:r>
            <a:r>
              <a:rPr lang="en-US" altLang="en-US" sz="1600" dirty="0"/>
              <a:t> </a:t>
            </a:r>
            <a:r>
              <a:rPr lang="en-US" altLang="en-US" sz="1600" dirty="0">
                <a:solidFill>
                  <a:srgbClr val="FF0066"/>
                </a:solidFill>
              </a:rPr>
              <a:t>AS</a:t>
            </a:r>
            <a:r>
              <a:rPr lang="en-US" altLang="en-US" sz="1600" dirty="0"/>
              <a:t> </a:t>
            </a:r>
            <a:r>
              <a:rPr lang="en-US" altLang="en-US" sz="1600" dirty="0" err="1"/>
              <a:t>project_forecast</a:t>
            </a:r>
            <a:br>
              <a:rPr lang="en-US" altLang="en-US" sz="1600" dirty="0"/>
            </a:br>
            <a:r>
              <a:rPr lang="en-US" altLang="en-US" sz="1600" dirty="0">
                <a:solidFill>
                  <a:srgbClr val="FF0066"/>
                </a:solidFill>
              </a:rPr>
              <a:t>FROM</a:t>
            </a:r>
            <a:r>
              <a:rPr lang="en-US" altLang="en-US" sz="1600" dirty="0"/>
              <a:t> (</a:t>
            </a:r>
            <a:br>
              <a:rPr lang="en-US" altLang="en-US" sz="1600" dirty="0"/>
            </a:br>
            <a:r>
              <a:rPr lang="en-US" altLang="en-US" sz="1600" dirty="0"/>
              <a:t>    </a:t>
            </a:r>
            <a:r>
              <a:rPr lang="en-US" altLang="en-US" sz="1600" dirty="0">
                <a:solidFill>
                  <a:srgbClr val="FF0066"/>
                </a:solidFill>
              </a:rPr>
              <a:t>SELECT</a:t>
            </a:r>
            <a:r>
              <a:rPr lang="en-US" altLang="en-US" sz="1600" dirty="0"/>
              <a:t> </a:t>
            </a:r>
            <a:br>
              <a:rPr lang="en-US" altLang="en-US" sz="1600" dirty="0"/>
            </a:br>
            <a:r>
              <a:rPr lang="en-US" altLang="en-US" sz="1600" dirty="0"/>
              <a:t>        title,</a:t>
            </a:r>
            <a:br>
              <a:rPr lang="en-US" altLang="en-US" sz="1600" dirty="0"/>
            </a:br>
            <a:r>
              <a:rPr lang="en-US" altLang="en-US" sz="1600" dirty="0"/>
              <a:t>        </a:t>
            </a:r>
            <a:r>
              <a:rPr lang="en-US" altLang="en-US" sz="1600" dirty="0">
                <a:solidFill>
                  <a:srgbClr val="FF0066"/>
                </a:solidFill>
              </a:rPr>
              <a:t>DATEDIFF</a:t>
            </a:r>
            <a:r>
              <a:rPr lang="en-US" altLang="en-US" sz="1600" dirty="0"/>
              <a:t>(</a:t>
            </a:r>
            <a:r>
              <a:rPr lang="en-US" altLang="en-US" sz="1600" dirty="0" err="1"/>
              <a:t>end_date</a:t>
            </a:r>
            <a:r>
              <a:rPr lang="en-US" altLang="en-US" sz="1600" dirty="0"/>
              <a:t>, </a:t>
            </a:r>
            <a:r>
              <a:rPr lang="en-US" altLang="en-US" sz="1600" dirty="0" err="1"/>
              <a:t>start_date</a:t>
            </a:r>
            <a:r>
              <a:rPr lang="en-US" altLang="en-US" sz="1600" dirty="0"/>
              <a:t>) </a:t>
            </a:r>
            <a:r>
              <a:rPr lang="en-US" altLang="en-US" sz="1600" dirty="0">
                <a:solidFill>
                  <a:srgbClr val="FF0066"/>
                </a:solidFill>
              </a:rPr>
              <a:t>AS</a:t>
            </a:r>
            <a:r>
              <a:rPr lang="en-US" altLang="en-US" sz="1600" dirty="0"/>
              <a:t> </a:t>
            </a:r>
            <a:r>
              <a:rPr lang="en-US" altLang="en-US" sz="1600" dirty="0" err="1"/>
              <a:t>project_days</a:t>
            </a:r>
            <a:r>
              <a:rPr lang="en-US" altLang="en-US" sz="1600" dirty="0"/>
              <a:t>,</a:t>
            </a:r>
            <a:br>
              <a:rPr lang="en-US" altLang="en-US" sz="1600" dirty="0"/>
            </a:br>
            <a:r>
              <a:rPr lang="en-US" altLang="en-US" sz="1600" dirty="0"/>
              <a:t>        budget,</a:t>
            </a:r>
            <a:br>
              <a:rPr lang="en-US" altLang="en-US" sz="1600" dirty="0"/>
            </a:br>
            <a:r>
              <a:rPr lang="en-US" altLang="en-US" sz="1600" dirty="0"/>
              <a:t>        </a:t>
            </a:r>
            <a:r>
              <a:rPr lang="en-US" altLang="en-US" sz="1600" dirty="0">
                <a:solidFill>
                  <a:srgbClr val="FF0066"/>
                </a:solidFill>
              </a:rPr>
              <a:t>SUM</a:t>
            </a:r>
            <a:r>
              <a:rPr lang="en-US" altLang="en-US" sz="1600" dirty="0"/>
              <a:t>(</a:t>
            </a:r>
            <a:r>
              <a:rPr lang="en-US" altLang="en-US" sz="1600" dirty="0">
                <a:solidFill>
                  <a:srgbClr val="FF0066"/>
                </a:solidFill>
              </a:rPr>
              <a:t>COALESCE</a:t>
            </a:r>
            <a:r>
              <a:rPr lang="en-US" altLang="en-US" sz="1600" dirty="0"/>
              <a:t>(salary,0)) </a:t>
            </a:r>
            <a:r>
              <a:rPr lang="en-US" altLang="en-US" sz="1600" dirty="0">
                <a:solidFill>
                  <a:srgbClr val="FF0066"/>
                </a:solidFill>
              </a:rPr>
              <a:t>AS</a:t>
            </a:r>
            <a:r>
              <a:rPr lang="en-US" altLang="en-US" sz="1600" dirty="0"/>
              <a:t> </a:t>
            </a:r>
            <a:r>
              <a:rPr lang="en-US" altLang="en-US" sz="1600" dirty="0" err="1"/>
              <a:t>total_salary</a:t>
            </a:r>
            <a:r>
              <a:rPr lang="en-US" altLang="en-US" sz="1600" dirty="0"/>
              <a:t>,</a:t>
            </a:r>
            <a:br>
              <a:rPr lang="en-US" altLang="en-US" sz="1600" dirty="0"/>
            </a:br>
            <a:r>
              <a:rPr lang="en-US" altLang="en-US" sz="1600" dirty="0"/>
              <a:t>    </a:t>
            </a:r>
            <a:r>
              <a:rPr lang="en-US" altLang="en-US" sz="1600" dirty="0">
                <a:solidFill>
                  <a:srgbClr val="FF0066"/>
                </a:solidFill>
              </a:rPr>
              <a:t>FROM</a:t>
            </a:r>
            <a:r>
              <a:rPr lang="en-US" altLang="en-US" sz="1600" dirty="0"/>
              <a:t> projects </a:t>
            </a:r>
            <a:r>
              <a:rPr lang="en-US" altLang="en-US" sz="1600" dirty="0">
                <a:solidFill>
                  <a:srgbClr val="FF0066"/>
                </a:solidFill>
              </a:rPr>
              <a:t>AS</a:t>
            </a:r>
            <a:r>
              <a:rPr lang="en-US" altLang="en-US" sz="1600" dirty="0"/>
              <a:t> p</a:t>
            </a:r>
            <a:br>
              <a:rPr lang="en-US" altLang="en-US" sz="1600" dirty="0"/>
            </a:br>
            <a:r>
              <a:rPr lang="en-US" altLang="en-US" sz="1600" dirty="0"/>
              <a:t>    </a:t>
            </a:r>
            <a:r>
              <a:rPr lang="en-US" altLang="en-US" sz="1600" dirty="0">
                <a:solidFill>
                  <a:srgbClr val="FF0066"/>
                </a:solidFill>
              </a:rPr>
              <a:t>LEFT</a:t>
            </a:r>
            <a:r>
              <a:rPr lang="en-US" altLang="en-US" sz="1600" dirty="0"/>
              <a:t> </a:t>
            </a:r>
            <a:r>
              <a:rPr lang="en-US" altLang="en-US" sz="1600" dirty="0">
                <a:solidFill>
                  <a:srgbClr val="FF0066"/>
                </a:solidFill>
              </a:rPr>
              <a:t>JOIN</a:t>
            </a:r>
            <a:r>
              <a:rPr lang="en-US" altLang="en-US" sz="1600" dirty="0"/>
              <a:t> </a:t>
            </a:r>
            <a:r>
              <a:rPr lang="en-US" altLang="en-US" sz="1600" dirty="0" err="1"/>
              <a:t>employees_projects</a:t>
            </a:r>
            <a:r>
              <a:rPr lang="en-US" altLang="en-US" sz="1600" dirty="0"/>
              <a:t> </a:t>
            </a:r>
            <a:r>
              <a:rPr lang="en-US" altLang="en-US" sz="1600" dirty="0">
                <a:solidFill>
                  <a:srgbClr val="FF0066"/>
                </a:solidFill>
              </a:rPr>
              <a:t>AS</a:t>
            </a:r>
            <a:r>
              <a:rPr lang="en-US" altLang="en-US" sz="1600" dirty="0"/>
              <a:t> ep</a:t>
            </a:r>
            <a:br>
              <a:rPr lang="en-US" altLang="en-US" sz="1600" dirty="0"/>
            </a:br>
            <a:r>
              <a:rPr lang="en-US" altLang="en-US" sz="1600" dirty="0"/>
              <a:t>        </a:t>
            </a:r>
            <a:r>
              <a:rPr lang="en-US" altLang="en-US" sz="1600" dirty="0">
                <a:solidFill>
                  <a:srgbClr val="FF0066"/>
                </a:solidFill>
              </a:rPr>
              <a:t>ON</a:t>
            </a:r>
            <a:r>
              <a:rPr lang="en-US" altLang="en-US" sz="1600" dirty="0"/>
              <a:t> p.id = </a:t>
            </a:r>
            <a:r>
              <a:rPr lang="en-US" altLang="en-US" sz="1600" dirty="0" err="1"/>
              <a:t>ep.project_id</a:t>
            </a:r>
            <a:br>
              <a:rPr lang="en-US" altLang="en-US" sz="1600" dirty="0"/>
            </a:br>
            <a:r>
              <a:rPr lang="en-US" altLang="en-US" sz="1600" dirty="0"/>
              <a:t>    </a:t>
            </a:r>
            <a:r>
              <a:rPr lang="en-US" altLang="en-US" sz="1600" dirty="0">
                <a:solidFill>
                  <a:srgbClr val="FF0066"/>
                </a:solidFill>
              </a:rPr>
              <a:t>LEFT</a:t>
            </a:r>
            <a:r>
              <a:rPr lang="en-US" altLang="en-US" sz="1600" dirty="0"/>
              <a:t> </a:t>
            </a:r>
            <a:r>
              <a:rPr lang="en-US" altLang="en-US" sz="1600" dirty="0">
                <a:solidFill>
                  <a:srgbClr val="FF0066"/>
                </a:solidFill>
              </a:rPr>
              <a:t>JOIN</a:t>
            </a:r>
            <a:r>
              <a:rPr lang="en-US" altLang="en-US" sz="1600" dirty="0"/>
              <a:t> employees </a:t>
            </a:r>
            <a:r>
              <a:rPr lang="en-US" altLang="en-US" sz="1600" dirty="0">
                <a:solidFill>
                  <a:srgbClr val="FF0066"/>
                </a:solidFill>
              </a:rPr>
              <a:t>AS</a:t>
            </a:r>
            <a:r>
              <a:rPr lang="en-US" altLang="en-US" sz="1600" dirty="0"/>
              <a:t> e </a:t>
            </a:r>
            <a:br>
              <a:rPr lang="en-US" altLang="en-US" sz="1600" dirty="0"/>
            </a:br>
            <a:r>
              <a:rPr lang="en-US" altLang="en-US" sz="1600" dirty="0"/>
              <a:t>        </a:t>
            </a:r>
            <a:r>
              <a:rPr lang="en-US" altLang="en-US" sz="1600" dirty="0">
                <a:solidFill>
                  <a:srgbClr val="FF0066"/>
                </a:solidFill>
              </a:rPr>
              <a:t>ON</a:t>
            </a:r>
            <a:r>
              <a:rPr lang="en-US" altLang="en-US" sz="1600" dirty="0"/>
              <a:t> e.id = </a:t>
            </a:r>
            <a:r>
              <a:rPr lang="en-US" altLang="en-US" sz="1600" dirty="0" err="1"/>
              <a:t>ep.employee_id</a:t>
            </a:r>
            <a:br>
              <a:rPr lang="en-US" altLang="en-US" sz="1600" dirty="0"/>
            </a:br>
            <a:r>
              <a:rPr lang="en-US" altLang="en-US" sz="1600" dirty="0"/>
              <a:t>    </a:t>
            </a:r>
            <a:r>
              <a:rPr lang="en-US" altLang="en-US" sz="1600" dirty="0">
                <a:solidFill>
                  <a:srgbClr val="FF0066"/>
                </a:solidFill>
              </a:rPr>
              <a:t>GROUP</a:t>
            </a:r>
            <a:r>
              <a:rPr lang="en-US" altLang="en-US" sz="1600" dirty="0"/>
              <a:t> </a:t>
            </a:r>
            <a:r>
              <a:rPr lang="en-US" altLang="en-US" sz="1600" dirty="0">
                <a:solidFill>
                  <a:srgbClr val="FF0066"/>
                </a:solidFill>
              </a:rPr>
              <a:t>BY</a:t>
            </a:r>
            <a:r>
              <a:rPr lang="en-US" altLang="en-US" sz="1600" dirty="0"/>
              <a:t> 1,2,3</a:t>
            </a:r>
            <a:br>
              <a:rPr lang="en-US" altLang="en-US" sz="1600" dirty="0"/>
            </a:br>
            <a:r>
              <a:rPr lang="en-US" altLang="en-US" sz="1600" dirty="0"/>
              <a:t>)</a:t>
            </a:r>
          </a:p>
        </p:txBody>
      </p:sp>
    </p:spTree>
    <p:extLst>
      <p:ext uri="{BB962C8B-B14F-4D97-AF65-F5344CB8AC3E}">
        <p14:creationId xmlns:p14="http://schemas.microsoft.com/office/powerpoint/2010/main" val="33749887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4206686-79E6-4D1A-AFDC-1B08216F2B2C}"/>
              </a:ext>
            </a:extLst>
          </p:cNvPr>
          <p:cNvSpPr txBox="1">
            <a:spLocks/>
          </p:cNvSpPr>
          <p:nvPr/>
        </p:nvSpPr>
        <p:spPr>
          <a:xfrm>
            <a:off x="-1" y="18256"/>
            <a:ext cx="4854747" cy="56594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i="1" dirty="0">
                <a:latin typeface="+mn-lt"/>
              </a:rPr>
              <a:t>EXAMPLES</a:t>
            </a:r>
          </a:p>
        </p:txBody>
      </p:sp>
      <p:pic>
        <p:nvPicPr>
          <p:cNvPr id="15" name="Picture 14">
            <a:extLst>
              <a:ext uri="{FF2B5EF4-FFF2-40B4-BE49-F238E27FC236}">
                <a16:creationId xmlns:a16="http://schemas.microsoft.com/office/drawing/2014/main" id="{0FB204C0-BA78-448D-8410-D644551AB5A4}"/>
              </a:ext>
            </a:extLst>
          </p:cNvPr>
          <p:cNvPicPr>
            <a:picLocks noChangeAspect="1"/>
          </p:cNvPicPr>
          <p:nvPr/>
        </p:nvPicPr>
        <p:blipFill>
          <a:blip r:embed="rId2"/>
          <a:stretch>
            <a:fillRect/>
          </a:stretch>
        </p:blipFill>
        <p:spPr>
          <a:xfrm>
            <a:off x="5814648" y="75888"/>
            <a:ext cx="4531916" cy="6706224"/>
          </a:xfrm>
          <a:prstGeom prst="rect">
            <a:avLst/>
          </a:prstGeom>
        </p:spPr>
      </p:pic>
      <p:grpSp>
        <p:nvGrpSpPr>
          <p:cNvPr id="17" name="Group 16">
            <a:extLst>
              <a:ext uri="{FF2B5EF4-FFF2-40B4-BE49-F238E27FC236}">
                <a16:creationId xmlns:a16="http://schemas.microsoft.com/office/drawing/2014/main" id="{F2163223-4100-4AD2-8F47-E131141ADA69}"/>
              </a:ext>
            </a:extLst>
          </p:cNvPr>
          <p:cNvGrpSpPr/>
          <p:nvPr/>
        </p:nvGrpSpPr>
        <p:grpSpPr>
          <a:xfrm>
            <a:off x="2052435" y="1589490"/>
            <a:ext cx="2730580" cy="3442608"/>
            <a:chOff x="184558" y="706352"/>
            <a:chExt cx="2730580" cy="3442608"/>
          </a:xfrm>
        </p:grpSpPr>
        <p:grpSp>
          <p:nvGrpSpPr>
            <p:cNvPr id="16" name="Group 15">
              <a:extLst>
                <a:ext uri="{FF2B5EF4-FFF2-40B4-BE49-F238E27FC236}">
                  <a16:creationId xmlns:a16="http://schemas.microsoft.com/office/drawing/2014/main" id="{F551B163-F363-48D1-9DD0-9DF1726D95A4}"/>
                </a:ext>
              </a:extLst>
            </p:cNvPr>
            <p:cNvGrpSpPr/>
            <p:nvPr/>
          </p:nvGrpSpPr>
          <p:grpSpPr>
            <a:xfrm>
              <a:off x="184558" y="752218"/>
              <a:ext cx="2730580" cy="3396742"/>
              <a:chOff x="184558" y="752218"/>
              <a:chExt cx="2730580" cy="3396742"/>
            </a:xfrm>
          </p:grpSpPr>
          <p:pic>
            <p:nvPicPr>
              <p:cNvPr id="7" name="Picture 6">
                <a:extLst>
                  <a:ext uri="{FF2B5EF4-FFF2-40B4-BE49-F238E27FC236}">
                    <a16:creationId xmlns:a16="http://schemas.microsoft.com/office/drawing/2014/main" id="{AF52BBE6-6C78-43A1-A309-A47581E2F38C}"/>
                  </a:ext>
                </a:extLst>
              </p:cNvPr>
              <p:cNvPicPr>
                <a:picLocks noChangeAspect="1"/>
              </p:cNvPicPr>
              <p:nvPr/>
            </p:nvPicPr>
            <p:blipFill rotWithShape="1">
              <a:blip r:embed="rId3"/>
              <a:srcRect t="26266" r="61448" b="19000"/>
              <a:stretch/>
            </p:blipFill>
            <p:spPr>
              <a:xfrm>
                <a:off x="407134" y="1978672"/>
                <a:ext cx="1413852" cy="1180123"/>
              </a:xfrm>
              <a:prstGeom prst="rect">
                <a:avLst/>
              </a:prstGeom>
            </p:spPr>
          </p:pic>
          <p:sp>
            <p:nvSpPr>
              <p:cNvPr id="13" name="Rectangle 3">
                <a:extLst>
                  <a:ext uri="{FF2B5EF4-FFF2-40B4-BE49-F238E27FC236}">
                    <a16:creationId xmlns:a16="http://schemas.microsoft.com/office/drawing/2014/main" id="{5ADF6B3B-2391-47F0-A38B-487133C168FB}"/>
                  </a:ext>
                </a:extLst>
              </p:cNvPr>
              <p:cNvSpPr>
                <a:spLocks noChangeArrowheads="1"/>
              </p:cNvSpPr>
              <p:nvPr/>
            </p:nvSpPr>
            <p:spPr bwMode="auto">
              <a:xfrm>
                <a:off x="184558" y="752218"/>
                <a:ext cx="2512276" cy="120032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err="1">
                    <a:ln>
                      <a:noFill/>
                    </a:ln>
                    <a:solidFill>
                      <a:srgbClr val="222222"/>
                    </a:solidFill>
                    <a:effectLst/>
                    <a:latin typeface="+mn-lt"/>
                  </a:rPr>
                  <a:t>Контекст</a:t>
                </a:r>
                <a:r>
                  <a:rPr kumimoji="0" lang="en-US" altLang="en-US" sz="1200" b="1" i="0" u="none" strike="noStrike" cap="none" normalizeH="0" baseline="0" dirty="0">
                    <a:ln>
                      <a:noFill/>
                    </a:ln>
                    <a:solidFill>
                      <a:srgbClr val="222222"/>
                    </a:solidFill>
                    <a:effectLst/>
                    <a:latin typeface="+mn-lt"/>
                  </a:rPr>
                  <a:t>:</a:t>
                </a:r>
                <a:r>
                  <a:rPr kumimoji="0" lang="en-US" altLang="en-US" sz="1200" b="0" i="0" u="none" strike="noStrike" cap="none" normalizeH="0" baseline="0" dirty="0">
                    <a:ln>
                      <a:noFill/>
                    </a:ln>
                    <a:solidFill>
                      <a:srgbClr val="222222"/>
                    </a:solidFill>
                    <a:effectLst/>
                    <a:latin typeface="+mn-lt"/>
                  </a:rPr>
                  <a:t> </a:t>
                </a:r>
                <a:r>
                  <a:rPr kumimoji="0" lang="en-US" altLang="en-US" sz="1200" b="0" i="0" u="none" strike="noStrike" cap="none" normalizeH="0" baseline="0" dirty="0" err="1">
                    <a:ln>
                      <a:noFill/>
                    </a:ln>
                    <a:solidFill>
                      <a:srgbClr val="222222"/>
                    </a:solidFill>
                    <a:effectLst/>
                    <a:latin typeface="+mn-lt"/>
                  </a:rPr>
                  <a:t>часто</a:t>
                </a:r>
                <a:r>
                  <a:rPr kumimoji="0" lang="en-US" altLang="en-US" sz="1200" b="0" i="0" u="none" strike="noStrike" cap="none" normalizeH="0" baseline="0" dirty="0">
                    <a:ln>
                      <a:noFill/>
                    </a:ln>
                    <a:solidFill>
                      <a:srgbClr val="222222"/>
                    </a:solidFill>
                    <a:effectLst/>
                    <a:latin typeface="+mn-lt"/>
                  </a:rPr>
                  <a:t> </a:t>
                </a:r>
                <a:r>
                  <a:rPr kumimoji="0" lang="en-US" altLang="en-US" sz="1200" b="0" i="0" u="none" strike="noStrike" cap="none" normalizeH="0" baseline="0" dirty="0" err="1">
                    <a:ln>
                      <a:noFill/>
                    </a:ln>
                    <a:solidFill>
                      <a:srgbClr val="222222"/>
                    </a:solidFill>
                    <a:effectLst/>
                    <a:latin typeface="+mn-lt"/>
                  </a:rPr>
                  <a:t>полезно</a:t>
                </a:r>
                <a:r>
                  <a:rPr kumimoji="0" lang="en-US" altLang="en-US" sz="1200" b="0" i="0" u="none" strike="noStrike" cap="none" normalizeH="0" baseline="0" dirty="0">
                    <a:ln>
                      <a:noFill/>
                    </a:ln>
                    <a:solidFill>
                      <a:srgbClr val="222222"/>
                    </a:solidFill>
                    <a:effectLst/>
                    <a:latin typeface="+mn-lt"/>
                  </a:rPr>
                  <a:t> </a:t>
                </a:r>
                <a:r>
                  <a:rPr kumimoji="0" lang="en-US" altLang="en-US" sz="1200" b="0" i="0" u="none" strike="noStrike" cap="none" normalizeH="0" baseline="0" dirty="0" err="1">
                    <a:ln>
                      <a:noFill/>
                    </a:ln>
                    <a:solidFill>
                      <a:srgbClr val="222222"/>
                    </a:solidFill>
                    <a:effectLst/>
                    <a:latin typeface="+mn-lt"/>
                  </a:rPr>
                  <a:t>знать</a:t>
                </a:r>
                <a:r>
                  <a:rPr kumimoji="0" lang="en-US" altLang="en-US" sz="1200" b="0" i="0" u="none" strike="noStrike" cap="none" normalizeH="0" baseline="0" dirty="0">
                    <a:ln>
                      <a:noFill/>
                    </a:ln>
                    <a:solidFill>
                      <a:srgbClr val="222222"/>
                    </a:solidFill>
                    <a:effectLst/>
                    <a:latin typeface="+mn-lt"/>
                  </a:rPr>
                  <a:t>, </a:t>
                </a:r>
                <a:r>
                  <a:rPr kumimoji="0" lang="en-US" altLang="en-US" sz="1200" b="0" i="0" u="none" strike="noStrike" cap="none" normalizeH="0" baseline="0" dirty="0" err="1">
                    <a:ln>
                      <a:noFill/>
                    </a:ln>
                    <a:solidFill>
                      <a:srgbClr val="222222"/>
                    </a:solidFill>
                    <a:effectLst/>
                    <a:latin typeface="+mn-lt"/>
                  </a:rPr>
                  <a:t>как</a:t>
                </a:r>
                <a:r>
                  <a:rPr kumimoji="0" lang="en-US" altLang="en-US" sz="1200" b="0" i="0" u="none" strike="noStrike" cap="none" normalizeH="0" baseline="0" dirty="0">
                    <a:ln>
                      <a:noFill/>
                    </a:ln>
                    <a:solidFill>
                      <a:srgbClr val="222222"/>
                    </a:solidFill>
                    <a:effectLst/>
                    <a:latin typeface="+mn-lt"/>
                  </a:rPr>
                  <a:t> </a:t>
                </a:r>
                <a:r>
                  <a:rPr kumimoji="0" lang="en-US" altLang="en-US" sz="1200" b="0" i="0" u="none" strike="noStrike" cap="none" normalizeH="0" baseline="0" dirty="0" err="1">
                    <a:ln>
                      <a:noFill/>
                    </a:ln>
                    <a:solidFill>
                      <a:srgbClr val="222222"/>
                    </a:solidFill>
                    <a:effectLst/>
                    <a:latin typeface="+mn-lt"/>
                  </a:rPr>
                  <a:t>изменяется</a:t>
                </a:r>
                <a:r>
                  <a:rPr kumimoji="0" lang="en-US" altLang="en-US" sz="1200" b="0" i="0" u="none" strike="noStrike" cap="none" normalizeH="0" baseline="0" dirty="0">
                    <a:ln>
                      <a:noFill/>
                    </a:ln>
                    <a:solidFill>
                      <a:srgbClr val="222222"/>
                    </a:solidFill>
                    <a:effectLst/>
                    <a:latin typeface="+mn-lt"/>
                  </a:rPr>
                  <a:t> </a:t>
                </a:r>
                <a:r>
                  <a:rPr kumimoji="0" lang="en-US" altLang="en-US" sz="1200" b="0" i="0" u="none" strike="noStrike" cap="none" normalizeH="0" baseline="0" dirty="0" err="1">
                    <a:ln>
                      <a:noFill/>
                    </a:ln>
                    <a:solidFill>
                      <a:srgbClr val="222222"/>
                    </a:solidFill>
                    <a:effectLst/>
                    <a:latin typeface="+mn-lt"/>
                  </a:rPr>
                  <a:t>ключевая</a:t>
                </a:r>
                <a:r>
                  <a:rPr kumimoji="0" lang="en-US" altLang="en-US" sz="1200" b="0" i="0" u="none" strike="noStrike" cap="none" normalizeH="0" baseline="0" dirty="0">
                    <a:ln>
                      <a:noFill/>
                    </a:ln>
                    <a:solidFill>
                      <a:srgbClr val="222222"/>
                    </a:solidFill>
                    <a:effectLst/>
                    <a:latin typeface="+mn-lt"/>
                  </a:rPr>
                  <a:t> </a:t>
                </a:r>
                <a:r>
                  <a:rPr kumimoji="0" lang="en-US" altLang="en-US" sz="1200" b="0" i="0" u="none" strike="noStrike" cap="none" normalizeH="0" baseline="0" dirty="0" err="1">
                    <a:ln>
                      <a:noFill/>
                    </a:ln>
                    <a:solidFill>
                      <a:srgbClr val="222222"/>
                    </a:solidFill>
                    <a:effectLst/>
                    <a:latin typeface="+mn-lt"/>
                  </a:rPr>
                  <a:t>метрика</a:t>
                </a:r>
                <a:r>
                  <a:rPr kumimoji="0" lang="en-US" altLang="en-US" sz="1200" b="0" i="0" u="none" strike="noStrike" cap="none" normalizeH="0" baseline="0" dirty="0">
                    <a:ln>
                      <a:noFill/>
                    </a:ln>
                    <a:solidFill>
                      <a:srgbClr val="222222"/>
                    </a:solidFill>
                    <a:effectLst/>
                    <a:latin typeface="+mn-lt"/>
                  </a:rPr>
                  <a:t>, </a:t>
                </a:r>
                <a:r>
                  <a:rPr kumimoji="0" lang="en-US" altLang="en-US" sz="1200" b="0" i="0" u="none" strike="noStrike" cap="none" normalizeH="0" baseline="0" dirty="0" err="1">
                    <a:ln>
                      <a:noFill/>
                    </a:ln>
                    <a:solidFill>
                      <a:srgbClr val="222222"/>
                    </a:solidFill>
                    <a:effectLst/>
                    <a:latin typeface="+mn-lt"/>
                  </a:rPr>
                  <a:t>например</a:t>
                </a:r>
                <a:r>
                  <a:rPr kumimoji="0" lang="en-US" altLang="en-US" sz="1200" b="0" i="0" u="none" strike="noStrike" cap="none" normalizeH="0" baseline="0" dirty="0">
                    <a:ln>
                      <a:noFill/>
                    </a:ln>
                    <a:solidFill>
                      <a:srgbClr val="222222"/>
                    </a:solidFill>
                    <a:effectLst/>
                    <a:latin typeface="+mn-lt"/>
                  </a:rPr>
                  <a:t>, </a:t>
                </a:r>
                <a:r>
                  <a:rPr kumimoji="0" lang="en-US" altLang="en-US" sz="1200" b="0" i="0" u="none" strike="noStrike" cap="none" normalizeH="0" baseline="0" dirty="0" err="1">
                    <a:ln>
                      <a:noFill/>
                    </a:ln>
                    <a:solidFill>
                      <a:srgbClr val="222222"/>
                    </a:solidFill>
                    <a:effectLst/>
                    <a:latin typeface="+mn-lt"/>
                  </a:rPr>
                  <a:t>месячная</a:t>
                </a:r>
                <a:r>
                  <a:rPr kumimoji="0" lang="en-US" altLang="en-US" sz="1200" b="0" i="0" u="none" strike="noStrike" cap="none" normalizeH="0" baseline="0" dirty="0">
                    <a:ln>
                      <a:noFill/>
                    </a:ln>
                    <a:solidFill>
                      <a:srgbClr val="222222"/>
                    </a:solidFill>
                    <a:effectLst/>
                    <a:latin typeface="+mn-lt"/>
                  </a:rPr>
                  <a:t> </a:t>
                </a:r>
                <a:r>
                  <a:rPr kumimoji="0" lang="en-US" altLang="en-US" sz="1200" b="0" i="0" u="none" strike="noStrike" cap="none" normalizeH="0" baseline="0" dirty="0" err="1">
                    <a:ln>
                      <a:noFill/>
                    </a:ln>
                    <a:solidFill>
                      <a:srgbClr val="222222"/>
                    </a:solidFill>
                    <a:effectLst/>
                    <a:latin typeface="+mn-lt"/>
                  </a:rPr>
                  <a:t>аудитория</a:t>
                </a:r>
                <a:r>
                  <a:rPr kumimoji="0" lang="en-US" altLang="en-US" sz="1200" b="0" i="0" u="none" strike="noStrike" cap="none" normalizeH="0" baseline="0" dirty="0">
                    <a:ln>
                      <a:noFill/>
                    </a:ln>
                    <a:solidFill>
                      <a:srgbClr val="222222"/>
                    </a:solidFill>
                    <a:effectLst/>
                    <a:latin typeface="+mn-lt"/>
                  </a:rPr>
                  <a:t> </a:t>
                </a:r>
                <a:r>
                  <a:rPr kumimoji="0" lang="en-US" altLang="en-US" sz="1200" b="0" i="0" u="none" strike="noStrike" cap="none" normalizeH="0" baseline="0" dirty="0" err="1">
                    <a:ln>
                      <a:noFill/>
                    </a:ln>
                    <a:solidFill>
                      <a:srgbClr val="222222"/>
                    </a:solidFill>
                    <a:effectLst/>
                    <a:latin typeface="+mn-lt"/>
                  </a:rPr>
                  <a:t>активных</a:t>
                </a:r>
                <a:r>
                  <a:rPr kumimoji="0" lang="en-US" altLang="en-US" sz="1200" b="0" i="0" u="none" strike="noStrike" cap="none" normalizeH="0" baseline="0" dirty="0">
                    <a:ln>
                      <a:noFill/>
                    </a:ln>
                    <a:solidFill>
                      <a:srgbClr val="222222"/>
                    </a:solidFill>
                    <a:effectLst/>
                    <a:latin typeface="+mn-lt"/>
                  </a:rPr>
                  <a:t> </a:t>
                </a:r>
                <a:r>
                  <a:rPr kumimoji="0" lang="en-US" altLang="en-US" sz="1200" b="0" i="0" u="none" strike="noStrike" cap="none" normalizeH="0" baseline="0" dirty="0" err="1">
                    <a:ln>
                      <a:noFill/>
                    </a:ln>
                    <a:solidFill>
                      <a:srgbClr val="222222"/>
                    </a:solidFill>
                    <a:effectLst/>
                    <a:latin typeface="+mn-lt"/>
                  </a:rPr>
                  <a:t>пользователей</a:t>
                </a:r>
                <a:r>
                  <a:rPr kumimoji="0" lang="en-US" altLang="en-US" sz="1200" b="0" i="0" u="none" strike="noStrike" cap="none" normalizeH="0" baseline="0" dirty="0">
                    <a:ln>
                      <a:noFill/>
                    </a:ln>
                    <a:solidFill>
                      <a:srgbClr val="222222"/>
                    </a:solidFill>
                    <a:effectLst/>
                    <a:latin typeface="+mn-lt"/>
                  </a:rPr>
                  <a:t>, </a:t>
                </a:r>
                <a:r>
                  <a:rPr kumimoji="0" lang="en-US" altLang="en-US" sz="1200" b="0" i="0" u="none" strike="noStrike" cap="none" normalizeH="0" baseline="0" dirty="0" err="1">
                    <a:ln>
                      <a:noFill/>
                    </a:ln>
                    <a:solidFill>
                      <a:srgbClr val="222222"/>
                    </a:solidFill>
                    <a:effectLst/>
                    <a:latin typeface="+mn-lt"/>
                  </a:rPr>
                  <a:t>от</a:t>
                </a:r>
                <a:r>
                  <a:rPr kumimoji="0" lang="en-US" altLang="en-US" sz="1200" b="0" i="0" u="none" strike="noStrike" cap="none" normalizeH="0" baseline="0" dirty="0">
                    <a:ln>
                      <a:noFill/>
                    </a:ln>
                    <a:solidFill>
                      <a:srgbClr val="222222"/>
                    </a:solidFill>
                    <a:effectLst/>
                    <a:latin typeface="+mn-lt"/>
                  </a:rPr>
                  <a:t> </a:t>
                </a:r>
                <a:r>
                  <a:rPr kumimoji="0" lang="en-US" altLang="en-US" sz="1200" b="0" i="0" u="none" strike="noStrike" cap="none" normalizeH="0" baseline="0" dirty="0" err="1">
                    <a:ln>
                      <a:noFill/>
                    </a:ln>
                    <a:solidFill>
                      <a:srgbClr val="222222"/>
                    </a:solidFill>
                    <a:effectLst/>
                    <a:latin typeface="+mn-lt"/>
                  </a:rPr>
                  <a:t>месяца</a:t>
                </a:r>
                <a:r>
                  <a:rPr kumimoji="0" lang="en-US" altLang="en-US" sz="1200" b="0" i="0" u="none" strike="noStrike" cap="none" normalizeH="0" baseline="0" dirty="0">
                    <a:ln>
                      <a:noFill/>
                    </a:ln>
                    <a:solidFill>
                      <a:srgbClr val="222222"/>
                    </a:solidFill>
                    <a:effectLst/>
                    <a:latin typeface="+mn-lt"/>
                  </a:rPr>
                  <a:t> к </a:t>
                </a:r>
                <a:r>
                  <a:rPr kumimoji="0" lang="en-US" altLang="en-US" sz="1200" b="0" i="0" u="none" strike="noStrike" cap="none" normalizeH="0" baseline="0" dirty="0" err="1">
                    <a:ln>
                      <a:noFill/>
                    </a:ln>
                    <a:solidFill>
                      <a:srgbClr val="222222"/>
                    </a:solidFill>
                    <a:effectLst/>
                    <a:latin typeface="+mn-lt"/>
                  </a:rPr>
                  <a:t>месяцу</a:t>
                </a:r>
                <a:r>
                  <a:rPr kumimoji="0" lang="en-US" altLang="en-US" sz="1200" b="0" i="0" u="none" strike="noStrike" cap="none" normalizeH="0" baseline="0" dirty="0">
                    <a:ln>
                      <a:noFill/>
                    </a:ln>
                    <a:solidFill>
                      <a:srgbClr val="222222"/>
                    </a:solidFill>
                    <a:effectLst/>
                    <a:latin typeface="+mn-lt"/>
                  </a:rPr>
                  <a:t>. </a:t>
                </a:r>
                <a:r>
                  <a:rPr kumimoji="0" lang="en-US" altLang="en-US" sz="1200" b="0" i="0" u="none" strike="noStrike" cap="none" normalizeH="0" baseline="0" dirty="0" err="1">
                    <a:ln>
                      <a:noFill/>
                    </a:ln>
                    <a:solidFill>
                      <a:srgbClr val="222222"/>
                    </a:solidFill>
                    <a:effectLst/>
                    <a:latin typeface="+mn-lt"/>
                  </a:rPr>
                  <a:t>Допустим</a:t>
                </a:r>
                <a:r>
                  <a:rPr kumimoji="0" lang="en-US" altLang="en-US" sz="1200" b="0" i="0" u="none" strike="noStrike" cap="none" normalizeH="0" baseline="0" dirty="0">
                    <a:ln>
                      <a:noFill/>
                    </a:ln>
                    <a:solidFill>
                      <a:srgbClr val="222222"/>
                    </a:solidFill>
                    <a:effectLst/>
                    <a:latin typeface="+mn-lt"/>
                  </a:rPr>
                  <a:t> у </a:t>
                </a:r>
                <a:r>
                  <a:rPr kumimoji="0" lang="en-US" altLang="en-US" sz="1200" b="0" i="0" u="none" strike="noStrike" cap="none" normalizeH="0" baseline="0" dirty="0" err="1">
                    <a:ln>
                      <a:noFill/>
                    </a:ln>
                    <a:solidFill>
                      <a:srgbClr val="222222"/>
                    </a:solidFill>
                    <a:effectLst/>
                    <a:latin typeface="+mn-lt"/>
                  </a:rPr>
                  <a:t>нас</a:t>
                </a:r>
                <a:r>
                  <a:rPr kumimoji="0" lang="en-US" altLang="en-US" sz="1200" b="0" i="0" u="none" strike="noStrike" cap="none" normalizeH="0" baseline="0" dirty="0">
                    <a:ln>
                      <a:noFill/>
                    </a:ln>
                    <a:solidFill>
                      <a:srgbClr val="222222"/>
                    </a:solidFill>
                    <a:effectLst/>
                    <a:latin typeface="+mn-lt"/>
                  </a:rPr>
                  <a:t> </a:t>
                </a:r>
                <a:r>
                  <a:rPr kumimoji="0" lang="en-US" altLang="en-US" sz="1200" b="0" i="0" u="none" strike="noStrike" cap="none" normalizeH="0" baseline="0" dirty="0" err="1">
                    <a:ln>
                      <a:noFill/>
                    </a:ln>
                    <a:solidFill>
                      <a:srgbClr val="222222"/>
                    </a:solidFill>
                    <a:effectLst/>
                    <a:latin typeface="+mn-lt"/>
                  </a:rPr>
                  <a:t>есть</a:t>
                </a:r>
                <a:r>
                  <a:rPr kumimoji="0" lang="en-US" altLang="en-US" sz="1200" b="0" i="0" u="none" strike="noStrike" cap="none" normalizeH="0" baseline="0" dirty="0">
                    <a:ln>
                      <a:noFill/>
                    </a:ln>
                    <a:solidFill>
                      <a:srgbClr val="222222"/>
                    </a:solidFill>
                    <a:effectLst/>
                    <a:latin typeface="+mn-lt"/>
                  </a:rPr>
                  <a:t> </a:t>
                </a:r>
                <a:r>
                  <a:rPr kumimoji="0" lang="en-US" altLang="en-US" sz="1200" b="0" i="0" u="none" strike="noStrike" cap="none" normalizeH="0" baseline="0" dirty="0" err="1">
                    <a:ln>
                      <a:noFill/>
                    </a:ln>
                    <a:solidFill>
                      <a:srgbClr val="222222"/>
                    </a:solidFill>
                    <a:effectLst/>
                    <a:latin typeface="+mn-lt"/>
                  </a:rPr>
                  <a:t>таблица</a:t>
                </a:r>
                <a:r>
                  <a:rPr kumimoji="0" lang="en-US" altLang="en-US" sz="1200" b="0" i="0" u="none" strike="noStrike" cap="none" normalizeH="0" baseline="0" dirty="0">
                    <a:ln>
                      <a:noFill/>
                    </a:ln>
                    <a:solidFill>
                      <a:srgbClr val="222222"/>
                    </a:solidFill>
                    <a:effectLst/>
                    <a:latin typeface="+mn-lt"/>
                  </a:rPr>
                  <a:t> logins в </a:t>
                </a:r>
                <a:r>
                  <a:rPr kumimoji="0" lang="en-US" altLang="en-US" sz="1200" b="0" i="0" u="none" strike="noStrike" cap="none" normalizeH="0" baseline="0" dirty="0" err="1">
                    <a:ln>
                      <a:noFill/>
                    </a:ln>
                    <a:solidFill>
                      <a:srgbClr val="222222"/>
                    </a:solidFill>
                    <a:effectLst/>
                    <a:latin typeface="+mn-lt"/>
                  </a:rPr>
                  <a:t>таком</a:t>
                </a:r>
                <a:r>
                  <a:rPr kumimoji="0" lang="en-US" altLang="en-US" sz="1200" b="0" i="0" u="none" strike="noStrike" cap="none" normalizeH="0" baseline="0" dirty="0">
                    <a:ln>
                      <a:noFill/>
                    </a:ln>
                    <a:solidFill>
                      <a:srgbClr val="222222"/>
                    </a:solidFill>
                    <a:effectLst/>
                    <a:latin typeface="+mn-lt"/>
                  </a:rPr>
                  <a:t> </a:t>
                </a:r>
                <a:r>
                  <a:rPr kumimoji="0" lang="en-US" altLang="en-US" sz="1200" b="0" i="0" u="none" strike="noStrike" cap="none" normalizeH="0" baseline="0" dirty="0" err="1">
                    <a:ln>
                      <a:noFill/>
                    </a:ln>
                    <a:solidFill>
                      <a:srgbClr val="222222"/>
                    </a:solidFill>
                    <a:effectLst/>
                    <a:latin typeface="+mn-lt"/>
                  </a:rPr>
                  <a:t>виде</a:t>
                </a:r>
                <a:r>
                  <a:rPr kumimoji="0" lang="en-US" altLang="en-US" sz="1200" b="0" i="0" u="none" strike="noStrike" cap="none" normalizeH="0" baseline="0" dirty="0">
                    <a:ln>
                      <a:noFill/>
                    </a:ln>
                    <a:solidFill>
                      <a:srgbClr val="222222"/>
                    </a:solidFill>
                    <a:effectLst/>
                    <a:latin typeface="+mn-lt"/>
                  </a:rPr>
                  <a:t>:</a:t>
                </a:r>
                <a:r>
                  <a:rPr kumimoji="0" lang="en-US" altLang="en-US" sz="1200" b="0" i="0" u="none" strike="noStrike" cap="none" normalizeH="0" baseline="0" dirty="0">
                    <a:ln>
                      <a:noFill/>
                    </a:ln>
                    <a:solidFill>
                      <a:schemeClr val="tx1"/>
                    </a:solidFill>
                    <a:effectLst/>
                    <a:latin typeface="+mn-lt"/>
                  </a:rPr>
                  <a:t> </a:t>
                </a:r>
              </a:p>
            </p:txBody>
          </p:sp>
          <p:sp>
            <p:nvSpPr>
              <p:cNvPr id="14" name="Rectangle 13">
                <a:extLst>
                  <a:ext uri="{FF2B5EF4-FFF2-40B4-BE49-F238E27FC236}">
                    <a16:creationId xmlns:a16="http://schemas.microsoft.com/office/drawing/2014/main" id="{E9AAF8C1-EA12-4A6B-A2D0-F643C4B88AA4}"/>
                  </a:ext>
                </a:extLst>
              </p:cNvPr>
              <p:cNvSpPr/>
              <p:nvPr/>
            </p:nvSpPr>
            <p:spPr>
              <a:xfrm>
                <a:off x="211017" y="3317963"/>
                <a:ext cx="2704121" cy="830997"/>
              </a:xfrm>
              <a:prstGeom prst="rect">
                <a:avLst/>
              </a:prstGeom>
            </p:spPr>
            <p:txBody>
              <a:bodyPr wrap="square">
                <a:spAutoFit/>
              </a:bodyPr>
              <a:lstStyle/>
              <a:p>
                <a:r>
                  <a:rPr lang="en-US" sz="1200" b="1" dirty="0" err="1"/>
                  <a:t>Задача</a:t>
                </a:r>
                <a:r>
                  <a:rPr lang="en-US" sz="1200" b="1" dirty="0"/>
                  <a:t>: </a:t>
                </a:r>
                <a:r>
                  <a:rPr lang="en-US" sz="1200" dirty="0" err="1"/>
                  <a:t>найти</a:t>
                </a:r>
                <a:r>
                  <a:rPr lang="en-US" sz="1200" dirty="0"/>
                  <a:t> </a:t>
                </a:r>
                <a:r>
                  <a:rPr lang="en-US" sz="1200" dirty="0" err="1"/>
                  <a:t>ежемесячное</a:t>
                </a:r>
                <a:r>
                  <a:rPr lang="en-US" sz="1200" dirty="0"/>
                  <a:t> </a:t>
                </a:r>
                <a:r>
                  <a:rPr lang="en-US" sz="1200" dirty="0" err="1"/>
                  <a:t>процентное</a:t>
                </a:r>
                <a:r>
                  <a:rPr lang="en-US" sz="1200" dirty="0"/>
                  <a:t> </a:t>
                </a:r>
                <a:r>
                  <a:rPr lang="en-US" sz="1200" dirty="0" err="1"/>
                  <a:t>изменение</a:t>
                </a:r>
                <a:r>
                  <a:rPr lang="en-US" sz="1200" dirty="0"/>
                  <a:t> </a:t>
                </a:r>
                <a:r>
                  <a:rPr lang="en-US" sz="1200" dirty="0" err="1"/>
                  <a:t>месячной</a:t>
                </a:r>
                <a:r>
                  <a:rPr lang="en-US" sz="1200" dirty="0"/>
                  <a:t> </a:t>
                </a:r>
                <a:r>
                  <a:rPr lang="en-US" sz="1200" dirty="0" err="1"/>
                  <a:t>аудитории</a:t>
                </a:r>
                <a:r>
                  <a:rPr lang="en-US" sz="1200" dirty="0"/>
                  <a:t> </a:t>
                </a:r>
                <a:r>
                  <a:rPr lang="en-US" sz="1200" dirty="0" err="1"/>
                  <a:t>активных</a:t>
                </a:r>
                <a:r>
                  <a:rPr lang="en-US" sz="1200" dirty="0"/>
                  <a:t> </a:t>
                </a:r>
                <a:r>
                  <a:rPr lang="en-US" sz="1200" dirty="0" err="1"/>
                  <a:t>пользователей</a:t>
                </a:r>
                <a:r>
                  <a:rPr lang="en-US" sz="1200" dirty="0"/>
                  <a:t> (MAU).</a:t>
                </a:r>
              </a:p>
            </p:txBody>
          </p:sp>
        </p:grpSp>
        <p:sp>
          <p:nvSpPr>
            <p:cNvPr id="10" name="Rectangle 9">
              <a:extLst>
                <a:ext uri="{FF2B5EF4-FFF2-40B4-BE49-F238E27FC236}">
                  <a16:creationId xmlns:a16="http://schemas.microsoft.com/office/drawing/2014/main" id="{613FCF3A-D373-44CE-B3FD-ED391B2BCBF7}"/>
                </a:ext>
              </a:extLst>
            </p:cNvPr>
            <p:cNvSpPr/>
            <p:nvPr/>
          </p:nvSpPr>
          <p:spPr>
            <a:xfrm>
              <a:off x="184558" y="706352"/>
              <a:ext cx="2512276" cy="344260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1024716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A54EC-B620-49CC-A7B7-30D4AACB7AE5}"/>
              </a:ext>
            </a:extLst>
          </p:cNvPr>
          <p:cNvSpPr>
            <a:spLocks noGrp="1"/>
          </p:cNvSpPr>
          <p:nvPr>
            <p:ph type="title"/>
          </p:nvPr>
        </p:nvSpPr>
        <p:spPr>
          <a:xfrm>
            <a:off x="0" y="18256"/>
            <a:ext cx="5627077" cy="505376"/>
          </a:xfrm>
        </p:spPr>
        <p:txBody>
          <a:bodyPr>
            <a:noAutofit/>
          </a:bodyPr>
          <a:lstStyle/>
          <a:p>
            <a:r>
              <a:rPr lang="en-US" sz="3200" b="1" i="1" dirty="0"/>
              <a:t>CTE (Common Table Expressions)</a:t>
            </a:r>
          </a:p>
        </p:txBody>
      </p:sp>
      <p:sp>
        <p:nvSpPr>
          <p:cNvPr id="4" name="TextBox 3">
            <a:extLst>
              <a:ext uri="{FF2B5EF4-FFF2-40B4-BE49-F238E27FC236}">
                <a16:creationId xmlns:a16="http://schemas.microsoft.com/office/drawing/2014/main" id="{B29CB22F-2FEA-4A5F-A166-2E4DBA57F9C2}"/>
              </a:ext>
            </a:extLst>
          </p:cNvPr>
          <p:cNvSpPr txBox="1"/>
          <p:nvPr/>
        </p:nvSpPr>
        <p:spPr>
          <a:xfrm>
            <a:off x="8359044" y="0"/>
            <a:ext cx="3832956" cy="1277273"/>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100" dirty="0"/>
              <a:t>CTE allows you to grab a subset of data and store that data with a name, which you can then select from and perform more operations on.</a:t>
            </a:r>
          </a:p>
          <a:p>
            <a:endParaRPr lang="en-US" sz="1100" dirty="0"/>
          </a:p>
          <a:p>
            <a:r>
              <a:rPr lang="en-US" sz="1100" dirty="0"/>
              <a:t>A CTE allows you to define a temporary named result set that available temporarily in the execution scope of a statement such as </a:t>
            </a:r>
            <a:r>
              <a:rPr lang="en-US" sz="1100" dirty="0">
                <a:solidFill>
                  <a:srgbClr val="FF0066"/>
                </a:solidFill>
              </a:rPr>
              <a:t>SELECT</a:t>
            </a:r>
            <a:r>
              <a:rPr lang="en-US" sz="1100" dirty="0"/>
              <a:t>, </a:t>
            </a:r>
            <a:r>
              <a:rPr lang="en-US" sz="1100" dirty="0">
                <a:solidFill>
                  <a:srgbClr val="FF0066"/>
                </a:solidFill>
              </a:rPr>
              <a:t>INSERT</a:t>
            </a:r>
            <a:r>
              <a:rPr lang="en-US" sz="1100" dirty="0"/>
              <a:t>, </a:t>
            </a:r>
            <a:r>
              <a:rPr lang="en-US" sz="1100" dirty="0">
                <a:solidFill>
                  <a:srgbClr val="FF0066"/>
                </a:solidFill>
              </a:rPr>
              <a:t>UPDATE</a:t>
            </a:r>
            <a:r>
              <a:rPr lang="en-US" sz="1100" dirty="0"/>
              <a:t>, </a:t>
            </a:r>
            <a:r>
              <a:rPr lang="en-US" sz="1100" dirty="0">
                <a:solidFill>
                  <a:srgbClr val="FF0066"/>
                </a:solidFill>
              </a:rPr>
              <a:t>DELETE</a:t>
            </a:r>
            <a:r>
              <a:rPr lang="en-US" sz="1100" dirty="0"/>
              <a:t>, or </a:t>
            </a:r>
            <a:r>
              <a:rPr lang="en-US" sz="1100" dirty="0">
                <a:solidFill>
                  <a:srgbClr val="FF0066"/>
                </a:solidFill>
              </a:rPr>
              <a:t>MERGE</a:t>
            </a:r>
            <a:r>
              <a:rPr lang="en-US" sz="1100" dirty="0"/>
              <a:t>.</a:t>
            </a:r>
          </a:p>
        </p:txBody>
      </p:sp>
      <p:sp>
        <p:nvSpPr>
          <p:cNvPr id="6" name="Rectangle 5">
            <a:extLst>
              <a:ext uri="{FF2B5EF4-FFF2-40B4-BE49-F238E27FC236}">
                <a16:creationId xmlns:a16="http://schemas.microsoft.com/office/drawing/2014/main" id="{10401EE7-7C6D-411D-AF6A-13505E0143F4}"/>
              </a:ext>
            </a:extLst>
          </p:cNvPr>
          <p:cNvSpPr/>
          <p:nvPr/>
        </p:nvSpPr>
        <p:spPr>
          <a:xfrm>
            <a:off x="156308" y="1002205"/>
            <a:ext cx="3532554" cy="954107"/>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pPr latinLnBrk="1"/>
            <a:r>
              <a:rPr lang="en-US" sz="1400" b="0" i="0" dirty="0">
                <a:solidFill>
                  <a:srgbClr val="FF0066"/>
                </a:solidFill>
                <a:effectLst/>
                <a:latin typeface="inherit"/>
              </a:rPr>
              <a:t>WITH </a:t>
            </a:r>
            <a:r>
              <a:rPr lang="en-US" sz="1400" b="0" i="0" dirty="0">
                <a:solidFill>
                  <a:srgbClr val="445870"/>
                </a:solidFill>
                <a:effectLst/>
                <a:latin typeface="inherit"/>
              </a:rPr>
              <a:t>expression_name</a:t>
            </a:r>
            <a:r>
              <a:rPr lang="en-US" sz="1400" b="0" i="0" dirty="0">
                <a:solidFill>
                  <a:srgbClr val="333333"/>
                </a:solidFill>
                <a:effectLst/>
                <a:latin typeface="inherit"/>
              </a:rPr>
              <a:t>[(</a:t>
            </a:r>
            <a:r>
              <a:rPr lang="en-US" sz="1400" b="0" i="0" dirty="0">
                <a:solidFill>
                  <a:srgbClr val="445870"/>
                </a:solidFill>
                <a:effectLst/>
                <a:latin typeface="inherit"/>
              </a:rPr>
              <a:t>column_name</a:t>
            </a:r>
            <a:r>
              <a:rPr lang="en-US" sz="1400" b="0" i="0" dirty="0">
                <a:solidFill>
                  <a:srgbClr val="006FE0"/>
                </a:solidFill>
                <a:effectLst/>
                <a:latin typeface="inherit"/>
              </a:rPr>
              <a:t> </a:t>
            </a:r>
            <a:r>
              <a:rPr lang="en-US" sz="1400" b="0" i="0" dirty="0">
                <a:solidFill>
                  <a:srgbClr val="333333"/>
                </a:solidFill>
                <a:effectLst/>
                <a:latin typeface="inherit"/>
              </a:rPr>
              <a:t>[,...])]</a:t>
            </a:r>
            <a:endParaRPr lang="en-US" sz="1400" b="0" i="0" dirty="0">
              <a:solidFill>
                <a:srgbClr val="445870"/>
              </a:solidFill>
              <a:effectLst/>
              <a:latin typeface="Consolas" panose="020B0609020204030204" pitchFamily="49" charset="0"/>
            </a:endParaRPr>
          </a:p>
          <a:p>
            <a:pPr latinLnBrk="1"/>
            <a:r>
              <a:rPr lang="en-US" sz="1400" b="0" i="0" dirty="0">
                <a:solidFill>
                  <a:srgbClr val="FF0066"/>
                </a:solidFill>
                <a:effectLst/>
                <a:latin typeface="inherit"/>
              </a:rPr>
              <a:t>AS</a:t>
            </a:r>
            <a:endParaRPr lang="en-US" sz="1400" b="0" i="0" dirty="0">
              <a:solidFill>
                <a:srgbClr val="FF0066"/>
              </a:solidFill>
              <a:effectLst/>
              <a:latin typeface="Consolas" panose="020B0609020204030204" pitchFamily="49" charset="0"/>
            </a:endParaRPr>
          </a:p>
          <a:p>
            <a:pPr latinLnBrk="1"/>
            <a:r>
              <a:rPr lang="en-US" sz="1400" b="0" i="0" dirty="0">
                <a:solidFill>
                  <a:srgbClr val="006FE0"/>
                </a:solidFill>
                <a:effectLst/>
                <a:latin typeface="inherit"/>
              </a:rPr>
              <a:t>    </a:t>
            </a:r>
            <a:r>
              <a:rPr lang="en-US" sz="1400" b="0" i="0" dirty="0">
                <a:solidFill>
                  <a:srgbClr val="333333"/>
                </a:solidFill>
                <a:effectLst/>
                <a:latin typeface="inherit"/>
              </a:rPr>
              <a:t>(</a:t>
            </a:r>
            <a:r>
              <a:rPr lang="en-US" sz="1400" b="0" i="0" dirty="0">
                <a:solidFill>
                  <a:srgbClr val="445870"/>
                </a:solidFill>
                <a:effectLst/>
                <a:latin typeface="inherit"/>
              </a:rPr>
              <a:t>CTE_definition</a:t>
            </a:r>
            <a:r>
              <a:rPr lang="en-US" sz="1400" b="0" i="0" dirty="0">
                <a:solidFill>
                  <a:srgbClr val="333333"/>
                </a:solidFill>
                <a:effectLst/>
                <a:latin typeface="inherit"/>
              </a:rPr>
              <a:t>)</a:t>
            </a:r>
            <a:endParaRPr lang="en-US" sz="1400" b="0" i="0" dirty="0">
              <a:solidFill>
                <a:srgbClr val="445870"/>
              </a:solidFill>
              <a:effectLst/>
              <a:latin typeface="Consolas" panose="020B0609020204030204" pitchFamily="49" charset="0"/>
            </a:endParaRPr>
          </a:p>
          <a:p>
            <a:pPr latinLnBrk="1"/>
            <a:r>
              <a:rPr lang="en-US" sz="1400" b="0" i="0" dirty="0">
                <a:solidFill>
                  <a:srgbClr val="445870"/>
                </a:solidFill>
                <a:effectLst/>
                <a:latin typeface="inherit"/>
              </a:rPr>
              <a:t>SQL_statement</a:t>
            </a:r>
            <a:r>
              <a:rPr lang="en-US" sz="1400" b="0" i="0" dirty="0">
                <a:solidFill>
                  <a:srgbClr val="333333"/>
                </a:solidFill>
                <a:effectLst/>
                <a:latin typeface="inherit"/>
              </a:rPr>
              <a:t>;</a:t>
            </a:r>
            <a:endParaRPr lang="en-US" sz="1400" b="0" i="0" dirty="0">
              <a:solidFill>
                <a:srgbClr val="445870"/>
              </a:solidFill>
              <a:effectLst/>
              <a:latin typeface="Consolas" panose="020B0609020204030204" pitchFamily="49" charset="0"/>
            </a:endParaRPr>
          </a:p>
        </p:txBody>
      </p:sp>
      <p:grpSp>
        <p:nvGrpSpPr>
          <p:cNvPr id="16" name="Group 15">
            <a:extLst>
              <a:ext uri="{FF2B5EF4-FFF2-40B4-BE49-F238E27FC236}">
                <a16:creationId xmlns:a16="http://schemas.microsoft.com/office/drawing/2014/main" id="{69F1AEC8-EC1E-4940-979C-25FE0E1BF351}"/>
              </a:ext>
            </a:extLst>
          </p:cNvPr>
          <p:cNvGrpSpPr/>
          <p:nvPr/>
        </p:nvGrpSpPr>
        <p:grpSpPr>
          <a:xfrm>
            <a:off x="156308" y="4084737"/>
            <a:ext cx="11774486" cy="2651760"/>
            <a:chOff x="156308" y="2990592"/>
            <a:chExt cx="11774486" cy="2651760"/>
          </a:xfrm>
        </p:grpSpPr>
        <p:pic>
          <p:nvPicPr>
            <p:cNvPr id="7" name="Picture 6">
              <a:extLst>
                <a:ext uri="{FF2B5EF4-FFF2-40B4-BE49-F238E27FC236}">
                  <a16:creationId xmlns:a16="http://schemas.microsoft.com/office/drawing/2014/main" id="{E4AE8B97-912A-4C17-90E2-BD48EC286664}"/>
                </a:ext>
              </a:extLst>
            </p:cNvPr>
            <p:cNvPicPr>
              <a:picLocks noChangeAspect="1"/>
            </p:cNvPicPr>
            <p:nvPr/>
          </p:nvPicPr>
          <p:blipFill>
            <a:blip r:embed="rId2"/>
            <a:stretch>
              <a:fillRect/>
            </a:stretch>
          </p:blipFill>
          <p:spPr>
            <a:xfrm>
              <a:off x="156308" y="2990592"/>
              <a:ext cx="4576129" cy="2651760"/>
            </a:xfrm>
            <a:prstGeom prst="rect">
              <a:avLst/>
            </a:prstGeom>
          </p:spPr>
        </p:pic>
        <p:sp>
          <p:nvSpPr>
            <p:cNvPr id="9" name="TextBox 8">
              <a:extLst>
                <a:ext uri="{FF2B5EF4-FFF2-40B4-BE49-F238E27FC236}">
                  <a16:creationId xmlns:a16="http://schemas.microsoft.com/office/drawing/2014/main" id="{9BBCBCEE-F3EB-4821-95FB-00FA9EBA62D2}"/>
                </a:ext>
              </a:extLst>
            </p:cNvPr>
            <p:cNvSpPr txBox="1"/>
            <p:nvPr/>
          </p:nvSpPr>
          <p:spPr>
            <a:xfrm>
              <a:off x="5222979" y="3439309"/>
              <a:ext cx="3313723" cy="1754326"/>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sz="1200" dirty="0">
                  <a:solidFill>
                    <a:srgbClr val="FF0066"/>
                  </a:solidFill>
                </a:rPr>
                <a:t>WITH</a:t>
              </a:r>
              <a:r>
                <a:rPr lang="en-US" sz="1200" dirty="0"/>
                <a:t> Total_Sale_CTE </a:t>
              </a:r>
              <a:r>
                <a:rPr lang="en-US" sz="1200" dirty="0">
                  <a:solidFill>
                    <a:srgbClr val="FF0066"/>
                  </a:solidFill>
                </a:rPr>
                <a:t>AS </a:t>
              </a:r>
              <a:r>
                <a:rPr lang="en-US" sz="1200" dirty="0">
                  <a:solidFill>
                    <a:schemeClr val="tx1"/>
                  </a:solidFill>
                </a:rPr>
                <a:t>(</a:t>
              </a:r>
            </a:p>
            <a:p>
              <a:r>
                <a:rPr lang="en-US" sz="1200" dirty="0">
                  <a:solidFill>
                    <a:srgbClr val="FF0066"/>
                  </a:solidFill>
                </a:rPr>
                <a:t>      SELECT</a:t>
              </a:r>
              <a:r>
                <a:rPr lang="en-US" sz="1200" dirty="0"/>
                <a:t> Occupation,</a:t>
              </a:r>
            </a:p>
            <a:p>
              <a:r>
                <a:rPr lang="en-US" sz="1200" dirty="0"/>
                <a:t>                    Education,</a:t>
              </a:r>
            </a:p>
            <a:p>
              <a:r>
                <a:rPr lang="en-US" sz="1200" dirty="0"/>
                <a:t>                    </a:t>
              </a:r>
              <a:r>
                <a:rPr lang="en-US" sz="1200" dirty="0">
                  <a:solidFill>
                    <a:srgbClr val="FF0066"/>
                  </a:solidFill>
                </a:rPr>
                <a:t>SUM</a:t>
              </a:r>
              <a:r>
                <a:rPr lang="en-US" sz="1200" dirty="0"/>
                <a:t>(YearlyIncome) </a:t>
              </a:r>
              <a:r>
                <a:rPr lang="en-US" sz="1200" dirty="0">
                  <a:solidFill>
                    <a:srgbClr val="FF0066"/>
                  </a:solidFill>
                </a:rPr>
                <a:t>AS</a:t>
              </a:r>
              <a:r>
                <a:rPr lang="en-US" sz="1200" dirty="0"/>
                <a:t> Income,</a:t>
              </a:r>
            </a:p>
            <a:p>
              <a:r>
                <a:rPr lang="en-US" sz="1200" dirty="0"/>
                <a:t>                    </a:t>
              </a:r>
              <a:r>
                <a:rPr lang="en-US" sz="1200" dirty="0">
                  <a:solidFill>
                    <a:srgbClr val="FF0066"/>
                  </a:solidFill>
                </a:rPr>
                <a:t>SUM</a:t>
              </a:r>
              <a:r>
                <a:rPr lang="en-US" sz="1200" dirty="0"/>
                <a:t>(Sales)</a:t>
              </a:r>
              <a:r>
                <a:rPr lang="en-US" sz="1200" dirty="0">
                  <a:solidFill>
                    <a:srgbClr val="FF0066"/>
                  </a:solidFill>
                </a:rPr>
                <a:t> AS </a:t>
              </a:r>
              <a:r>
                <a:rPr lang="en-US" sz="1200" dirty="0"/>
                <a:t>Sale</a:t>
              </a:r>
            </a:p>
            <a:p>
              <a:r>
                <a:rPr lang="en-US" sz="1200" dirty="0"/>
                <a:t>       </a:t>
              </a:r>
              <a:r>
                <a:rPr lang="en-US" sz="1200" dirty="0">
                  <a:solidFill>
                    <a:srgbClr val="FF0066"/>
                  </a:solidFill>
                </a:rPr>
                <a:t>FROM</a:t>
              </a:r>
              <a:r>
                <a:rPr lang="en-US" sz="1200" dirty="0"/>
                <a:t> employee_table</a:t>
              </a:r>
            </a:p>
            <a:p>
              <a:r>
                <a:rPr lang="en-US" sz="1200" dirty="0"/>
                <a:t>       </a:t>
              </a:r>
              <a:r>
                <a:rPr lang="en-US" sz="1200" dirty="0">
                  <a:solidFill>
                    <a:srgbClr val="FF0066"/>
                  </a:solidFill>
                </a:rPr>
                <a:t>GROUP BY </a:t>
              </a:r>
              <a:r>
                <a:rPr lang="en-US" sz="1200" dirty="0"/>
                <a:t>Education, Occupation)</a:t>
              </a:r>
            </a:p>
            <a:p>
              <a:r>
                <a:rPr lang="en-US" sz="1200" dirty="0"/>
                <a:t>  </a:t>
              </a:r>
            </a:p>
            <a:p>
              <a:r>
                <a:rPr lang="en-US" sz="1200" dirty="0">
                  <a:solidFill>
                    <a:srgbClr val="FF0066"/>
                  </a:solidFill>
                </a:rPr>
                <a:t>SELECT</a:t>
              </a:r>
              <a:r>
                <a:rPr lang="en-US" sz="1200" dirty="0"/>
                <a:t> * </a:t>
              </a:r>
              <a:r>
                <a:rPr lang="en-US" sz="1200" dirty="0">
                  <a:solidFill>
                    <a:srgbClr val="FF0066"/>
                  </a:solidFill>
                </a:rPr>
                <a:t>FROM</a:t>
              </a:r>
              <a:r>
                <a:rPr lang="en-US" sz="1200" dirty="0"/>
                <a:t> Total_Sale_CTE</a:t>
              </a:r>
            </a:p>
          </p:txBody>
        </p:sp>
        <p:pic>
          <p:nvPicPr>
            <p:cNvPr id="10" name="Picture 9">
              <a:extLst>
                <a:ext uri="{FF2B5EF4-FFF2-40B4-BE49-F238E27FC236}">
                  <a16:creationId xmlns:a16="http://schemas.microsoft.com/office/drawing/2014/main" id="{08BEEC81-DDC5-4320-9F30-D20F802E7997}"/>
                </a:ext>
              </a:extLst>
            </p:cNvPr>
            <p:cNvPicPr>
              <a:picLocks noChangeAspect="1"/>
            </p:cNvPicPr>
            <p:nvPr/>
          </p:nvPicPr>
          <p:blipFill>
            <a:blip r:embed="rId3"/>
            <a:stretch>
              <a:fillRect/>
            </a:stretch>
          </p:blipFill>
          <p:spPr>
            <a:xfrm>
              <a:off x="9018582" y="3402072"/>
              <a:ext cx="2912212" cy="1828800"/>
            </a:xfrm>
            <a:prstGeom prst="rect">
              <a:avLst/>
            </a:prstGeom>
          </p:spPr>
        </p:pic>
        <p:sp>
          <p:nvSpPr>
            <p:cNvPr id="11" name="Arrow: Right 10">
              <a:extLst>
                <a:ext uri="{FF2B5EF4-FFF2-40B4-BE49-F238E27FC236}">
                  <a16:creationId xmlns:a16="http://schemas.microsoft.com/office/drawing/2014/main" id="{77FB8811-E4DC-429C-8EEB-634ABB2A9D58}"/>
                </a:ext>
              </a:extLst>
            </p:cNvPr>
            <p:cNvSpPr/>
            <p:nvPr/>
          </p:nvSpPr>
          <p:spPr>
            <a:xfrm>
              <a:off x="4817163" y="4210964"/>
              <a:ext cx="312428" cy="2110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Arrow: Right 12">
              <a:extLst>
                <a:ext uri="{FF2B5EF4-FFF2-40B4-BE49-F238E27FC236}">
                  <a16:creationId xmlns:a16="http://schemas.microsoft.com/office/drawing/2014/main" id="{16760F1F-A1B0-47C3-8CAB-A1D049A43049}"/>
                </a:ext>
              </a:extLst>
            </p:cNvPr>
            <p:cNvSpPr/>
            <p:nvPr/>
          </p:nvSpPr>
          <p:spPr>
            <a:xfrm>
              <a:off x="8621428" y="4210964"/>
              <a:ext cx="312428" cy="2110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5165D8DB-8931-4BCE-9C77-0C6F2D92B891}"/>
                </a:ext>
              </a:extLst>
            </p:cNvPr>
            <p:cNvSpPr/>
            <p:nvPr/>
          </p:nvSpPr>
          <p:spPr>
            <a:xfrm>
              <a:off x="156308" y="2990592"/>
              <a:ext cx="11774486" cy="26517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7" name="TextBox 16">
            <a:extLst>
              <a:ext uri="{FF2B5EF4-FFF2-40B4-BE49-F238E27FC236}">
                <a16:creationId xmlns:a16="http://schemas.microsoft.com/office/drawing/2014/main" id="{0262F697-3B24-423E-A0B3-2D4FBC9C9E9B}"/>
              </a:ext>
            </a:extLst>
          </p:cNvPr>
          <p:cNvSpPr txBox="1"/>
          <p:nvPr/>
        </p:nvSpPr>
        <p:spPr>
          <a:xfrm>
            <a:off x="156308" y="689364"/>
            <a:ext cx="816121" cy="369332"/>
          </a:xfrm>
          <a:prstGeom prst="rect">
            <a:avLst/>
          </a:prstGeom>
          <a:noFill/>
        </p:spPr>
        <p:txBody>
          <a:bodyPr wrap="none" rtlCol="0">
            <a:spAutoFit/>
          </a:bodyPr>
          <a:lstStyle/>
          <a:p>
            <a:r>
              <a:rPr lang="en-US" b="1" dirty="0">
                <a:solidFill>
                  <a:schemeClr val="accent6"/>
                </a:solidFill>
              </a:rPr>
              <a:t>Syntax</a:t>
            </a:r>
          </a:p>
        </p:txBody>
      </p:sp>
      <p:sp>
        <p:nvSpPr>
          <p:cNvPr id="18" name="TextBox 17">
            <a:extLst>
              <a:ext uri="{FF2B5EF4-FFF2-40B4-BE49-F238E27FC236}">
                <a16:creationId xmlns:a16="http://schemas.microsoft.com/office/drawing/2014/main" id="{384E09EC-6E1D-4E71-AF32-78AB30DF934A}"/>
              </a:ext>
            </a:extLst>
          </p:cNvPr>
          <p:cNvSpPr txBox="1"/>
          <p:nvPr/>
        </p:nvSpPr>
        <p:spPr>
          <a:xfrm>
            <a:off x="156308" y="3703086"/>
            <a:ext cx="1456983" cy="369332"/>
          </a:xfrm>
          <a:prstGeom prst="rect">
            <a:avLst/>
          </a:prstGeom>
          <a:noFill/>
        </p:spPr>
        <p:txBody>
          <a:bodyPr wrap="square" rtlCol="0">
            <a:spAutoFit/>
          </a:bodyPr>
          <a:lstStyle/>
          <a:p>
            <a:r>
              <a:rPr lang="en-US" b="1" dirty="0">
                <a:solidFill>
                  <a:schemeClr val="accent1"/>
                </a:solidFill>
              </a:rPr>
              <a:t>Example</a:t>
            </a:r>
          </a:p>
        </p:txBody>
      </p:sp>
      <p:sp>
        <p:nvSpPr>
          <p:cNvPr id="19" name="TextBox 18">
            <a:extLst>
              <a:ext uri="{FF2B5EF4-FFF2-40B4-BE49-F238E27FC236}">
                <a16:creationId xmlns:a16="http://schemas.microsoft.com/office/drawing/2014/main" id="{4897ACF9-DA5D-4C0D-8810-51BCE4A2F637}"/>
              </a:ext>
            </a:extLst>
          </p:cNvPr>
          <p:cNvSpPr txBox="1"/>
          <p:nvPr/>
        </p:nvSpPr>
        <p:spPr>
          <a:xfrm>
            <a:off x="3794590" y="1007044"/>
            <a:ext cx="4200547" cy="2616101"/>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pPr marL="171450" indent="-171450">
              <a:spcAft>
                <a:spcPts val="600"/>
              </a:spcAft>
              <a:buFont typeface="Arial" panose="020B0604020202020204" pitchFamily="34" charset="0"/>
              <a:buChar char="•"/>
            </a:pPr>
            <a:r>
              <a:rPr lang="en-US" sz="1200" dirty="0"/>
              <a:t>First, specify the expression name (</a:t>
            </a:r>
            <a:r>
              <a:rPr lang="en-US" sz="1200" b="1" dirty="0"/>
              <a:t>expression_name</a:t>
            </a:r>
            <a:r>
              <a:rPr lang="en-US" sz="1200" dirty="0"/>
              <a:t>) to which you can refer later in a query.</a:t>
            </a:r>
          </a:p>
          <a:p>
            <a:pPr marL="171450" indent="-171450">
              <a:spcAft>
                <a:spcPts val="600"/>
              </a:spcAft>
              <a:buFont typeface="Arial" panose="020B0604020202020204" pitchFamily="34" charset="0"/>
              <a:buChar char="•"/>
            </a:pPr>
            <a:r>
              <a:rPr lang="en-US" sz="1200" dirty="0"/>
              <a:t>Next, specify a list of comma-separated columns after the </a:t>
            </a:r>
            <a:r>
              <a:rPr lang="en-US" sz="1200" b="1" dirty="0"/>
              <a:t>expression_name</a:t>
            </a:r>
            <a:r>
              <a:rPr lang="en-US" sz="1200" dirty="0"/>
              <a:t>. </a:t>
            </a:r>
            <a:r>
              <a:rPr lang="en-US" sz="1200" u="sng" dirty="0"/>
              <a:t>The number of columns must be the same as the number of columns defined in the </a:t>
            </a:r>
            <a:r>
              <a:rPr lang="en-US" sz="1200" b="1" u="sng" dirty="0"/>
              <a:t>CTE_definition</a:t>
            </a:r>
            <a:r>
              <a:rPr lang="en-US" sz="1200" dirty="0"/>
              <a:t>.</a:t>
            </a:r>
          </a:p>
          <a:p>
            <a:pPr marL="171450" indent="-171450">
              <a:spcAft>
                <a:spcPts val="600"/>
              </a:spcAft>
              <a:buFont typeface="Arial" panose="020B0604020202020204" pitchFamily="34" charset="0"/>
              <a:buChar char="•"/>
            </a:pPr>
            <a:r>
              <a:rPr lang="en-US" sz="1200" dirty="0"/>
              <a:t>Then, use the </a:t>
            </a:r>
            <a:r>
              <a:rPr lang="en-US" sz="1200" dirty="0">
                <a:solidFill>
                  <a:srgbClr val="FF0066"/>
                </a:solidFill>
              </a:rPr>
              <a:t>AS</a:t>
            </a:r>
            <a:r>
              <a:rPr lang="en-US" sz="1200" dirty="0"/>
              <a:t> keyword after the expression name or column list if the column list is specified.</a:t>
            </a:r>
          </a:p>
          <a:p>
            <a:pPr marL="171450" indent="-171450">
              <a:spcAft>
                <a:spcPts val="600"/>
              </a:spcAft>
              <a:buFont typeface="Arial" panose="020B0604020202020204" pitchFamily="34" charset="0"/>
              <a:buChar char="•"/>
            </a:pPr>
            <a:r>
              <a:rPr lang="en-US" sz="1200" dirty="0"/>
              <a:t>After, define a </a:t>
            </a:r>
            <a:r>
              <a:rPr lang="en-US" sz="1200" dirty="0">
                <a:solidFill>
                  <a:srgbClr val="FF0066"/>
                </a:solidFill>
              </a:rPr>
              <a:t>SELECT</a:t>
            </a:r>
            <a:r>
              <a:rPr lang="en-US" sz="1200" dirty="0"/>
              <a:t> statement whose result set populates the common table expression.</a:t>
            </a:r>
          </a:p>
          <a:p>
            <a:pPr marL="171450" indent="-171450">
              <a:spcAft>
                <a:spcPts val="600"/>
              </a:spcAft>
              <a:buFont typeface="Arial" panose="020B0604020202020204" pitchFamily="34" charset="0"/>
              <a:buChar char="•"/>
            </a:pPr>
            <a:r>
              <a:rPr lang="en-US" sz="1200" dirty="0"/>
              <a:t>Finally, refer to the common table expression in a query (</a:t>
            </a:r>
            <a:r>
              <a:rPr lang="en-US" sz="1200" b="1" dirty="0"/>
              <a:t>SQL_statement</a:t>
            </a:r>
            <a:r>
              <a:rPr lang="en-US" sz="1200" dirty="0"/>
              <a:t>) such as </a:t>
            </a:r>
            <a:r>
              <a:rPr lang="en-US" sz="1200" dirty="0">
                <a:solidFill>
                  <a:srgbClr val="FF0066"/>
                </a:solidFill>
              </a:rPr>
              <a:t>SELECT</a:t>
            </a:r>
            <a:r>
              <a:rPr lang="en-US" sz="1200" dirty="0"/>
              <a:t>, </a:t>
            </a:r>
            <a:r>
              <a:rPr lang="en-US" sz="1200" dirty="0">
                <a:solidFill>
                  <a:srgbClr val="FF0066"/>
                </a:solidFill>
              </a:rPr>
              <a:t>INSERT</a:t>
            </a:r>
            <a:r>
              <a:rPr lang="en-US" sz="1200" dirty="0"/>
              <a:t>, </a:t>
            </a:r>
            <a:r>
              <a:rPr lang="en-US" sz="1200" dirty="0">
                <a:solidFill>
                  <a:srgbClr val="FF0066"/>
                </a:solidFill>
              </a:rPr>
              <a:t>UPDATE</a:t>
            </a:r>
            <a:r>
              <a:rPr lang="en-US" sz="1200" dirty="0"/>
              <a:t>, </a:t>
            </a:r>
            <a:r>
              <a:rPr lang="en-US" sz="1200" dirty="0">
                <a:solidFill>
                  <a:srgbClr val="FF0066"/>
                </a:solidFill>
              </a:rPr>
              <a:t>DELETE</a:t>
            </a:r>
            <a:r>
              <a:rPr lang="en-US" sz="1200" dirty="0"/>
              <a:t>, or </a:t>
            </a:r>
            <a:r>
              <a:rPr lang="en-US" sz="1200" dirty="0">
                <a:solidFill>
                  <a:srgbClr val="FF0066"/>
                </a:solidFill>
              </a:rPr>
              <a:t>MERGE</a:t>
            </a:r>
          </a:p>
        </p:txBody>
      </p:sp>
      <p:sp>
        <p:nvSpPr>
          <p:cNvPr id="21" name="TextBox 20">
            <a:extLst>
              <a:ext uri="{FF2B5EF4-FFF2-40B4-BE49-F238E27FC236}">
                <a16:creationId xmlns:a16="http://schemas.microsoft.com/office/drawing/2014/main" id="{8F5A8611-EAB1-4630-952F-0261ABB8C354}"/>
              </a:ext>
            </a:extLst>
          </p:cNvPr>
          <p:cNvSpPr txBox="1"/>
          <p:nvPr/>
        </p:nvSpPr>
        <p:spPr>
          <a:xfrm>
            <a:off x="8359043" y="1454671"/>
            <a:ext cx="3829049" cy="249299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200" dirty="0"/>
              <a:t>Let’s say you’ve been asked to calculate the average time between transactions by a particular user. You have a table called transactions that contains a username and the time of the transaction.</a:t>
            </a:r>
            <a:br>
              <a:rPr lang="en-US" sz="1200" dirty="0"/>
            </a:br>
            <a:br>
              <a:rPr lang="en-US" sz="1200" dirty="0"/>
            </a:br>
            <a:r>
              <a:rPr lang="en-US" sz="1200" dirty="0"/>
              <a:t>When you get a difficult question like the one above, take a minute and ask yourself </a:t>
            </a:r>
            <a:r>
              <a:rPr lang="en-US" sz="1200" b="1" u="sng" dirty="0"/>
              <a:t>what the ideal table would have to look like to allow you to answer your question with one </a:t>
            </a:r>
            <a:r>
              <a:rPr lang="en-US" sz="1200" b="1" dirty="0">
                <a:solidFill>
                  <a:srgbClr val="FF0066"/>
                </a:solidFill>
              </a:rPr>
              <a:t>SELECT</a:t>
            </a:r>
            <a:r>
              <a:rPr lang="en-US" sz="1200" b="1" u="sng" dirty="0"/>
              <a:t> statement</a:t>
            </a:r>
            <a:r>
              <a:rPr lang="en-US" sz="1200" dirty="0"/>
              <a:t>. </a:t>
            </a:r>
          </a:p>
          <a:p>
            <a:endParaRPr lang="en-US" sz="1200" dirty="0"/>
          </a:p>
          <a:p>
            <a:r>
              <a:rPr lang="en-US" sz="1200" dirty="0"/>
              <a:t>In the above example, the ideal table was one that included one record for each transaction, and a column that gave the time of the next transaction.</a:t>
            </a:r>
          </a:p>
        </p:txBody>
      </p:sp>
    </p:spTree>
    <p:extLst>
      <p:ext uri="{BB962C8B-B14F-4D97-AF65-F5344CB8AC3E}">
        <p14:creationId xmlns:p14="http://schemas.microsoft.com/office/powerpoint/2010/main" val="41748646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4206686-79E6-4D1A-AFDC-1B08216F2B2C}"/>
              </a:ext>
            </a:extLst>
          </p:cNvPr>
          <p:cNvSpPr txBox="1">
            <a:spLocks/>
          </p:cNvSpPr>
          <p:nvPr/>
        </p:nvSpPr>
        <p:spPr>
          <a:xfrm>
            <a:off x="-1" y="18256"/>
            <a:ext cx="4854747" cy="56594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i="1" dirty="0">
                <a:latin typeface="+mn-lt"/>
              </a:rPr>
              <a:t>EXAMPLES</a:t>
            </a:r>
          </a:p>
        </p:txBody>
      </p:sp>
      <p:grpSp>
        <p:nvGrpSpPr>
          <p:cNvPr id="5" name="Group 4">
            <a:extLst>
              <a:ext uri="{FF2B5EF4-FFF2-40B4-BE49-F238E27FC236}">
                <a16:creationId xmlns:a16="http://schemas.microsoft.com/office/drawing/2014/main" id="{06F65281-A2F2-4F88-BCDC-84E1871E957E}"/>
              </a:ext>
            </a:extLst>
          </p:cNvPr>
          <p:cNvGrpSpPr/>
          <p:nvPr/>
        </p:nvGrpSpPr>
        <p:grpSpPr>
          <a:xfrm>
            <a:off x="126640" y="413079"/>
            <a:ext cx="2704121" cy="4502797"/>
            <a:chOff x="2002332" y="1429079"/>
            <a:chExt cx="2704121" cy="4502797"/>
          </a:xfrm>
        </p:grpSpPr>
        <p:grpSp>
          <p:nvGrpSpPr>
            <p:cNvPr id="17" name="Group 16">
              <a:extLst>
                <a:ext uri="{FF2B5EF4-FFF2-40B4-BE49-F238E27FC236}">
                  <a16:creationId xmlns:a16="http://schemas.microsoft.com/office/drawing/2014/main" id="{F2163223-4100-4AD2-8F47-E131141ADA69}"/>
                </a:ext>
              </a:extLst>
            </p:cNvPr>
            <p:cNvGrpSpPr/>
            <p:nvPr/>
          </p:nvGrpSpPr>
          <p:grpSpPr>
            <a:xfrm>
              <a:off x="2002332" y="1429079"/>
              <a:ext cx="2704121" cy="4502797"/>
              <a:chOff x="134455" y="579180"/>
              <a:chExt cx="2704121" cy="3569780"/>
            </a:xfrm>
          </p:grpSpPr>
          <p:grpSp>
            <p:nvGrpSpPr>
              <p:cNvPr id="16" name="Group 15">
                <a:extLst>
                  <a:ext uri="{FF2B5EF4-FFF2-40B4-BE49-F238E27FC236}">
                    <a16:creationId xmlns:a16="http://schemas.microsoft.com/office/drawing/2014/main" id="{F551B163-F363-48D1-9DD0-9DF1726D95A4}"/>
                  </a:ext>
                </a:extLst>
              </p:cNvPr>
              <p:cNvGrpSpPr/>
              <p:nvPr/>
            </p:nvGrpSpPr>
            <p:grpSpPr>
              <a:xfrm>
                <a:off x="134455" y="579180"/>
                <a:ext cx="2704121" cy="2828311"/>
                <a:chOff x="134455" y="579180"/>
                <a:chExt cx="2704121" cy="2828311"/>
              </a:xfrm>
            </p:grpSpPr>
            <p:sp>
              <p:nvSpPr>
                <p:cNvPr id="13" name="Rectangle 3">
                  <a:extLst>
                    <a:ext uri="{FF2B5EF4-FFF2-40B4-BE49-F238E27FC236}">
                      <a16:creationId xmlns:a16="http://schemas.microsoft.com/office/drawing/2014/main" id="{5ADF6B3B-2391-47F0-A38B-487133C168FB}"/>
                    </a:ext>
                  </a:extLst>
                </p:cNvPr>
                <p:cNvSpPr>
                  <a:spLocks noChangeArrowheads="1"/>
                </p:cNvSpPr>
                <p:nvPr/>
              </p:nvSpPr>
              <p:spPr bwMode="auto">
                <a:xfrm>
                  <a:off x="184558" y="579180"/>
                  <a:ext cx="2512276" cy="83099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r>
                    <a:rPr kumimoji="0" lang="en-US" altLang="en-US" sz="1200" b="1" i="0" u="none" strike="noStrike" cap="none" normalizeH="0" baseline="0" dirty="0" err="1">
                      <a:ln>
                        <a:noFill/>
                      </a:ln>
                      <a:solidFill>
                        <a:srgbClr val="222222"/>
                      </a:solidFill>
                      <a:effectLst/>
                      <a:latin typeface="+mn-lt"/>
                    </a:rPr>
                    <a:t>Контекст</a:t>
                  </a:r>
                  <a:r>
                    <a:rPr kumimoji="0" lang="en-US" altLang="en-US" sz="1200" b="1" i="0" u="none" strike="noStrike" cap="none" normalizeH="0" baseline="0" dirty="0">
                      <a:ln>
                        <a:noFill/>
                      </a:ln>
                      <a:solidFill>
                        <a:srgbClr val="222222"/>
                      </a:solidFill>
                      <a:effectLst/>
                      <a:latin typeface="+mn-lt"/>
                    </a:rPr>
                    <a:t>:</a:t>
                  </a:r>
                  <a:r>
                    <a:rPr kumimoji="0" lang="en-US" altLang="en-US" sz="1200" b="0" i="0" u="none" strike="noStrike" cap="none" normalizeH="0" baseline="0" dirty="0">
                      <a:ln>
                        <a:noFill/>
                      </a:ln>
                      <a:solidFill>
                        <a:srgbClr val="222222"/>
                      </a:solidFill>
                      <a:effectLst/>
                      <a:latin typeface="+mn-lt"/>
                    </a:rPr>
                    <a:t> </a:t>
                  </a:r>
                  <a:r>
                    <a:rPr lang="ru-RU" altLang="en-US" sz="1200" dirty="0">
                      <a:solidFill>
                        <a:srgbClr val="222222"/>
                      </a:solidFill>
                      <a:latin typeface="+mn-lt"/>
                    </a:rPr>
                    <a:t>предположим, у вас есть таблица tree с двумя столбцами: в первом указаны узлы, а во втором — родительские узлы.</a:t>
                  </a:r>
                  <a:endParaRPr kumimoji="0" lang="en-US" altLang="en-US" sz="1200" b="0" i="0" u="none" strike="noStrike" cap="none" normalizeH="0" baseline="0" dirty="0">
                    <a:ln>
                      <a:noFill/>
                    </a:ln>
                    <a:solidFill>
                      <a:schemeClr val="tx1"/>
                    </a:solidFill>
                    <a:effectLst/>
                    <a:latin typeface="+mn-lt"/>
                  </a:endParaRPr>
                </a:p>
              </p:txBody>
            </p:sp>
            <p:sp>
              <p:nvSpPr>
                <p:cNvPr id="14" name="Rectangle 13">
                  <a:extLst>
                    <a:ext uri="{FF2B5EF4-FFF2-40B4-BE49-F238E27FC236}">
                      <a16:creationId xmlns:a16="http://schemas.microsoft.com/office/drawing/2014/main" id="{E9AAF8C1-EA12-4A6B-A2D0-F643C4B88AA4}"/>
                    </a:ext>
                  </a:extLst>
                </p:cNvPr>
                <p:cNvSpPr/>
                <p:nvPr/>
              </p:nvSpPr>
              <p:spPr>
                <a:xfrm>
                  <a:off x="134455" y="2207162"/>
                  <a:ext cx="2704121" cy="1200329"/>
                </a:xfrm>
                <a:prstGeom prst="rect">
                  <a:avLst/>
                </a:prstGeom>
              </p:spPr>
              <p:txBody>
                <a:bodyPr wrap="square">
                  <a:spAutoFit/>
                </a:bodyPr>
                <a:lstStyle/>
                <a:p>
                  <a:r>
                    <a:rPr lang="en-US" sz="1200" b="1" dirty="0" err="1"/>
                    <a:t>Задача</a:t>
                  </a:r>
                  <a:r>
                    <a:rPr lang="en-US" sz="1200" b="1" dirty="0"/>
                    <a:t>: </a:t>
                  </a:r>
                  <a:r>
                    <a:rPr lang="ru-RU" sz="1200" dirty="0"/>
                    <a:t>написать SQL таким образом, чтобы мы обозначили каждый узел как внутренний (inner), корневой (root) или конечный узел/лист (leaf), так что для вышеперечисленных значений получится следующее:</a:t>
                  </a:r>
                  <a:endParaRPr lang="en-US" sz="1200" dirty="0"/>
                </a:p>
              </p:txBody>
            </p:sp>
          </p:grpSp>
          <p:sp>
            <p:nvSpPr>
              <p:cNvPr id="10" name="Rectangle 9">
                <a:extLst>
                  <a:ext uri="{FF2B5EF4-FFF2-40B4-BE49-F238E27FC236}">
                    <a16:creationId xmlns:a16="http://schemas.microsoft.com/office/drawing/2014/main" id="{613FCF3A-D373-44CE-B3FD-ED391B2BCBF7}"/>
                  </a:ext>
                </a:extLst>
              </p:cNvPr>
              <p:cNvSpPr/>
              <p:nvPr/>
            </p:nvSpPr>
            <p:spPr>
              <a:xfrm>
                <a:off x="184558" y="706352"/>
                <a:ext cx="2512276" cy="344260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 name="Picture 1">
              <a:extLst>
                <a:ext uri="{FF2B5EF4-FFF2-40B4-BE49-F238E27FC236}">
                  <a16:creationId xmlns:a16="http://schemas.microsoft.com/office/drawing/2014/main" id="{557B250F-3FF1-43AF-B170-D9BAD5DF51F9}"/>
                </a:ext>
              </a:extLst>
            </p:cNvPr>
            <p:cNvPicPr>
              <a:picLocks noChangeAspect="1"/>
            </p:cNvPicPr>
            <p:nvPr/>
          </p:nvPicPr>
          <p:blipFill>
            <a:blip r:embed="rId2"/>
            <a:stretch>
              <a:fillRect/>
            </a:stretch>
          </p:blipFill>
          <p:spPr>
            <a:xfrm>
              <a:off x="2724357" y="2313369"/>
              <a:ext cx="950620" cy="1062072"/>
            </a:xfrm>
            <a:prstGeom prst="rect">
              <a:avLst/>
            </a:prstGeom>
          </p:spPr>
        </p:pic>
        <p:pic>
          <p:nvPicPr>
            <p:cNvPr id="3" name="Picture 2">
              <a:extLst>
                <a:ext uri="{FF2B5EF4-FFF2-40B4-BE49-F238E27FC236}">
                  <a16:creationId xmlns:a16="http://schemas.microsoft.com/office/drawing/2014/main" id="{A502B650-9CB9-4D8B-B54E-0A48AA69DBA3}"/>
                </a:ext>
              </a:extLst>
            </p:cNvPr>
            <p:cNvPicPr>
              <a:picLocks noChangeAspect="1"/>
            </p:cNvPicPr>
            <p:nvPr/>
          </p:nvPicPr>
          <p:blipFill>
            <a:blip r:embed="rId3"/>
            <a:stretch>
              <a:fillRect/>
            </a:stretch>
          </p:blipFill>
          <p:spPr>
            <a:xfrm>
              <a:off x="2724357" y="4717447"/>
              <a:ext cx="955691" cy="1102127"/>
            </a:xfrm>
            <a:prstGeom prst="rect">
              <a:avLst/>
            </a:prstGeom>
          </p:spPr>
        </p:pic>
      </p:grpSp>
      <p:pic>
        <p:nvPicPr>
          <p:cNvPr id="6" name="Picture 5">
            <a:extLst>
              <a:ext uri="{FF2B5EF4-FFF2-40B4-BE49-F238E27FC236}">
                <a16:creationId xmlns:a16="http://schemas.microsoft.com/office/drawing/2014/main" id="{B2FAE744-3169-449B-AC97-1FA284BC5C5A}"/>
              </a:ext>
            </a:extLst>
          </p:cNvPr>
          <p:cNvPicPr>
            <a:picLocks noChangeAspect="1"/>
          </p:cNvPicPr>
          <p:nvPr/>
        </p:nvPicPr>
        <p:blipFill>
          <a:blip r:embed="rId4"/>
          <a:stretch>
            <a:fillRect/>
          </a:stretch>
        </p:blipFill>
        <p:spPr>
          <a:xfrm>
            <a:off x="2959271" y="573489"/>
            <a:ext cx="3790950" cy="5657850"/>
          </a:xfrm>
          <a:prstGeom prst="rect">
            <a:avLst/>
          </a:prstGeom>
        </p:spPr>
      </p:pic>
      <p:sp>
        <p:nvSpPr>
          <p:cNvPr id="8" name="Right Brace 7">
            <a:extLst>
              <a:ext uri="{FF2B5EF4-FFF2-40B4-BE49-F238E27FC236}">
                <a16:creationId xmlns:a16="http://schemas.microsoft.com/office/drawing/2014/main" id="{4B51B32C-6A7E-4056-B5F4-E41A81A27BB8}"/>
              </a:ext>
            </a:extLst>
          </p:cNvPr>
          <p:cNvSpPr/>
          <p:nvPr/>
        </p:nvSpPr>
        <p:spPr>
          <a:xfrm>
            <a:off x="6750221" y="1990725"/>
            <a:ext cx="719060" cy="981075"/>
          </a:xfrm>
          <a:prstGeom prst="rightBrace">
            <a:avLst>
              <a:gd name="adj1" fmla="val 8333"/>
              <a:gd name="adj2" fmla="val 50971"/>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18" name="Picture 17">
            <a:extLst>
              <a:ext uri="{FF2B5EF4-FFF2-40B4-BE49-F238E27FC236}">
                <a16:creationId xmlns:a16="http://schemas.microsoft.com/office/drawing/2014/main" id="{8B64DFDA-9EA0-43F6-9D1A-67F994FA58EE}"/>
              </a:ext>
            </a:extLst>
          </p:cNvPr>
          <p:cNvPicPr>
            <a:picLocks noChangeAspect="1"/>
          </p:cNvPicPr>
          <p:nvPr/>
        </p:nvPicPr>
        <p:blipFill>
          <a:blip r:embed="rId2"/>
          <a:stretch>
            <a:fillRect/>
          </a:stretch>
        </p:blipFill>
        <p:spPr>
          <a:xfrm>
            <a:off x="7639990" y="1909728"/>
            <a:ext cx="950620" cy="1062072"/>
          </a:xfrm>
          <a:prstGeom prst="rect">
            <a:avLst/>
          </a:prstGeom>
        </p:spPr>
      </p:pic>
      <p:pic>
        <p:nvPicPr>
          <p:cNvPr id="19" name="Picture 18">
            <a:extLst>
              <a:ext uri="{FF2B5EF4-FFF2-40B4-BE49-F238E27FC236}">
                <a16:creationId xmlns:a16="http://schemas.microsoft.com/office/drawing/2014/main" id="{70619C1C-2682-4C8F-89F0-F8924D7FD739}"/>
              </a:ext>
            </a:extLst>
          </p:cNvPr>
          <p:cNvPicPr>
            <a:picLocks noChangeAspect="1"/>
          </p:cNvPicPr>
          <p:nvPr/>
        </p:nvPicPr>
        <p:blipFill>
          <a:blip r:embed="rId2"/>
          <a:stretch>
            <a:fillRect/>
          </a:stretch>
        </p:blipFill>
        <p:spPr>
          <a:xfrm>
            <a:off x="8878240" y="1909728"/>
            <a:ext cx="950620" cy="1062072"/>
          </a:xfrm>
          <a:prstGeom prst="rect">
            <a:avLst/>
          </a:prstGeom>
        </p:spPr>
      </p:pic>
      <p:cxnSp>
        <p:nvCxnSpPr>
          <p:cNvPr id="26" name="Straight Arrow Connector 25">
            <a:extLst>
              <a:ext uri="{FF2B5EF4-FFF2-40B4-BE49-F238E27FC236}">
                <a16:creationId xmlns:a16="http://schemas.microsoft.com/office/drawing/2014/main" id="{54A96697-5591-46AD-8BDA-8A974B030209}"/>
              </a:ext>
            </a:extLst>
          </p:cNvPr>
          <p:cNvCxnSpPr/>
          <p:nvPr/>
        </p:nvCxnSpPr>
        <p:spPr>
          <a:xfrm>
            <a:off x="7791450" y="1461270"/>
            <a:ext cx="0" cy="4484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Connector: Elbow 27">
            <a:extLst>
              <a:ext uri="{FF2B5EF4-FFF2-40B4-BE49-F238E27FC236}">
                <a16:creationId xmlns:a16="http://schemas.microsoft.com/office/drawing/2014/main" id="{118D1368-0690-4F0C-9385-454AC316787B}"/>
              </a:ext>
            </a:extLst>
          </p:cNvPr>
          <p:cNvCxnSpPr/>
          <p:nvPr/>
        </p:nvCxnSpPr>
        <p:spPr>
          <a:xfrm>
            <a:off x="7800975" y="1461270"/>
            <a:ext cx="1800225" cy="448458"/>
          </a:xfrm>
          <a:prstGeom prst="bentConnector3">
            <a:avLst>
              <a:gd name="adj1" fmla="val 99735"/>
            </a:avLst>
          </a:prstGeom>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36AE2953-7A33-4DCC-8C5D-8A726B1B48F9}"/>
              </a:ext>
            </a:extLst>
          </p:cNvPr>
          <p:cNvSpPr/>
          <p:nvPr/>
        </p:nvSpPr>
        <p:spPr>
          <a:xfrm>
            <a:off x="7572375" y="1909728"/>
            <a:ext cx="1078196" cy="10620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B137BF9B-ACDF-47C9-8DDC-B952465339C5}"/>
              </a:ext>
            </a:extLst>
          </p:cNvPr>
          <p:cNvSpPr/>
          <p:nvPr/>
        </p:nvSpPr>
        <p:spPr>
          <a:xfrm>
            <a:off x="8832680" y="1909728"/>
            <a:ext cx="1078196" cy="10620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8132D481-3112-45FA-A731-9BA32A1BC555}"/>
              </a:ext>
            </a:extLst>
          </p:cNvPr>
          <p:cNvSpPr txBox="1"/>
          <p:nvPr/>
        </p:nvSpPr>
        <p:spPr>
          <a:xfrm>
            <a:off x="7913054" y="1651768"/>
            <a:ext cx="383438" cy="276999"/>
          </a:xfrm>
          <a:prstGeom prst="rect">
            <a:avLst/>
          </a:prstGeom>
          <a:noFill/>
        </p:spPr>
        <p:txBody>
          <a:bodyPr wrap="none" rtlCol="0">
            <a:spAutoFit/>
          </a:bodyPr>
          <a:lstStyle/>
          <a:p>
            <a:r>
              <a:rPr lang="en-US" sz="1200" b="1" dirty="0"/>
              <a:t>cur</a:t>
            </a:r>
          </a:p>
        </p:txBody>
      </p:sp>
      <p:sp>
        <p:nvSpPr>
          <p:cNvPr id="33" name="TextBox 32">
            <a:extLst>
              <a:ext uri="{FF2B5EF4-FFF2-40B4-BE49-F238E27FC236}">
                <a16:creationId xmlns:a16="http://schemas.microsoft.com/office/drawing/2014/main" id="{9744FB03-98C1-4A55-AAB3-C8AB9468A2DA}"/>
              </a:ext>
            </a:extLst>
          </p:cNvPr>
          <p:cNvSpPr txBox="1"/>
          <p:nvPr/>
        </p:nvSpPr>
        <p:spPr>
          <a:xfrm>
            <a:off x="9079529" y="1651769"/>
            <a:ext cx="465961" cy="276999"/>
          </a:xfrm>
          <a:prstGeom prst="rect">
            <a:avLst/>
          </a:prstGeom>
          <a:noFill/>
        </p:spPr>
        <p:txBody>
          <a:bodyPr wrap="none" rtlCol="0">
            <a:spAutoFit/>
          </a:bodyPr>
          <a:lstStyle/>
          <a:p>
            <a:r>
              <a:rPr lang="en-US" sz="1200" b="1" dirty="0"/>
              <a:t>next</a:t>
            </a:r>
          </a:p>
        </p:txBody>
      </p:sp>
      <p:sp>
        <p:nvSpPr>
          <p:cNvPr id="34" name="Arrow: Down 33">
            <a:extLst>
              <a:ext uri="{FF2B5EF4-FFF2-40B4-BE49-F238E27FC236}">
                <a16:creationId xmlns:a16="http://schemas.microsoft.com/office/drawing/2014/main" id="{6BF0FBF8-9DD9-465E-A7DE-FBD8394E24BE}"/>
              </a:ext>
            </a:extLst>
          </p:cNvPr>
          <p:cNvSpPr/>
          <p:nvPr/>
        </p:nvSpPr>
        <p:spPr>
          <a:xfrm rot="10800000">
            <a:off x="8674383" y="930862"/>
            <a:ext cx="143815" cy="44845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74E63146-894F-4F04-9D61-4B37C0702047}"/>
              </a:ext>
            </a:extLst>
          </p:cNvPr>
          <p:cNvSpPr txBox="1"/>
          <p:nvPr/>
        </p:nvSpPr>
        <p:spPr>
          <a:xfrm>
            <a:off x="8031524" y="243556"/>
            <a:ext cx="1429531" cy="646331"/>
          </a:xfrm>
          <a:prstGeom prst="rect">
            <a:avLst/>
          </a:prstGeom>
          <a:noFill/>
        </p:spPr>
        <p:txBody>
          <a:bodyPr wrap="square" rtlCol="0">
            <a:spAutoFit/>
          </a:bodyPr>
          <a:lstStyle/>
          <a:p>
            <a:pPr algn="r"/>
            <a:r>
              <a:rPr lang="en-US" sz="1200" b="1" i="1" dirty="0" err="1"/>
              <a:t>next.node</a:t>
            </a:r>
            <a:r>
              <a:rPr lang="en-US" sz="1200" b="1" i="1" dirty="0"/>
              <a:t> </a:t>
            </a:r>
          </a:p>
          <a:p>
            <a:pPr algn="ctr"/>
            <a:r>
              <a:rPr lang="en-US" sz="1200" dirty="0"/>
              <a:t>becomes </a:t>
            </a:r>
          </a:p>
          <a:p>
            <a:r>
              <a:rPr lang="en-US" sz="1200" b="1" i="1" dirty="0" err="1"/>
              <a:t>cur.child</a:t>
            </a:r>
            <a:endParaRPr lang="en-US" sz="1200" b="1" i="1" dirty="0"/>
          </a:p>
        </p:txBody>
      </p:sp>
      <p:cxnSp>
        <p:nvCxnSpPr>
          <p:cNvPr id="37" name="Straight Connector 36">
            <a:extLst>
              <a:ext uri="{FF2B5EF4-FFF2-40B4-BE49-F238E27FC236}">
                <a16:creationId xmlns:a16="http://schemas.microsoft.com/office/drawing/2014/main" id="{9F42EFF6-AF23-4A79-A9C8-7166F2115FF2}"/>
              </a:ext>
            </a:extLst>
          </p:cNvPr>
          <p:cNvCxnSpPr/>
          <p:nvPr/>
        </p:nvCxnSpPr>
        <p:spPr>
          <a:xfrm>
            <a:off x="3209925" y="2019300"/>
            <a:ext cx="3324225"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9589CDF6-C77E-41A0-9FB5-17808EFE4047}"/>
              </a:ext>
            </a:extLst>
          </p:cNvPr>
          <p:cNvCxnSpPr/>
          <p:nvPr/>
        </p:nvCxnSpPr>
        <p:spPr>
          <a:xfrm>
            <a:off x="3209925" y="2924175"/>
            <a:ext cx="3324225"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pic>
        <p:nvPicPr>
          <p:cNvPr id="39" name="Picture 38">
            <a:extLst>
              <a:ext uri="{FF2B5EF4-FFF2-40B4-BE49-F238E27FC236}">
                <a16:creationId xmlns:a16="http://schemas.microsoft.com/office/drawing/2014/main" id="{70C2311A-AF66-4929-B3E3-CA2DC48D67B3}"/>
              </a:ext>
            </a:extLst>
          </p:cNvPr>
          <p:cNvPicPr>
            <a:picLocks noChangeAspect="1"/>
          </p:cNvPicPr>
          <p:nvPr/>
        </p:nvPicPr>
        <p:blipFill>
          <a:blip r:embed="rId5"/>
          <a:stretch>
            <a:fillRect/>
          </a:stretch>
        </p:blipFill>
        <p:spPr>
          <a:xfrm>
            <a:off x="7096404" y="4641425"/>
            <a:ext cx="5009592" cy="2023394"/>
          </a:xfrm>
          <a:prstGeom prst="rect">
            <a:avLst/>
          </a:prstGeom>
          <a:ln>
            <a:solidFill>
              <a:schemeClr val="accent1"/>
            </a:solidFill>
          </a:ln>
        </p:spPr>
      </p:pic>
      <p:sp>
        <p:nvSpPr>
          <p:cNvPr id="40" name="Title 1">
            <a:extLst>
              <a:ext uri="{FF2B5EF4-FFF2-40B4-BE49-F238E27FC236}">
                <a16:creationId xmlns:a16="http://schemas.microsoft.com/office/drawing/2014/main" id="{DA899C8D-0D00-41FE-AC7B-4990ACC76F58}"/>
              </a:ext>
            </a:extLst>
          </p:cNvPr>
          <p:cNvSpPr txBox="1">
            <a:spLocks/>
          </p:cNvSpPr>
          <p:nvPr/>
        </p:nvSpPr>
        <p:spPr>
          <a:xfrm>
            <a:off x="7020473" y="4233847"/>
            <a:ext cx="4854747" cy="56594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ru-RU" sz="1400" b="1" i="1" dirty="0">
                <a:latin typeface="+mn-lt"/>
              </a:rPr>
              <a:t>Решение 2</a:t>
            </a:r>
            <a:endParaRPr lang="en-US" sz="1400" b="1" i="1" dirty="0">
              <a:latin typeface="+mn-lt"/>
            </a:endParaRPr>
          </a:p>
        </p:txBody>
      </p:sp>
      <p:sp>
        <p:nvSpPr>
          <p:cNvPr id="41" name="Title 1">
            <a:extLst>
              <a:ext uri="{FF2B5EF4-FFF2-40B4-BE49-F238E27FC236}">
                <a16:creationId xmlns:a16="http://schemas.microsoft.com/office/drawing/2014/main" id="{0BEC74AA-5D15-41F9-84C4-8B4283C8C05F}"/>
              </a:ext>
            </a:extLst>
          </p:cNvPr>
          <p:cNvSpPr txBox="1">
            <a:spLocks/>
          </p:cNvSpPr>
          <p:nvPr/>
        </p:nvSpPr>
        <p:spPr>
          <a:xfrm>
            <a:off x="2936703" y="228278"/>
            <a:ext cx="4854747" cy="56594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ru-RU" sz="1400" b="1" i="1" dirty="0">
                <a:latin typeface="+mn-lt"/>
              </a:rPr>
              <a:t>Решение 1</a:t>
            </a:r>
            <a:endParaRPr lang="en-US" sz="1400" b="1" i="1" dirty="0">
              <a:latin typeface="+mn-lt"/>
            </a:endParaRPr>
          </a:p>
        </p:txBody>
      </p:sp>
    </p:spTree>
    <p:extLst>
      <p:ext uri="{BB962C8B-B14F-4D97-AF65-F5344CB8AC3E}">
        <p14:creationId xmlns:p14="http://schemas.microsoft.com/office/powerpoint/2010/main" val="16336152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0BD5083-ECB7-4CDD-B105-DE057D76DF55}"/>
              </a:ext>
            </a:extLst>
          </p:cNvPr>
          <p:cNvSpPr txBox="1">
            <a:spLocks/>
          </p:cNvSpPr>
          <p:nvPr/>
        </p:nvSpPr>
        <p:spPr>
          <a:xfrm>
            <a:off x="0" y="18256"/>
            <a:ext cx="5627077" cy="50537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i="1" dirty="0"/>
              <a:t>Filter, Aggregate, Join</a:t>
            </a:r>
          </a:p>
        </p:txBody>
      </p:sp>
      <p:sp>
        <p:nvSpPr>
          <p:cNvPr id="7" name="TextBox 6">
            <a:extLst>
              <a:ext uri="{FF2B5EF4-FFF2-40B4-BE49-F238E27FC236}">
                <a16:creationId xmlns:a16="http://schemas.microsoft.com/office/drawing/2014/main" id="{DAB0A9EA-FE2B-4CAE-9A6B-4610BAB7DFB7}"/>
              </a:ext>
            </a:extLst>
          </p:cNvPr>
          <p:cNvSpPr txBox="1"/>
          <p:nvPr/>
        </p:nvSpPr>
        <p:spPr>
          <a:xfrm>
            <a:off x="2081212" y="645205"/>
            <a:ext cx="8029575" cy="2462213"/>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400" dirty="0"/>
              <a:t>Generally, you want to follow these steps with your string of CTEs: filter, aggregate, join. Filter using </a:t>
            </a:r>
            <a:r>
              <a:rPr lang="en-US" sz="1400" dirty="0">
                <a:solidFill>
                  <a:srgbClr val="FF0066"/>
                </a:solidFill>
              </a:rPr>
              <a:t>WHERE</a:t>
            </a:r>
            <a:r>
              <a:rPr lang="en-US" sz="1400" dirty="0"/>
              <a:t>, aggregate using </a:t>
            </a:r>
            <a:r>
              <a:rPr lang="en-US" sz="1400" dirty="0">
                <a:solidFill>
                  <a:srgbClr val="FF0066"/>
                </a:solidFill>
              </a:rPr>
              <a:t>GROUP BY</a:t>
            </a:r>
            <a:r>
              <a:rPr lang="en-US" sz="1400" dirty="0"/>
              <a:t>, and join using </a:t>
            </a:r>
            <a:r>
              <a:rPr lang="en-US" sz="1400" dirty="0">
                <a:solidFill>
                  <a:srgbClr val="FF0066"/>
                </a:solidFill>
              </a:rPr>
              <a:t>JOIN</a:t>
            </a:r>
            <a:r>
              <a:rPr lang="en-US" sz="1400" dirty="0"/>
              <a:t>. </a:t>
            </a:r>
          </a:p>
          <a:p>
            <a:endParaRPr lang="en-US" sz="1400" dirty="0"/>
          </a:p>
          <a:p>
            <a:r>
              <a:rPr lang="en-US" sz="1400" dirty="0"/>
              <a:t>By filtering and aggregating your data before joining, you write the most efficient SQL. Joins are expensive to process so you want the fewest possible rows before joining two tables together. Sometimes aggregating first won’t be possible, but usually you’ll be able to limit the size of the tables you’re joining with at least a </a:t>
            </a:r>
            <a:r>
              <a:rPr lang="en-US" sz="1400" dirty="0">
                <a:solidFill>
                  <a:srgbClr val="FF0066"/>
                </a:solidFill>
              </a:rPr>
              <a:t>WHERE</a:t>
            </a:r>
            <a:r>
              <a:rPr lang="en-US" sz="1400" dirty="0"/>
              <a:t> clause or two.</a:t>
            </a:r>
          </a:p>
          <a:p>
            <a:endParaRPr lang="en-US" sz="1400" dirty="0"/>
          </a:p>
          <a:p>
            <a:r>
              <a:rPr lang="en-US" sz="1400" dirty="0"/>
              <a:t>It’s important to note that if you have a </a:t>
            </a:r>
            <a:r>
              <a:rPr lang="en-US" sz="1400" dirty="0">
                <a:solidFill>
                  <a:srgbClr val="FF0066"/>
                </a:solidFill>
              </a:rPr>
              <a:t>JOIN</a:t>
            </a:r>
            <a:r>
              <a:rPr lang="en-US" sz="1400" dirty="0"/>
              <a:t> and a </a:t>
            </a:r>
            <a:r>
              <a:rPr lang="en-US" sz="1400" dirty="0">
                <a:solidFill>
                  <a:srgbClr val="FF0066"/>
                </a:solidFill>
              </a:rPr>
              <a:t>WHERE</a:t>
            </a:r>
            <a:r>
              <a:rPr lang="en-US" sz="1400" dirty="0"/>
              <a:t> clause in the same CTE, SQL processes the </a:t>
            </a:r>
            <a:r>
              <a:rPr lang="en-US" sz="1400" dirty="0">
                <a:solidFill>
                  <a:srgbClr val="FF0066"/>
                </a:solidFill>
              </a:rPr>
              <a:t>JOIN</a:t>
            </a:r>
            <a:r>
              <a:rPr lang="en-US" sz="1400" dirty="0"/>
              <a:t> first. In other words, the following (to the left) is very inefficient, because the entirety of your tables would be joined together and only then filtered to data after 8/1/2017:</a:t>
            </a:r>
          </a:p>
        </p:txBody>
      </p:sp>
      <p:sp>
        <p:nvSpPr>
          <p:cNvPr id="8" name="TextBox 7">
            <a:extLst>
              <a:ext uri="{FF2B5EF4-FFF2-40B4-BE49-F238E27FC236}">
                <a16:creationId xmlns:a16="http://schemas.microsoft.com/office/drawing/2014/main" id="{04C7B4E3-8F65-408C-8759-CC79F85B6AAC}"/>
              </a:ext>
            </a:extLst>
          </p:cNvPr>
          <p:cNvSpPr txBox="1"/>
          <p:nvPr/>
        </p:nvSpPr>
        <p:spPr>
          <a:xfrm>
            <a:off x="2813538" y="4198486"/>
            <a:ext cx="2361544" cy="1384995"/>
          </a:xfrm>
          <a:prstGeom prst="rect">
            <a:avLst/>
          </a:prstGeom>
          <a:noFill/>
          <a:ln>
            <a:solidFill>
              <a:srgbClr val="FF0000"/>
            </a:solidFill>
          </a:ln>
        </p:spPr>
        <p:txBody>
          <a:bodyPr wrap="none" rtlCol="0">
            <a:spAutoFit/>
          </a:bodyPr>
          <a:lstStyle/>
          <a:p>
            <a:r>
              <a:rPr lang="en-US" sz="1400" dirty="0"/>
              <a:t>--inefficient</a:t>
            </a:r>
          </a:p>
          <a:p>
            <a:r>
              <a:rPr lang="en-US" sz="1400" dirty="0">
                <a:solidFill>
                  <a:srgbClr val="FF0066"/>
                </a:solidFill>
              </a:rPr>
              <a:t>SELECT</a:t>
            </a:r>
            <a:r>
              <a:rPr lang="en-US" sz="1400" dirty="0"/>
              <a:t> *</a:t>
            </a:r>
            <a:br>
              <a:rPr lang="en-US" sz="1400" dirty="0"/>
            </a:br>
            <a:r>
              <a:rPr lang="en-US" sz="1400" dirty="0">
                <a:solidFill>
                  <a:srgbClr val="FF0066"/>
                </a:solidFill>
              </a:rPr>
              <a:t>FROM</a:t>
            </a:r>
            <a:r>
              <a:rPr lang="en-US" sz="1400" dirty="0"/>
              <a:t> table_a a</a:t>
            </a:r>
            <a:br>
              <a:rPr lang="en-US" sz="1400" dirty="0"/>
            </a:br>
            <a:r>
              <a:rPr lang="en-US" sz="1400" dirty="0">
                <a:solidFill>
                  <a:srgbClr val="FF0066"/>
                </a:solidFill>
              </a:rPr>
              <a:t>INNER JOIN </a:t>
            </a:r>
            <a:r>
              <a:rPr lang="en-US" sz="1400" dirty="0"/>
              <a:t>table_b b</a:t>
            </a:r>
            <a:br>
              <a:rPr lang="en-US" sz="1400" dirty="0"/>
            </a:br>
            <a:r>
              <a:rPr lang="en-US" sz="1400" dirty="0">
                <a:solidFill>
                  <a:srgbClr val="FF0066"/>
                </a:solidFill>
              </a:rPr>
              <a:t>ON</a:t>
            </a:r>
            <a:r>
              <a:rPr lang="en-US" sz="1400" dirty="0"/>
              <a:t> a.username = b.username</a:t>
            </a:r>
            <a:br>
              <a:rPr lang="en-US" sz="1400" dirty="0"/>
            </a:br>
            <a:r>
              <a:rPr lang="en-US" sz="1400" dirty="0">
                <a:solidFill>
                  <a:srgbClr val="FF0066"/>
                </a:solidFill>
              </a:rPr>
              <a:t>WHERE</a:t>
            </a:r>
            <a:r>
              <a:rPr lang="en-US" sz="1400" dirty="0"/>
              <a:t> a.day &gt;= '2017-08-01'</a:t>
            </a:r>
          </a:p>
        </p:txBody>
      </p:sp>
      <p:sp>
        <p:nvSpPr>
          <p:cNvPr id="9" name="TextBox 8">
            <a:extLst>
              <a:ext uri="{FF2B5EF4-FFF2-40B4-BE49-F238E27FC236}">
                <a16:creationId xmlns:a16="http://schemas.microsoft.com/office/drawing/2014/main" id="{EC50E1A1-2150-4B0D-976F-BCB9A31EC7DE}"/>
              </a:ext>
            </a:extLst>
          </p:cNvPr>
          <p:cNvSpPr txBox="1"/>
          <p:nvPr/>
        </p:nvSpPr>
        <p:spPr>
          <a:xfrm>
            <a:off x="6185087" y="3228991"/>
            <a:ext cx="3193375" cy="3323987"/>
          </a:xfrm>
          <a:prstGeom prst="rect">
            <a:avLst/>
          </a:prstGeom>
          <a:noFill/>
          <a:ln>
            <a:solidFill>
              <a:srgbClr val="00B050"/>
            </a:solidFill>
          </a:ln>
        </p:spPr>
        <p:txBody>
          <a:bodyPr wrap="none" rtlCol="0">
            <a:spAutoFit/>
          </a:bodyPr>
          <a:lstStyle/>
          <a:p>
            <a:r>
              <a:rPr lang="en-US" sz="1400" dirty="0"/>
              <a:t>--efficient</a:t>
            </a:r>
          </a:p>
          <a:p>
            <a:r>
              <a:rPr lang="en-US" sz="1400" dirty="0">
                <a:solidFill>
                  <a:srgbClr val="FF0066"/>
                </a:solidFill>
              </a:rPr>
              <a:t>WITH</a:t>
            </a:r>
            <a:r>
              <a:rPr lang="en-US" sz="1400" dirty="0"/>
              <a:t> a</a:t>
            </a:r>
            <a:r>
              <a:rPr lang="en-US" sz="1400" dirty="0">
                <a:solidFill>
                  <a:srgbClr val="FF0066"/>
                </a:solidFill>
              </a:rPr>
              <a:t> AS </a:t>
            </a:r>
            <a:r>
              <a:rPr lang="en-US" sz="1400" dirty="0"/>
              <a:t>(</a:t>
            </a:r>
            <a:br>
              <a:rPr lang="en-US" sz="1400" dirty="0"/>
            </a:br>
            <a:r>
              <a:rPr lang="en-US" sz="1400" dirty="0"/>
              <a:t>	</a:t>
            </a:r>
            <a:r>
              <a:rPr lang="en-US" sz="1400" dirty="0">
                <a:solidFill>
                  <a:srgbClr val="FF0066"/>
                </a:solidFill>
              </a:rPr>
              <a:t>SELECT</a:t>
            </a:r>
            <a:r>
              <a:rPr lang="en-US" sz="1400" dirty="0"/>
              <a:t> *</a:t>
            </a:r>
            <a:br>
              <a:rPr lang="en-US" sz="1400" dirty="0"/>
            </a:br>
            <a:r>
              <a:rPr lang="en-US" sz="1400" dirty="0"/>
              <a:t>	</a:t>
            </a:r>
            <a:r>
              <a:rPr lang="en-US" sz="1400" dirty="0">
                <a:solidFill>
                  <a:srgbClr val="FF0066"/>
                </a:solidFill>
              </a:rPr>
              <a:t>FROM</a:t>
            </a:r>
            <a:r>
              <a:rPr lang="en-US" sz="1400" dirty="0"/>
              <a:t> table_a</a:t>
            </a:r>
            <a:br>
              <a:rPr lang="en-US" sz="1400" dirty="0"/>
            </a:br>
            <a:r>
              <a:rPr lang="en-US" sz="1400" dirty="0"/>
              <a:t>	</a:t>
            </a:r>
            <a:r>
              <a:rPr lang="en-US" sz="1400" dirty="0">
                <a:solidFill>
                  <a:srgbClr val="FF0066"/>
                </a:solidFill>
              </a:rPr>
              <a:t>WHERE</a:t>
            </a:r>
            <a:r>
              <a:rPr lang="en-US" sz="1400" dirty="0"/>
              <a:t> day &gt;= '2017-08-01’)</a:t>
            </a:r>
            <a:br>
              <a:rPr lang="en-US" sz="1400" dirty="0"/>
            </a:br>
            <a:br>
              <a:rPr lang="en-US" sz="1400" dirty="0"/>
            </a:br>
            <a:r>
              <a:rPr lang="en-US" sz="1400" dirty="0"/>
              <a:t>b </a:t>
            </a:r>
            <a:r>
              <a:rPr lang="en-US" sz="1400" dirty="0">
                <a:solidFill>
                  <a:srgbClr val="FF0066"/>
                </a:solidFill>
              </a:rPr>
              <a:t>AS</a:t>
            </a:r>
            <a:r>
              <a:rPr lang="en-US" sz="1400" dirty="0"/>
              <a:t> (</a:t>
            </a:r>
          </a:p>
          <a:p>
            <a:r>
              <a:rPr lang="en-US" sz="1400" dirty="0"/>
              <a:t>	</a:t>
            </a:r>
            <a:r>
              <a:rPr lang="en-US" sz="1400" dirty="0">
                <a:solidFill>
                  <a:srgbClr val="FF0066"/>
                </a:solidFill>
              </a:rPr>
              <a:t>SELECT</a:t>
            </a:r>
            <a:r>
              <a:rPr lang="en-US" sz="1400" dirty="0"/>
              <a:t> *</a:t>
            </a:r>
          </a:p>
          <a:p>
            <a:r>
              <a:rPr lang="en-US" sz="1400" dirty="0"/>
              <a:t>	</a:t>
            </a:r>
            <a:r>
              <a:rPr lang="en-US" sz="1400" dirty="0">
                <a:solidFill>
                  <a:srgbClr val="FF0066"/>
                </a:solidFill>
              </a:rPr>
              <a:t>FROM</a:t>
            </a:r>
            <a:r>
              <a:rPr lang="en-US" sz="1400" dirty="0"/>
              <a:t> table_b</a:t>
            </a:r>
          </a:p>
          <a:p>
            <a:r>
              <a:rPr lang="en-US" sz="1400" dirty="0"/>
              <a:t>	</a:t>
            </a:r>
            <a:r>
              <a:rPr lang="en-US" sz="1400" dirty="0">
                <a:solidFill>
                  <a:srgbClr val="FF0066"/>
                </a:solidFill>
              </a:rPr>
              <a:t>WHERE</a:t>
            </a:r>
            <a:r>
              <a:rPr lang="en-US" sz="1400" dirty="0"/>
              <a:t> day &gt;= '2017-08-01’)</a:t>
            </a:r>
            <a:br>
              <a:rPr lang="en-US" sz="1400" dirty="0"/>
            </a:br>
            <a:br>
              <a:rPr lang="en-US" sz="1400" dirty="0"/>
            </a:br>
            <a:r>
              <a:rPr lang="en-US" sz="1400" dirty="0">
                <a:solidFill>
                  <a:srgbClr val="FF0066"/>
                </a:solidFill>
              </a:rPr>
              <a:t>SELECT</a:t>
            </a:r>
            <a:r>
              <a:rPr lang="en-US" sz="1400" dirty="0"/>
              <a:t> *</a:t>
            </a:r>
            <a:br>
              <a:rPr lang="en-US" sz="1400" dirty="0"/>
            </a:br>
            <a:r>
              <a:rPr lang="en-US" sz="1400" dirty="0">
                <a:solidFill>
                  <a:srgbClr val="FF0066"/>
                </a:solidFill>
              </a:rPr>
              <a:t>FROM</a:t>
            </a:r>
            <a:r>
              <a:rPr lang="en-US" sz="1400" dirty="0"/>
              <a:t> a</a:t>
            </a:r>
            <a:br>
              <a:rPr lang="en-US" sz="1400" dirty="0"/>
            </a:br>
            <a:r>
              <a:rPr lang="en-US" sz="1400" dirty="0">
                <a:solidFill>
                  <a:srgbClr val="FF0066"/>
                </a:solidFill>
              </a:rPr>
              <a:t>INNER JOIN </a:t>
            </a:r>
            <a:r>
              <a:rPr lang="en-US" sz="1400" dirty="0"/>
              <a:t>b</a:t>
            </a:r>
            <a:br>
              <a:rPr lang="en-US" sz="1400" dirty="0"/>
            </a:br>
            <a:r>
              <a:rPr lang="en-US" sz="1400" dirty="0">
                <a:solidFill>
                  <a:srgbClr val="FF0066"/>
                </a:solidFill>
              </a:rPr>
              <a:t>ON</a:t>
            </a:r>
            <a:r>
              <a:rPr lang="en-US" sz="1400" dirty="0"/>
              <a:t> a.username=b.username;</a:t>
            </a:r>
          </a:p>
        </p:txBody>
      </p:sp>
    </p:spTree>
    <p:extLst>
      <p:ext uri="{BB962C8B-B14F-4D97-AF65-F5344CB8AC3E}">
        <p14:creationId xmlns:p14="http://schemas.microsoft.com/office/powerpoint/2010/main" val="3682978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CFF629A3-E811-438B-BD20-581EC72CB014}"/>
              </a:ext>
            </a:extLst>
          </p:cNvPr>
          <p:cNvSpPr/>
          <p:nvPr/>
        </p:nvSpPr>
        <p:spPr>
          <a:xfrm>
            <a:off x="66675" y="2095495"/>
            <a:ext cx="6829425" cy="876305"/>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Aft>
                <a:spcPts val="1500"/>
              </a:spcAft>
            </a:pPr>
            <a:endParaRPr lang="en-US" dirty="0">
              <a:solidFill>
                <a:schemeClr val="tx1"/>
              </a:solidFill>
            </a:endParaRPr>
          </a:p>
          <a:p>
            <a:pPr>
              <a:spcAft>
                <a:spcPts val="1500"/>
              </a:spcAft>
            </a:pPr>
            <a:r>
              <a:rPr lang="en-US" dirty="0">
                <a:solidFill>
                  <a:srgbClr val="FF0066"/>
                </a:solidFill>
              </a:rPr>
              <a:t>RANK</a:t>
            </a:r>
            <a:r>
              <a:rPr lang="en-US" dirty="0">
                <a:solidFill>
                  <a:schemeClr val="tx1"/>
                </a:solidFill>
              </a:rPr>
              <a:t>, </a:t>
            </a:r>
            <a:r>
              <a:rPr lang="en-US" dirty="0">
                <a:solidFill>
                  <a:srgbClr val="FF0066"/>
                </a:solidFill>
              </a:rPr>
              <a:t>LAG</a:t>
            </a:r>
            <a:r>
              <a:rPr lang="en-US" dirty="0">
                <a:solidFill>
                  <a:schemeClr val="tx1"/>
                </a:solidFill>
              </a:rPr>
              <a:t>, </a:t>
            </a:r>
            <a:r>
              <a:rPr lang="en-US" dirty="0">
                <a:solidFill>
                  <a:srgbClr val="FF0066"/>
                </a:solidFill>
              </a:rPr>
              <a:t>FIRST_VALUE</a:t>
            </a:r>
            <a:r>
              <a:rPr lang="en-US" dirty="0">
                <a:solidFill>
                  <a:schemeClr val="tx1"/>
                </a:solidFill>
              </a:rPr>
              <a:t>, etc.</a:t>
            </a:r>
          </a:p>
        </p:txBody>
      </p:sp>
      <p:sp>
        <p:nvSpPr>
          <p:cNvPr id="13" name="TextBox 12">
            <a:extLst>
              <a:ext uri="{FF2B5EF4-FFF2-40B4-BE49-F238E27FC236}">
                <a16:creationId xmlns:a16="http://schemas.microsoft.com/office/drawing/2014/main" id="{38CC4F79-4A97-47AE-B459-1D36B3F9414B}"/>
              </a:ext>
            </a:extLst>
          </p:cNvPr>
          <p:cNvSpPr txBox="1"/>
          <p:nvPr/>
        </p:nvSpPr>
        <p:spPr>
          <a:xfrm>
            <a:off x="641949" y="2191434"/>
            <a:ext cx="6111275" cy="369332"/>
          </a:xfrm>
          <a:prstGeom prst="rect">
            <a:avLst/>
          </a:prstGeom>
          <a:solidFill>
            <a:schemeClr val="accent1">
              <a:lumMod val="20000"/>
              <a:lumOff val="80000"/>
            </a:schemeClr>
          </a:solidFill>
        </p:spPr>
        <p:txBody>
          <a:bodyPr wrap="square" rtlCol="0">
            <a:spAutoFit/>
          </a:bodyPr>
          <a:lstStyle/>
          <a:p>
            <a:r>
              <a:rPr lang="en-US" dirty="0">
                <a:solidFill>
                  <a:srgbClr val="FF0066"/>
                </a:solidFill>
              </a:rPr>
              <a:t>SUM</a:t>
            </a:r>
            <a:r>
              <a:rPr lang="en-US" dirty="0"/>
              <a:t>, </a:t>
            </a:r>
            <a:r>
              <a:rPr lang="en-US" dirty="0">
                <a:solidFill>
                  <a:srgbClr val="FF0066"/>
                </a:solidFill>
              </a:rPr>
              <a:t>COUNT</a:t>
            </a:r>
            <a:r>
              <a:rPr lang="en-US" dirty="0"/>
              <a:t>, </a:t>
            </a:r>
            <a:r>
              <a:rPr lang="en-US" dirty="0">
                <a:solidFill>
                  <a:srgbClr val="FF0066"/>
                </a:solidFill>
              </a:rPr>
              <a:t>AVG</a:t>
            </a:r>
            <a:r>
              <a:rPr lang="en-US" dirty="0"/>
              <a:t>, etc.</a:t>
            </a:r>
          </a:p>
        </p:txBody>
      </p:sp>
      <p:sp>
        <p:nvSpPr>
          <p:cNvPr id="2" name="Title 1">
            <a:extLst>
              <a:ext uri="{FF2B5EF4-FFF2-40B4-BE49-F238E27FC236}">
                <a16:creationId xmlns:a16="http://schemas.microsoft.com/office/drawing/2014/main" id="{18EC00CB-F1C2-46D7-959B-D07E239674CC}"/>
              </a:ext>
            </a:extLst>
          </p:cNvPr>
          <p:cNvSpPr>
            <a:spLocks noGrp="1"/>
          </p:cNvSpPr>
          <p:nvPr>
            <p:ph type="title"/>
          </p:nvPr>
        </p:nvSpPr>
        <p:spPr>
          <a:xfrm>
            <a:off x="0" y="18256"/>
            <a:ext cx="3263900" cy="565944"/>
          </a:xfrm>
        </p:spPr>
        <p:txBody>
          <a:bodyPr>
            <a:normAutofit/>
          </a:bodyPr>
          <a:lstStyle/>
          <a:p>
            <a:r>
              <a:rPr lang="en-US" sz="3200" b="1" i="1" dirty="0"/>
              <a:t>Window Functions</a:t>
            </a:r>
          </a:p>
        </p:txBody>
      </p:sp>
      <p:sp>
        <p:nvSpPr>
          <p:cNvPr id="6" name="Rectangle 2">
            <a:extLst>
              <a:ext uri="{FF2B5EF4-FFF2-40B4-BE49-F238E27FC236}">
                <a16:creationId xmlns:a16="http://schemas.microsoft.com/office/drawing/2014/main" id="{619FC613-7428-4B63-A160-9649032BE37E}"/>
              </a:ext>
            </a:extLst>
          </p:cNvPr>
          <p:cNvSpPr>
            <a:spLocks noChangeArrowheads="1"/>
          </p:cNvSpPr>
          <p:nvPr/>
        </p:nvSpPr>
        <p:spPr bwMode="auto">
          <a:xfrm>
            <a:off x="6439877" y="0"/>
            <a:ext cx="5752123" cy="600164"/>
          </a:xfrm>
          <a:prstGeom prst="rect">
            <a:avLst/>
          </a:prstGeom>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1D1C1D"/>
                </a:solidFill>
                <a:effectLst/>
                <a:latin typeface="+mn-lt"/>
              </a:rPr>
              <a:t>Like a </a:t>
            </a:r>
            <a:r>
              <a:rPr kumimoji="0" lang="en-US" altLang="en-US" sz="1100" b="0" i="0" u="none" strike="noStrike" cap="none" normalizeH="0" baseline="0" dirty="0">
                <a:ln>
                  <a:noFill/>
                </a:ln>
                <a:solidFill>
                  <a:srgbClr val="E01E5A"/>
                </a:solidFill>
                <a:effectLst/>
                <a:latin typeface="+mn-lt"/>
              </a:rPr>
              <a:t>GROUP BY</a:t>
            </a:r>
            <a:r>
              <a:rPr kumimoji="0" lang="en-US" altLang="en-US" sz="1100" b="0" i="0" u="none" strike="noStrike" cap="none" normalizeH="0" baseline="0" dirty="0">
                <a:ln>
                  <a:noFill/>
                </a:ln>
                <a:solidFill>
                  <a:srgbClr val="1D1C1D"/>
                </a:solidFill>
                <a:effectLst/>
                <a:latin typeface="+mn-lt"/>
              </a:rPr>
              <a:t> clause, </a:t>
            </a:r>
            <a:r>
              <a:rPr kumimoji="0" lang="en-US" altLang="en-US" sz="1100" b="1" i="0" u="none" strike="noStrike" cap="none" normalizeH="0" baseline="0" dirty="0">
                <a:ln>
                  <a:noFill/>
                </a:ln>
                <a:solidFill>
                  <a:srgbClr val="1D1C1D"/>
                </a:solidFill>
                <a:effectLst/>
                <a:latin typeface="+mn-lt"/>
              </a:rPr>
              <a:t>window functions </a:t>
            </a:r>
            <a:r>
              <a:rPr kumimoji="0" lang="en-US" altLang="en-US" sz="1100" b="0" i="0" u="none" strike="noStrike" cap="none" normalizeH="0" baseline="0" dirty="0">
                <a:ln>
                  <a:noFill/>
                </a:ln>
                <a:solidFill>
                  <a:srgbClr val="1D1C1D"/>
                </a:solidFill>
                <a:effectLst/>
                <a:latin typeface="+mn-lt"/>
              </a:rPr>
              <a:t>separate your table into several chunks and operates on each chunk individually. But unlike </a:t>
            </a:r>
            <a:r>
              <a:rPr kumimoji="0" lang="en-US" altLang="en-US" sz="1100" b="0" i="0" u="none" strike="noStrike" cap="none" normalizeH="0" baseline="0" dirty="0">
                <a:ln>
                  <a:noFill/>
                </a:ln>
                <a:solidFill>
                  <a:srgbClr val="E01E5A"/>
                </a:solidFill>
                <a:effectLst/>
                <a:latin typeface="+mn-lt"/>
              </a:rPr>
              <a:t>GROUP BY</a:t>
            </a:r>
            <a:r>
              <a:rPr kumimoji="0" lang="en-US" altLang="en-US" sz="1100" b="0" i="0" u="none" strike="noStrike" cap="none" normalizeH="0" baseline="0" dirty="0">
                <a:ln>
                  <a:noFill/>
                </a:ln>
                <a:solidFill>
                  <a:srgbClr val="1D1C1D"/>
                </a:solidFill>
                <a:effectLst/>
                <a:latin typeface="+mn-lt"/>
              </a:rPr>
              <a:t>, the rows are not combined. </a:t>
            </a:r>
            <a:r>
              <a:rPr kumimoji="0" lang="en-US" altLang="en-US" sz="1100" b="1" i="0" u="none" strike="noStrike" cap="none" normalizeH="0" baseline="0" dirty="0">
                <a:ln>
                  <a:noFill/>
                </a:ln>
                <a:solidFill>
                  <a:srgbClr val="1D1C1D"/>
                </a:solidFill>
                <a:effectLst/>
                <a:latin typeface="+mn-lt"/>
              </a:rPr>
              <a:t>Window functions </a:t>
            </a:r>
            <a:r>
              <a:rPr kumimoji="0" lang="en-US" altLang="en-US" sz="1100" b="0" i="0" u="sng" strike="noStrike" cap="none" normalizeH="0" baseline="0" dirty="0">
                <a:ln>
                  <a:noFill/>
                </a:ln>
                <a:solidFill>
                  <a:srgbClr val="1D1C1D"/>
                </a:solidFill>
                <a:effectLst/>
                <a:latin typeface="+mn-lt"/>
              </a:rPr>
              <a:t>operate on a set of rows and return a single value for each row </a:t>
            </a:r>
            <a:r>
              <a:rPr kumimoji="0" lang="en-US" altLang="en-US" sz="1100" b="0" i="0" u="none" strike="noStrike" cap="none" normalizeH="0" baseline="0" dirty="0">
                <a:ln>
                  <a:noFill/>
                </a:ln>
                <a:solidFill>
                  <a:srgbClr val="1D1C1D"/>
                </a:solidFill>
                <a:effectLst/>
                <a:latin typeface="+mn-lt"/>
              </a:rPr>
              <a:t>from the underlying query.</a:t>
            </a:r>
            <a:r>
              <a:rPr kumimoji="0" lang="en-US" altLang="en-US" sz="1100" b="0" i="0" u="none" strike="noStrike" cap="none" normalizeH="0" baseline="0" dirty="0">
                <a:ln>
                  <a:noFill/>
                </a:ln>
                <a:solidFill>
                  <a:schemeClr val="tx1"/>
                </a:solidFill>
                <a:effectLst/>
                <a:latin typeface="+mn-lt"/>
              </a:rPr>
              <a:t> </a:t>
            </a:r>
          </a:p>
        </p:txBody>
      </p:sp>
      <p:pic>
        <p:nvPicPr>
          <p:cNvPr id="7" name="Picture 6">
            <a:extLst>
              <a:ext uri="{FF2B5EF4-FFF2-40B4-BE49-F238E27FC236}">
                <a16:creationId xmlns:a16="http://schemas.microsoft.com/office/drawing/2014/main" id="{B8FE45E5-4937-49BB-A77D-5EF981B4902C}"/>
              </a:ext>
            </a:extLst>
          </p:cNvPr>
          <p:cNvPicPr>
            <a:picLocks noChangeAspect="1"/>
          </p:cNvPicPr>
          <p:nvPr/>
        </p:nvPicPr>
        <p:blipFill rotWithShape="1">
          <a:blip r:embed="rId2"/>
          <a:srcRect l="1129"/>
          <a:stretch/>
        </p:blipFill>
        <p:spPr>
          <a:xfrm>
            <a:off x="114299" y="3643077"/>
            <a:ext cx="7028559" cy="2161335"/>
          </a:xfrm>
          <a:prstGeom prst="rect">
            <a:avLst/>
          </a:prstGeom>
        </p:spPr>
      </p:pic>
      <p:sp>
        <p:nvSpPr>
          <p:cNvPr id="9" name="Rectangle 8">
            <a:extLst>
              <a:ext uri="{FF2B5EF4-FFF2-40B4-BE49-F238E27FC236}">
                <a16:creationId xmlns:a16="http://schemas.microsoft.com/office/drawing/2014/main" id="{39963894-04BA-493B-A60E-24ED160BF222}"/>
              </a:ext>
            </a:extLst>
          </p:cNvPr>
          <p:cNvSpPr/>
          <p:nvPr/>
        </p:nvSpPr>
        <p:spPr>
          <a:xfrm>
            <a:off x="3009008" y="1403781"/>
            <a:ext cx="4133850" cy="1938992"/>
          </a:xfrm>
          <a:prstGeom prst="rect">
            <a:avLst/>
          </a:prstGeom>
          <a:noFill/>
        </p:spPr>
        <p:style>
          <a:lnRef idx="2">
            <a:schemeClr val="accent6"/>
          </a:lnRef>
          <a:fillRef idx="1">
            <a:schemeClr val="lt1"/>
          </a:fillRef>
          <a:effectRef idx="0">
            <a:schemeClr val="accent6"/>
          </a:effectRef>
          <a:fontRef idx="minor">
            <a:schemeClr val="dk1"/>
          </a:fontRef>
        </p:style>
        <p:txBody>
          <a:bodyPr wrap="square">
            <a:spAutoFit/>
          </a:bodyPr>
          <a:lstStyle/>
          <a:p>
            <a:pPr latinLnBrk="1">
              <a:spcAft>
                <a:spcPts val="1200"/>
              </a:spcAft>
            </a:pPr>
            <a:r>
              <a:rPr lang="en-US" sz="1600" b="0" i="0" dirty="0">
                <a:solidFill>
                  <a:schemeClr val="accent2">
                    <a:lumMod val="75000"/>
                  </a:schemeClr>
                </a:solidFill>
                <a:effectLst/>
              </a:rPr>
              <a:t>AGG_FUNC </a:t>
            </a:r>
            <a:r>
              <a:rPr lang="en-US" sz="1600" b="0" i="0" dirty="0">
                <a:solidFill>
                  <a:srgbClr val="333333"/>
                </a:solidFill>
                <a:effectLst/>
              </a:rPr>
              <a:t>(</a:t>
            </a:r>
            <a:r>
              <a:rPr lang="en-US" sz="1600" b="0" i="0" dirty="0">
                <a:solidFill>
                  <a:srgbClr val="006FE0"/>
                </a:solidFill>
                <a:effectLst/>
              </a:rPr>
              <a:t> </a:t>
            </a:r>
            <a:r>
              <a:rPr lang="en-US" sz="1600" b="0" i="0" dirty="0">
                <a:solidFill>
                  <a:schemeClr val="accent2">
                    <a:lumMod val="75000"/>
                  </a:schemeClr>
                </a:solidFill>
                <a:effectLst/>
              </a:rPr>
              <a:t>scalar_expression </a:t>
            </a:r>
            <a:r>
              <a:rPr lang="en-US" sz="1600" b="0" i="0" dirty="0">
                <a:solidFill>
                  <a:srgbClr val="333333"/>
                </a:solidFill>
                <a:effectLst/>
              </a:rPr>
              <a:t>)</a:t>
            </a:r>
            <a:r>
              <a:rPr lang="en-US" sz="1600" b="0" i="0" dirty="0">
                <a:solidFill>
                  <a:srgbClr val="006FE0"/>
                </a:solidFill>
                <a:effectLst/>
              </a:rPr>
              <a:t>  </a:t>
            </a:r>
            <a:endParaRPr lang="en-US" sz="1600" b="0" i="0" dirty="0">
              <a:solidFill>
                <a:srgbClr val="445870"/>
              </a:solidFill>
              <a:effectLst/>
            </a:endParaRPr>
          </a:p>
          <a:p>
            <a:pPr latinLnBrk="1">
              <a:spcAft>
                <a:spcPts val="1200"/>
              </a:spcAft>
            </a:pPr>
            <a:r>
              <a:rPr lang="en-US" sz="1600" b="0" i="0" dirty="0">
                <a:solidFill>
                  <a:srgbClr val="FF0066"/>
                </a:solidFill>
                <a:effectLst/>
              </a:rPr>
              <a:t>OVER</a:t>
            </a:r>
            <a:r>
              <a:rPr lang="en-US" sz="1600" b="0" i="0" dirty="0">
                <a:solidFill>
                  <a:srgbClr val="006FE0"/>
                </a:solidFill>
                <a:effectLst/>
              </a:rPr>
              <a:t> </a:t>
            </a:r>
            <a:r>
              <a:rPr lang="en-US" sz="1600" b="0" i="0" dirty="0">
                <a:solidFill>
                  <a:srgbClr val="333333"/>
                </a:solidFill>
                <a:effectLst/>
              </a:rPr>
              <a:t>(</a:t>
            </a:r>
            <a:r>
              <a:rPr lang="en-US" sz="1600" b="0" i="0" dirty="0">
                <a:solidFill>
                  <a:srgbClr val="006FE0"/>
                </a:solidFill>
                <a:effectLst/>
              </a:rPr>
              <a:t> </a:t>
            </a:r>
            <a:endParaRPr lang="en-US" sz="1600" b="0" i="0" dirty="0">
              <a:solidFill>
                <a:srgbClr val="445870"/>
              </a:solidFill>
              <a:effectLst/>
            </a:endParaRPr>
          </a:p>
          <a:p>
            <a:pPr latinLnBrk="1">
              <a:spcAft>
                <a:spcPts val="1200"/>
              </a:spcAft>
            </a:pPr>
            <a:r>
              <a:rPr lang="en-US" sz="1600" b="0" i="0" dirty="0">
                <a:solidFill>
                  <a:srgbClr val="006FE0"/>
                </a:solidFill>
                <a:effectLst/>
              </a:rPr>
              <a:t>    </a:t>
            </a:r>
            <a:r>
              <a:rPr lang="en-US" sz="1600" b="0" i="0" dirty="0">
                <a:solidFill>
                  <a:srgbClr val="333333"/>
                </a:solidFill>
                <a:effectLst/>
              </a:rPr>
              <a:t>[</a:t>
            </a:r>
            <a:r>
              <a:rPr lang="en-US" sz="1600" b="0" i="0" dirty="0">
                <a:solidFill>
                  <a:srgbClr val="FF0066"/>
                </a:solidFill>
                <a:effectLst/>
              </a:rPr>
              <a:t>PARTITION BY </a:t>
            </a:r>
            <a:r>
              <a:rPr lang="en-US" sz="1600" b="0" i="0" dirty="0">
                <a:solidFill>
                  <a:srgbClr val="445870"/>
                </a:solidFill>
                <a:effectLst/>
              </a:rPr>
              <a:t>partition_expression</a:t>
            </a:r>
            <a:r>
              <a:rPr lang="en-US" sz="1600" b="0" i="0" dirty="0">
                <a:solidFill>
                  <a:srgbClr val="333333"/>
                </a:solidFill>
                <a:effectLst/>
              </a:rPr>
              <a:t>,</a:t>
            </a:r>
            <a:r>
              <a:rPr lang="en-US" sz="1600" b="0" i="0" dirty="0">
                <a:solidFill>
                  <a:srgbClr val="006FE0"/>
                </a:solidFill>
                <a:effectLst/>
              </a:rPr>
              <a:t> </a:t>
            </a:r>
            <a:r>
              <a:rPr lang="en-US" sz="1600" b="0" i="0" dirty="0">
                <a:solidFill>
                  <a:srgbClr val="333333"/>
                </a:solidFill>
                <a:effectLst/>
              </a:rPr>
              <a:t>...</a:t>
            </a:r>
            <a:r>
              <a:rPr lang="en-US" sz="1600" b="0" i="0" dirty="0">
                <a:solidFill>
                  <a:srgbClr val="006FE0"/>
                </a:solidFill>
                <a:effectLst/>
              </a:rPr>
              <a:t> </a:t>
            </a:r>
            <a:r>
              <a:rPr lang="en-US" sz="1600" b="0" i="0" dirty="0">
                <a:solidFill>
                  <a:srgbClr val="333333"/>
                </a:solidFill>
                <a:effectLst/>
              </a:rPr>
              <a:t>]</a:t>
            </a:r>
          </a:p>
          <a:p>
            <a:pPr latinLnBrk="1">
              <a:spcAft>
                <a:spcPts val="1200"/>
              </a:spcAft>
            </a:pPr>
            <a:r>
              <a:rPr lang="en-US" sz="1600" b="0" i="0" dirty="0">
                <a:solidFill>
                  <a:srgbClr val="445870"/>
                </a:solidFill>
                <a:effectLst/>
              </a:rPr>
              <a:t>    </a:t>
            </a:r>
            <a:r>
              <a:rPr lang="en-US" sz="1600" b="0" i="0" dirty="0">
                <a:solidFill>
                  <a:srgbClr val="FF0066"/>
                </a:solidFill>
                <a:effectLst/>
              </a:rPr>
              <a:t>ORDER BY </a:t>
            </a:r>
            <a:r>
              <a:rPr lang="en-US" sz="1600" b="0" i="0" dirty="0">
                <a:solidFill>
                  <a:srgbClr val="445870"/>
                </a:solidFill>
                <a:effectLst/>
              </a:rPr>
              <a:t>sort_expression [ASC | DESC], ...</a:t>
            </a:r>
          </a:p>
          <a:p>
            <a:pPr latinLnBrk="1">
              <a:spcAft>
                <a:spcPts val="1200"/>
              </a:spcAft>
            </a:pPr>
            <a:r>
              <a:rPr lang="en-US" sz="1600" b="0" i="0" dirty="0">
                <a:solidFill>
                  <a:srgbClr val="006FE0"/>
                </a:solidFill>
                <a:effectLst/>
              </a:rPr>
              <a:t>    </a:t>
            </a:r>
            <a:r>
              <a:rPr lang="en-US" sz="1600" b="0" i="0" dirty="0">
                <a:solidFill>
                  <a:srgbClr val="333333"/>
                </a:solidFill>
                <a:effectLst/>
              </a:rPr>
              <a:t>)</a:t>
            </a:r>
            <a:r>
              <a:rPr lang="en-US" sz="1600" b="0" i="0" dirty="0">
                <a:solidFill>
                  <a:srgbClr val="006FE0"/>
                </a:solidFill>
                <a:effectLst/>
              </a:rPr>
              <a:t>  </a:t>
            </a:r>
            <a:endParaRPr lang="en-US" sz="1600" b="0" i="0" dirty="0">
              <a:solidFill>
                <a:srgbClr val="445870"/>
              </a:solidFill>
              <a:effectLst/>
            </a:endParaRPr>
          </a:p>
        </p:txBody>
      </p:sp>
      <p:sp>
        <p:nvSpPr>
          <p:cNvPr id="11" name="Rectangle 4">
            <a:extLst>
              <a:ext uri="{FF2B5EF4-FFF2-40B4-BE49-F238E27FC236}">
                <a16:creationId xmlns:a16="http://schemas.microsoft.com/office/drawing/2014/main" id="{17B335F9-B2C1-446C-A342-A7C469932D96}"/>
              </a:ext>
            </a:extLst>
          </p:cNvPr>
          <p:cNvSpPr>
            <a:spLocks noChangeArrowheads="1"/>
          </p:cNvSpPr>
          <p:nvPr/>
        </p:nvSpPr>
        <p:spPr bwMode="auto">
          <a:xfrm>
            <a:off x="7328498" y="849209"/>
            <a:ext cx="4596114" cy="4955203"/>
          </a:xfrm>
          <a:prstGeom prst="rect">
            <a:avLst/>
          </a:prstGeom>
          <a:ln/>
        </p:spPr>
        <p:style>
          <a:lnRef idx="2">
            <a:schemeClr val="accent6"/>
          </a:lnRef>
          <a:fillRef idx="1">
            <a:schemeClr val="lt1"/>
          </a:fillRef>
          <a:effectRef idx="0">
            <a:schemeClr val="accent6"/>
          </a:effectRef>
          <a:fontRef idx="minor">
            <a:schemeClr val="dk1"/>
          </a:fontRef>
        </p:style>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91440" lvl="0"/>
            <a:r>
              <a:rPr kumimoji="0" lang="en-US" altLang="en-US" sz="1400" b="0" i="0" u="none" strike="noStrike" cap="none" normalizeH="0" baseline="0" dirty="0">
                <a:ln>
                  <a:noFill/>
                </a:ln>
                <a:solidFill>
                  <a:srgbClr val="CA473F"/>
                </a:solidFill>
                <a:effectLst/>
                <a:latin typeface="+mn-lt"/>
                <a:cs typeface="Courier New" panose="02070309020205020404" pitchFamily="49" charset="0"/>
              </a:rPr>
              <a:t>AGG_FUNC() </a:t>
            </a:r>
            <a:r>
              <a:rPr kumimoji="0" lang="en-US" altLang="en-US" sz="1400" b="0" i="0" u="none" strike="noStrike" cap="none" normalizeH="0" baseline="0" dirty="0">
                <a:ln>
                  <a:noFill/>
                </a:ln>
                <a:effectLst/>
                <a:latin typeface="+mn-lt"/>
                <a:cs typeface="Courier New" panose="02070309020205020404" pitchFamily="49" charset="0"/>
              </a:rPr>
              <a:t>should be some aggregation function like </a:t>
            </a:r>
            <a:r>
              <a:rPr kumimoji="0" lang="en-US" altLang="en-US" sz="1400" b="0" i="0" u="none" strike="noStrike" cap="none" normalizeH="0" baseline="0" dirty="0">
                <a:ln>
                  <a:noFill/>
                </a:ln>
                <a:solidFill>
                  <a:srgbClr val="FF0066"/>
                </a:solidFill>
                <a:effectLst/>
                <a:latin typeface="+mn-lt"/>
                <a:cs typeface="Courier New" panose="02070309020205020404" pitchFamily="49" charset="0"/>
              </a:rPr>
              <a:t>SUM</a:t>
            </a:r>
            <a:r>
              <a:rPr kumimoji="0" lang="en-US" altLang="en-US" sz="1400" b="0" i="0" u="none" strike="noStrike" cap="none" normalizeH="0" baseline="0" dirty="0">
                <a:ln>
                  <a:noFill/>
                </a:ln>
                <a:effectLst/>
                <a:latin typeface="+mn-lt"/>
                <a:cs typeface="Courier New" panose="02070309020205020404" pitchFamily="49" charset="0"/>
              </a:rPr>
              <a:t>, </a:t>
            </a:r>
            <a:r>
              <a:rPr kumimoji="0" lang="en-US" altLang="en-US" sz="1400" b="0" i="0" u="none" strike="noStrike" cap="none" normalizeH="0" baseline="0" dirty="0">
                <a:ln>
                  <a:noFill/>
                </a:ln>
                <a:solidFill>
                  <a:srgbClr val="FF0066"/>
                </a:solidFill>
                <a:effectLst/>
                <a:latin typeface="+mn-lt"/>
                <a:cs typeface="Courier New" panose="02070309020205020404" pitchFamily="49" charset="0"/>
              </a:rPr>
              <a:t>COUNT</a:t>
            </a:r>
            <a:r>
              <a:rPr kumimoji="0" lang="en-US" altLang="en-US" sz="1400" b="0" i="0" u="none" strike="noStrike" cap="none" normalizeH="0" baseline="0" dirty="0">
                <a:ln>
                  <a:noFill/>
                </a:ln>
                <a:effectLst/>
                <a:latin typeface="+mn-lt"/>
                <a:cs typeface="Courier New" panose="02070309020205020404" pitchFamily="49" charset="0"/>
              </a:rPr>
              <a:t>, </a:t>
            </a:r>
            <a:r>
              <a:rPr kumimoji="0" lang="en-US" altLang="en-US" sz="1400" b="0" i="0" u="none" strike="noStrike" cap="none" normalizeH="0" baseline="0" dirty="0">
                <a:ln>
                  <a:noFill/>
                </a:ln>
                <a:solidFill>
                  <a:srgbClr val="FF0066"/>
                </a:solidFill>
                <a:effectLst/>
                <a:latin typeface="+mn-lt"/>
                <a:cs typeface="Courier New" panose="02070309020205020404" pitchFamily="49" charset="0"/>
              </a:rPr>
              <a:t>AVG</a:t>
            </a:r>
            <a:r>
              <a:rPr kumimoji="0" lang="en-US" altLang="en-US" sz="1400" b="0" i="0" u="none" strike="noStrike" cap="none" normalizeH="0" baseline="0" dirty="0">
                <a:ln>
                  <a:noFill/>
                </a:ln>
                <a:effectLst/>
                <a:latin typeface="+mn-lt"/>
                <a:cs typeface="Courier New" panose="02070309020205020404" pitchFamily="49" charset="0"/>
              </a:rPr>
              <a:t>, </a:t>
            </a:r>
            <a:r>
              <a:rPr kumimoji="0" lang="en-US" altLang="en-US" sz="1400" b="0" i="0" u="none" strike="noStrike" cap="none" normalizeH="0" baseline="0" dirty="0">
                <a:ln>
                  <a:noFill/>
                </a:ln>
                <a:solidFill>
                  <a:srgbClr val="FF0066"/>
                </a:solidFill>
                <a:effectLst/>
                <a:latin typeface="+mn-lt"/>
                <a:cs typeface="Courier New" panose="02070309020205020404" pitchFamily="49" charset="0"/>
              </a:rPr>
              <a:t>RANK</a:t>
            </a:r>
            <a:r>
              <a:rPr lang="en-US" altLang="en-US" sz="1400" dirty="0">
                <a:latin typeface="+mn-lt"/>
                <a:cs typeface="Courier New" panose="02070309020205020404" pitchFamily="49" charset="0"/>
              </a:rPr>
              <a:t> , </a:t>
            </a:r>
            <a:r>
              <a:rPr lang="en-US" altLang="en-US" sz="1400" dirty="0">
                <a:solidFill>
                  <a:srgbClr val="FF0066"/>
                </a:solidFill>
                <a:latin typeface="+mn-lt"/>
                <a:cs typeface="Courier New" panose="02070309020205020404" pitchFamily="49" charset="0"/>
              </a:rPr>
              <a:t>LAG</a:t>
            </a:r>
            <a:r>
              <a:rPr kumimoji="0" lang="en-US" altLang="en-US" sz="1400" b="0" i="0" u="none" strike="noStrike" cap="none" normalizeH="0" baseline="0" dirty="0">
                <a:ln>
                  <a:noFill/>
                </a:ln>
                <a:effectLst/>
                <a:latin typeface="+mn-lt"/>
                <a:cs typeface="Courier New" panose="02070309020205020404" pitchFamily="49" charset="0"/>
              </a:rPr>
              <a:t>, </a:t>
            </a:r>
            <a:r>
              <a:rPr kumimoji="0" lang="en-US" altLang="en-US" sz="1400" b="0" i="0" u="none" strike="noStrike" cap="none" normalizeH="0" baseline="0" dirty="0">
                <a:ln>
                  <a:noFill/>
                </a:ln>
                <a:solidFill>
                  <a:srgbClr val="FF0066"/>
                </a:solidFill>
                <a:effectLst/>
                <a:latin typeface="+mn-lt"/>
                <a:cs typeface="Courier New" panose="02070309020205020404" pitchFamily="49" charset="0"/>
              </a:rPr>
              <a:t>FIRST_VALUE</a:t>
            </a:r>
            <a:r>
              <a:rPr kumimoji="0" lang="en-US" altLang="en-US" sz="1400" b="0" i="0" u="none" strike="noStrike" cap="none" normalizeH="0" baseline="0" dirty="0">
                <a:ln>
                  <a:noFill/>
                </a:ln>
                <a:effectLst/>
                <a:latin typeface="+mn-lt"/>
                <a:cs typeface="Courier New" panose="02070309020205020404" pitchFamily="49" charset="0"/>
              </a:rPr>
              <a:t>, etc. (Note, some functions might have additional parameters)</a:t>
            </a:r>
          </a:p>
          <a:p>
            <a:pPr marL="91440" marR="0" lvl="0" indent="0" algn="l" defTabSz="914400" rtl="0" eaLnBrk="0" fontAlgn="base" latinLnBrk="0" hangingPunct="0">
              <a:lnSpc>
                <a:spcPct val="100000"/>
              </a:lnSpc>
              <a:spcBef>
                <a:spcPct val="0"/>
              </a:spcBef>
              <a:spcAft>
                <a:spcPct val="0"/>
              </a:spcAft>
              <a:buClrTx/>
              <a:buSzTx/>
              <a:buFontTx/>
              <a:buNone/>
              <a:tabLst/>
            </a:pPr>
            <a:endParaRPr lang="en-US" altLang="en-US" sz="1400" dirty="0">
              <a:solidFill>
                <a:srgbClr val="CA473F"/>
              </a:solidFill>
              <a:latin typeface="+mn-lt"/>
              <a:cs typeface="Courier New" panose="02070309020205020404" pitchFamily="49" charset="0"/>
            </a:endParaRPr>
          </a:p>
          <a:p>
            <a:pPr marL="91440" lvl="0"/>
            <a:r>
              <a:rPr kumimoji="0" lang="en-US" altLang="en-US" sz="1400" b="0" i="0" u="none" strike="noStrike" cap="none" normalizeH="0" baseline="0" dirty="0">
                <a:ln>
                  <a:noFill/>
                </a:ln>
                <a:solidFill>
                  <a:srgbClr val="CA473F"/>
                </a:solidFill>
                <a:effectLst/>
                <a:latin typeface="+mn-lt"/>
                <a:cs typeface="Courier New" panose="02070309020205020404" pitchFamily="49" charset="0"/>
              </a:rPr>
              <a:t>scalar_expression</a:t>
            </a:r>
            <a:r>
              <a:rPr kumimoji="0" lang="en-US" altLang="en-US" sz="1400" b="0" i="0" u="none" strike="noStrike" cap="none" normalizeH="0" baseline="0" dirty="0">
                <a:ln>
                  <a:noFill/>
                </a:ln>
                <a:solidFill>
                  <a:srgbClr val="000000"/>
                </a:solidFill>
                <a:effectLst/>
                <a:latin typeface="+mn-lt"/>
              </a:rPr>
              <a:t> is an expression evaluated against the value of the first row of the ordered partition of a result set. The </a:t>
            </a:r>
            <a:r>
              <a:rPr kumimoji="0" lang="en-US" altLang="en-US" sz="1400" b="0" i="0" u="none" strike="noStrike" cap="none" normalizeH="0" baseline="0" dirty="0">
                <a:ln>
                  <a:noFill/>
                </a:ln>
                <a:solidFill>
                  <a:srgbClr val="CA473F"/>
                </a:solidFill>
                <a:effectLst/>
                <a:latin typeface="+mn-lt"/>
                <a:cs typeface="Courier New" panose="02070309020205020404" pitchFamily="49" charset="0"/>
              </a:rPr>
              <a:t>scalar_expression</a:t>
            </a:r>
            <a:r>
              <a:rPr kumimoji="0" lang="en-US" altLang="en-US" sz="1400" b="0" i="0" u="none" strike="noStrike" cap="none" normalizeH="0" baseline="0" dirty="0">
                <a:ln>
                  <a:noFill/>
                </a:ln>
                <a:solidFill>
                  <a:srgbClr val="000000"/>
                </a:solidFill>
                <a:effectLst/>
                <a:latin typeface="+mn-lt"/>
              </a:rPr>
              <a:t> can be a column, </a:t>
            </a:r>
            <a:r>
              <a:rPr kumimoji="0" lang="en-US" altLang="en-US" sz="1400" b="0" i="0" u="none" strike="noStrike" cap="none" normalizeH="0" baseline="0" dirty="0">
                <a:ln>
                  <a:noFill/>
                </a:ln>
                <a:solidFill>
                  <a:srgbClr val="0050C5"/>
                </a:solidFill>
                <a:effectLst/>
                <a:latin typeface="+mn-lt"/>
                <a:hlinkClick r:id="rId3"/>
              </a:rPr>
              <a:t>subquery</a:t>
            </a:r>
            <a:r>
              <a:rPr kumimoji="0" lang="en-US" altLang="en-US" sz="1400" b="0" i="0" u="none" strike="noStrike" cap="none" normalizeH="0" baseline="0" dirty="0">
                <a:ln>
                  <a:noFill/>
                </a:ln>
                <a:solidFill>
                  <a:srgbClr val="000000"/>
                </a:solidFill>
                <a:effectLst/>
                <a:latin typeface="+mn-lt"/>
              </a:rPr>
              <a:t>, or expression that evaluates to a single value. It cannot be a window function. For some </a:t>
            </a:r>
            <a:r>
              <a:rPr lang="en-US" altLang="en-US" sz="1400" dirty="0">
                <a:solidFill>
                  <a:srgbClr val="CA473F"/>
                </a:solidFill>
                <a:latin typeface="+mn-lt"/>
                <a:cs typeface="Courier New" panose="02070309020205020404" pitchFamily="49" charset="0"/>
              </a:rPr>
              <a:t>AGG_FUNC()</a:t>
            </a:r>
            <a:r>
              <a:rPr kumimoji="0" lang="en-US" altLang="en-US" sz="1400" b="0" i="0" u="none" strike="noStrike" cap="none" normalizeH="0" baseline="0" dirty="0">
                <a:ln>
                  <a:noFill/>
                </a:ln>
                <a:solidFill>
                  <a:srgbClr val="000000"/>
                </a:solidFill>
                <a:effectLst/>
                <a:latin typeface="+mn-lt"/>
              </a:rPr>
              <a:t> it is not required.</a:t>
            </a:r>
          </a:p>
          <a:p>
            <a:pPr marL="9144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rgbClr val="000000"/>
              </a:solidFill>
              <a:effectLst/>
              <a:latin typeface="+mn-lt"/>
            </a:endParaRPr>
          </a:p>
          <a:p>
            <a:pPr marL="91440" marR="0" lvl="0" indent="0" algn="l" defTabSz="914400" rtl="0" eaLnBrk="0" fontAlgn="base" latinLnBrk="0" hangingPunct="0">
              <a:lnSpc>
                <a:spcPct val="100000"/>
              </a:lnSpc>
              <a:spcBef>
                <a:spcPct val="0"/>
              </a:spcBef>
              <a:spcAft>
                <a:spcPct val="0"/>
              </a:spcAft>
              <a:buClrTx/>
              <a:buSzTx/>
              <a:buFontTx/>
              <a:buNone/>
              <a:tabLst/>
            </a:pPr>
            <a:r>
              <a:rPr lang="en-US" altLang="en-US" sz="1400" dirty="0">
                <a:solidFill>
                  <a:srgbClr val="FF0066"/>
                </a:solidFill>
                <a:latin typeface="+mn-lt"/>
              </a:rPr>
              <a:t>OVER() </a:t>
            </a:r>
            <a:r>
              <a:rPr lang="en-US" altLang="en-US" sz="1400" dirty="0">
                <a:solidFill>
                  <a:srgbClr val="000000"/>
                </a:solidFill>
                <a:latin typeface="+mn-lt"/>
              </a:rPr>
              <a:t>specifies the window for which the aggregation is performed. If no argument is provided, the aggregation is calculated on all the rows.</a:t>
            </a:r>
          </a:p>
          <a:p>
            <a:pPr marL="9144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rgbClr val="000000"/>
              </a:solidFill>
              <a:effectLst/>
              <a:latin typeface="+mn-lt"/>
            </a:endParaRPr>
          </a:p>
          <a:p>
            <a:pPr marL="91440" lvl="0"/>
            <a:r>
              <a:rPr kumimoji="0" lang="en-US" altLang="en-US" sz="1400" b="0" i="0" u="none" strike="noStrike" cap="none" normalizeH="0" baseline="0" dirty="0">
                <a:ln>
                  <a:noFill/>
                </a:ln>
                <a:solidFill>
                  <a:srgbClr val="000000"/>
                </a:solidFill>
                <a:effectLst/>
                <a:latin typeface="+mn-lt"/>
              </a:rPr>
              <a:t>The </a:t>
            </a:r>
            <a:r>
              <a:rPr kumimoji="0" lang="en-US" altLang="en-US" sz="1400" b="0" i="0" u="none" strike="noStrike" cap="none" normalizeH="0" baseline="0" dirty="0">
                <a:ln>
                  <a:noFill/>
                </a:ln>
                <a:solidFill>
                  <a:srgbClr val="FF0066"/>
                </a:solidFill>
                <a:effectLst/>
                <a:latin typeface="+mn-lt"/>
                <a:cs typeface="Courier New" panose="02070309020205020404" pitchFamily="49" charset="0"/>
              </a:rPr>
              <a:t>PARTITION BY</a:t>
            </a:r>
            <a:r>
              <a:rPr kumimoji="0" lang="en-US" altLang="en-US" sz="1400" b="0" i="0" u="none" strike="noStrike" cap="none" normalizeH="0" baseline="0" dirty="0">
                <a:ln>
                  <a:noFill/>
                </a:ln>
                <a:solidFill>
                  <a:srgbClr val="FF0066"/>
                </a:solidFill>
                <a:effectLst/>
                <a:latin typeface="+mn-lt"/>
              </a:rPr>
              <a:t> </a:t>
            </a:r>
            <a:r>
              <a:rPr kumimoji="0" lang="en-US" altLang="en-US" sz="1400" b="0" i="0" u="none" strike="noStrike" cap="none" normalizeH="0" baseline="0" dirty="0">
                <a:ln>
                  <a:noFill/>
                </a:ln>
                <a:solidFill>
                  <a:srgbClr val="000000"/>
                </a:solidFill>
                <a:effectLst/>
                <a:latin typeface="+mn-lt"/>
              </a:rPr>
              <a:t>clause distributes rows of the result set into partitions to which the </a:t>
            </a:r>
            <a:r>
              <a:rPr lang="en-US" altLang="en-US" sz="1400" dirty="0">
                <a:solidFill>
                  <a:srgbClr val="CA473F"/>
                </a:solidFill>
                <a:latin typeface="+mn-lt"/>
                <a:cs typeface="Courier New" panose="02070309020205020404" pitchFamily="49" charset="0"/>
              </a:rPr>
              <a:t> AGG_FUNC() </a:t>
            </a:r>
            <a:r>
              <a:rPr kumimoji="0" lang="en-US" altLang="en-US" sz="1400" b="0" i="0" u="none" strike="noStrike" cap="none" normalizeH="0" baseline="0" dirty="0">
                <a:ln>
                  <a:noFill/>
                </a:ln>
                <a:solidFill>
                  <a:srgbClr val="000000"/>
                </a:solidFill>
                <a:effectLst/>
                <a:latin typeface="+mn-lt"/>
              </a:rPr>
              <a:t>function is applied. If you skip the </a:t>
            </a:r>
            <a:r>
              <a:rPr kumimoji="0" lang="en-US" altLang="en-US" sz="1400" b="0" i="0" u="none" strike="noStrike" cap="none" normalizeH="0" baseline="0" dirty="0">
                <a:ln>
                  <a:noFill/>
                </a:ln>
                <a:solidFill>
                  <a:srgbClr val="FF0066"/>
                </a:solidFill>
                <a:effectLst/>
                <a:latin typeface="+mn-lt"/>
                <a:cs typeface="Courier New" panose="02070309020205020404" pitchFamily="49" charset="0"/>
              </a:rPr>
              <a:t>PARTITION BY</a:t>
            </a:r>
            <a:r>
              <a:rPr kumimoji="0" lang="en-US" altLang="en-US" sz="1400" b="0" i="0" u="none" strike="noStrike" cap="none" normalizeH="0" baseline="0" dirty="0">
                <a:ln>
                  <a:noFill/>
                </a:ln>
                <a:solidFill>
                  <a:srgbClr val="FF0066"/>
                </a:solidFill>
                <a:effectLst/>
                <a:latin typeface="+mn-lt"/>
              </a:rPr>
              <a:t> </a:t>
            </a:r>
            <a:r>
              <a:rPr kumimoji="0" lang="en-US" altLang="en-US" sz="1400" b="0" i="0" u="none" strike="noStrike" cap="none" normalizeH="0" baseline="0" dirty="0">
                <a:ln>
                  <a:noFill/>
                </a:ln>
                <a:solidFill>
                  <a:srgbClr val="000000"/>
                </a:solidFill>
                <a:effectLst/>
                <a:latin typeface="+mn-lt"/>
              </a:rPr>
              <a:t>clause, the </a:t>
            </a:r>
            <a:r>
              <a:rPr lang="en-US" altLang="en-US" sz="1400" dirty="0">
                <a:solidFill>
                  <a:srgbClr val="CA473F"/>
                </a:solidFill>
                <a:latin typeface="+mn-lt"/>
                <a:cs typeface="Courier New" panose="02070309020205020404" pitchFamily="49" charset="0"/>
              </a:rPr>
              <a:t> AGG_FUNC() </a:t>
            </a:r>
            <a:r>
              <a:rPr kumimoji="0" lang="en-US" altLang="en-US" sz="1400" b="0" i="0" u="none" strike="noStrike" cap="none" normalizeH="0" baseline="0" dirty="0">
                <a:ln>
                  <a:noFill/>
                </a:ln>
                <a:solidFill>
                  <a:srgbClr val="000000"/>
                </a:solidFill>
                <a:effectLst/>
                <a:latin typeface="+mn-lt"/>
              </a:rPr>
              <a:t>function will treat the whole result set as a single partition.</a:t>
            </a:r>
          </a:p>
          <a:p>
            <a:pPr marL="91440" lvl="0"/>
            <a:endParaRPr lang="en-US" altLang="en-US" sz="1400" dirty="0">
              <a:solidFill>
                <a:srgbClr val="000000"/>
              </a:solidFill>
              <a:latin typeface="+mn-lt"/>
            </a:endParaRPr>
          </a:p>
          <a:p>
            <a:pPr marL="91440" lvl="0"/>
            <a:r>
              <a:rPr kumimoji="0" lang="en-US" altLang="en-US" sz="1400" b="0" i="0" u="none" strike="noStrike" cap="none" normalizeH="0" baseline="0" dirty="0">
                <a:ln>
                  <a:noFill/>
                </a:ln>
                <a:solidFill>
                  <a:srgbClr val="000000"/>
                </a:solidFill>
                <a:effectLst/>
                <a:latin typeface="+mn-lt"/>
              </a:rPr>
              <a:t>Some of the functions require </a:t>
            </a:r>
            <a:r>
              <a:rPr kumimoji="0" lang="en-US" altLang="en-US" sz="1400" b="0" i="0" u="none" strike="noStrike" cap="none" normalizeH="0" baseline="0" dirty="0">
                <a:ln>
                  <a:noFill/>
                </a:ln>
                <a:solidFill>
                  <a:srgbClr val="FF0066"/>
                </a:solidFill>
                <a:effectLst/>
                <a:latin typeface="+mn-lt"/>
              </a:rPr>
              <a:t>ORDER BY</a:t>
            </a:r>
            <a:r>
              <a:rPr kumimoji="0" lang="en-US" altLang="en-US" sz="1400" b="0" i="0" u="none" strike="noStrike" cap="none" normalizeH="0" baseline="0" dirty="0">
                <a:ln>
                  <a:noFill/>
                </a:ln>
                <a:solidFill>
                  <a:srgbClr val="000000"/>
                </a:solidFill>
                <a:effectLst/>
                <a:latin typeface="+mn-lt"/>
              </a:rPr>
              <a:t>, and it’s not supported by the others. When the order of the rows is important when applying the calculation, the </a:t>
            </a:r>
            <a:r>
              <a:rPr kumimoji="0" lang="en-US" altLang="en-US" sz="1400" b="0" i="0" u="none" strike="noStrike" cap="none" normalizeH="0" baseline="0" dirty="0">
                <a:ln>
                  <a:noFill/>
                </a:ln>
                <a:solidFill>
                  <a:srgbClr val="FF0066"/>
                </a:solidFill>
                <a:effectLst/>
                <a:latin typeface="+mn-lt"/>
              </a:rPr>
              <a:t>ORDER BY </a:t>
            </a:r>
            <a:r>
              <a:rPr kumimoji="0" lang="en-US" altLang="en-US" sz="1400" b="0" i="0" u="none" strike="noStrike" cap="none" normalizeH="0" baseline="0" dirty="0">
                <a:ln>
                  <a:noFill/>
                </a:ln>
                <a:solidFill>
                  <a:srgbClr val="000000"/>
                </a:solidFill>
                <a:effectLst/>
                <a:latin typeface="+mn-lt"/>
              </a:rPr>
              <a:t>is required.</a:t>
            </a:r>
          </a:p>
        </p:txBody>
      </p:sp>
      <p:sp>
        <p:nvSpPr>
          <p:cNvPr id="12" name="TextBox 11">
            <a:extLst>
              <a:ext uri="{FF2B5EF4-FFF2-40B4-BE49-F238E27FC236}">
                <a16:creationId xmlns:a16="http://schemas.microsoft.com/office/drawing/2014/main" id="{3850A096-8F0F-406E-8290-14AD5E1043DB}"/>
              </a:ext>
            </a:extLst>
          </p:cNvPr>
          <p:cNvSpPr txBox="1"/>
          <p:nvPr/>
        </p:nvSpPr>
        <p:spPr>
          <a:xfrm>
            <a:off x="3009008" y="1018485"/>
            <a:ext cx="816121" cy="369332"/>
          </a:xfrm>
          <a:prstGeom prst="rect">
            <a:avLst/>
          </a:prstGeom>
          <a:noFill/>
        </p:spPr>
        <p:txBody>
          <a:bodyPr wrap="none" rtlCol="0">
            <a:spAutoFit/>
          </a:bodyPr>
          <a:lstStyle/>
          <a:p>
            <a:r>
              <a:rPr lang="en-US" b="1" dirty="0">
                <a:solidFill>
                  <a:schemeClr val="accent6"/>
                </a:solidFill>
              </a:rPr>
              <a:t>Syntax</a:t>
            </a:r>
          </a:p>
        </p:txBody>
      </p:sp>
    </p:spTree>
    <p:extLst>
      <p:ext uri="{BB962C8B-B14F-4D97-AF65-F5344CB8AC3E}">
        <p14:creationId xmlns:p14="http://schemas.microsoft.com/office/powerpoint/2010/main" val="41281715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2A1EC38C-10A6-4C4D-8CD5-723065DA47DD}"/>
              </a:ext>
            </a:extLst>
          </p:cNvPr>
          <p:cNvSpPr/>
          <p:nvPr/>
        </p:nvSpPr>
        <p:spPr>
          <a:xfrm>
            <a:off x="4966044" y="196434"/>
            <a:ext cx="7019925" cy="3057525"/>
          </a:xfrm>
          <a:prstGeom prst="rect">
            <a:avLst/>
          </a:prstGeom>
          <a:solidFill>
            <a:schemeClr val="accent4">
              <a:lumMod val="20000"/>
              <a:lumOff val="8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sp>
        <p:nvSpPr>
          <p:cNvPr id="4" name="Title 1">
            <a:extLst>
              <a:ext uri="{FF2B5EF4-FFF2-40B4-BE49-F238E27FC236}">
                <a16:creationId xmlns:a16="http://schemas.microsoft.com/office/drawing/2014/main" id="{CABC3C9A-2CD5-45D9-B6E4-A68D51A52718}"/>
              </a:ext>
            </a:extLst>
          </p:cNvPr>
          <p:cNvSpPr txBox="1">
            <a:spLocks/>
          </p:cNvSpPr>
          <p:nvPr/>
        </p:nvSpPr>
        <p:spPr>
          <a:xfrm>
            <a:off x="-1" y="18256"/>
            <a:ext cx="4854747" cy="56594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i="1" dirty="0"/>
              <a:t>Window Functions, Examples</a:t>
            </a:r>
          </a:p>
        </p:txBody>
      </p:sp>
      <p:pic>
        <p:nvPicPr>
          <p:cNvPr id="5" name="Picture 4">
            <a:extLst>
              <a:ext uri="{FF2B5EF4-FFF2-40B4-BE49-F238E27FC236}">
                <a16:creationId xmlns:a16="http://schemas.microsoft.com/office/drawing/2014/main" id="{E633FEF7-E221-48E8-B713-CE8E7EE83342}"/>
              </a:ext>
            </a:extLst>
          </p:cNvPr>
          <p:cNvPicPr>
            <a:picLocks noChangeAspect="1"/>
          </p:cNvPicPr>
          <p:nvPr/>
        </p:nvPicPr>
        <p:blipFill>
          <a:blip r:embed="rId2"/>
          <a:stretch>
            <a:fillRect/>
          </a:stretch>
        </p:blipFill>
        <p:spPr>
          <a:xfrm>
            <a:off x="340727" y="2051327"/>
            <a:ext cx="4334982" cy="2755346"/>
          </a:xfrm>
          <a:prstGeom prst="rect">
            <a:avLst/>
          </a:prstGeom>
          <a:ln>
            <a:solidFill>
              <a:schemeClr val="accent1"/>
            </a:solidFill>
          </a:ln>
        </p:spPr>
      </p:pic>
      <p:sp>
        <p:nvSpPr>
          <p:cNvPr id="6" name="Rectangle 5">
            <a:extLst>
              <a:ext uri="{FF2B5EF4-FFF2-40B4-BE49-F238E27FC236}">
                <a16:creationId xmlns:a16="http://schemas.microsoft.com/office/drawing/2014/main" id="{88EB29EC-8CAE-4189-99F8-90154372E258}"/>
              </a:ext>
            </a:extLst>
          </p:cNvPr>
          <p:cNvSpPr/>
          <p:nvPr/>
        </p:nvSpPr>
        <p:spPr>
          <a:xfrm>
            <a:off x="5216184" y="1151623"/>
            <a:ext cx="3219450" cy="1200329"/>
          </a:xfrm>
          <a:prstGeom prst="rect">
            <a:avLst/>
          </a:prstGeom>
          <a:ln>
            <a:solidFill>
              <a:schemeClr val="accent2">
                <a:lumMod val="75000"/>
              </a:schemeClr>
            </a:solidFill>
          </a:ln>
        </p:spPr>
        <p:txBody>
          <a:bodyPr wrap="square">
            <a:spAutoFit/>
          </a:bodyPr>
          <a:lstStyle/>
          <a:p>
            <a:r>
              <a:rPr lang="en-US" sz="1200" dirty="0">
                <a:solidFill>
                  <a:srgbClr val="FF0066"/>
                </a:solidFill>
              </a:rPr>
              <a:t>SELECT</a:t>
            </a:r>
            <a:r>
              <a:rPr lang="en-US" sz="1200" dirty="0"/>
              <a:t> order_id, </a:t>
            </a:r>
          </a:p>
          <a:p>
            <a:r>
              <a:rPr lang="en-US" sz="1200" dirty="0"/>
              <a:t>              city, </a:t>
            </a:r>
          </a:p>
          <a:p>
            <a:r>
              <a:rPr lang="en-US" sz="1200" dirty="0"/>
              <a:t>              order_amount, </a:t>
            </a:r>
          </a:p>
          <a:p>
            <a:r>
              <a:rPr lang="en-US" sz="1200" dirty="0"/>
              <a:t>              </a:t>
            </a:r>
            <a:r>
              <a:rPr lang="en-US" sz="1200" dirty="0">
                <a:solidFill>
                  <a:srgbClr val="FF0066"/>
                </a:solidFill>
              </a:rPr>
              <a:t>SUM</a:t>
            </a:r>
            <a:r>
              <a:rPr lang="en-US" sz="1200" dirty="0"/>
              <a:t>(order_amount) </a:t>
            </a:r>
            <a:r>
              <a:rPr lang="en-US" sz="1200" dirty="0">
                <a:solidFill>
                  <a:srgbClr val="FF0066"/>
                </a:solidFill>
              </a:rPr>
              <a:t>OVER</a:t>
            </a:r>
            <a:r>
              <a:rPr lang="en-US" sz="1200" dirty="0"/>
              <a:t>()</a:t>
            </a:r>
          </a:p>
          <a:p>
            <a:r>
              <a:rPr lang="en-US" sz="1200" dirty="0"/>
              <a:t>              </a:t>
            </a:r>
            <a:r>
              <a:rPr lang="en-US" sz="1200" dirty="0">
                <a:solidFill>
                  <a:srgbClr val="FF0066"/>
                </a:solidFill>
              </a:rPr>
              <a:t>AS</a:t>
            </a:r>
            <a:r>
              <a:rPr lang="en-US" sz="1200" dirty="0"/>
              <a:t> total_volume</a:t>
            </a:r>
          </a:p>
          <a:p>
            <a:r>
              <a:rPr lang="en-US" sz="1200" dirty="0">
                <a:solidFill>
                  <a:srgbClr val="FF0066"/>
                </a:solidFill>
              </a:rPr>
              <a:t>FROM</a:t>
            </a:r>
            <a:r>
              <a:rPr lang="en-US" sz="1200" dirty="0"/>
              <a:t> some_table</a:t>
            </a:r>
          </a:p>
        </p:txBody>
      </p:sp>
      <p:sp>
        <p:nvSpPr>
          <p:cNvPr id="7" name="TextBox 6">
            <a:extLst>
              <a:ext uri="{FF2B5EF4-FFF2-40B4-BE49-F238E27FC236}">
                <a16:creationId xmlns:a16="http://schemas.microsoft.com/office/drawing/2014/main" id="{3843B0DD-6584-4C3C-8D1D-B5301E697D4D}"/>
              </a:ext>
            </a:extLst>
          </p:cNvPr>
          <p:cNvSpPr txBox="1"/>
          <p:nvPr/>
        </p:nvSpPr>
        <p:spPr>
          <a:xfrm>
            <a:off x="317328" y="1681995"/>
            <a:ext cx="1456983" cy="369332"/>
          </a:xfrm>
          <a:prstGeom prst="rect">
            <a:avLst/>
          </a:prstGeom>
          <a:noFill/>
        </p:spPr>
        <p:txBody>
          <a:bodyPr wrap="square" rtlCol="0">
            <a:spAutoFit/>
          </a:bodyPr>
          <a:lstStyle/>
          <a:p>
            <a:r>
              <a:rPr lang="en-US" b="1" dirty="0">
                <a:solidFill>
                  <a:schemeClr val="accent1"/>
                </a:solidFill>
              </a:rPr>
              <a:t>some_table</a:t>
            </a:r>
          </a:p>
        </p:txBody>
      </p:sp>
      <p:pic>
        <p:nvPicPr>
          <p:cNvPr id="8" name="Picture 7">
            <a:extLst>
              <a:ext uri="{FF2B5EF4-FFF2-40B4-BE49-F238E27FC236}">
                <a16:creationId xmlns:a16="http://schemas.microsoft.com/office/drawing/2014/main" id="{C5E59371-353E-41D7-B827-B65D4F65C6BF}"/>
              </a:ext>
            </a:extLst>
          </p:cNvPr>
          <p:cNvPicPr>
            <a:picLocks noChangeAspect="1"/>
          </p:cNvPicPr>
          <p:nvPr/>
        </p:nvPicPr>
        <p:blipFill>
          <a:blip r:embed="rId3"/>
          <a:stretch>
            <a:fillRect/>
          </a:stretch>
        </p:blipFill>
        <p:spPr>
          <a:xfrm>
            <a:off x="8655222" y="482005"/>
            <a:ext cx="3219450" cy="2539566"/>
          </a:xfrm>
          <a:prstGeom prst="rect">
            <a:avLst/>
          </a:prstGeom>
        </p:spPr>
      </p:pic>
      <p:grpSp>
        <p:nvGrpSpPr>
          <p:cNvPr id="14" name="Group 13">
            <a:extLst>
              <a:ext uri="{FF2B5EF4-FFF2-40B4-BE49-F238E27FC236}">
                <a16:creationId xmlns:a16="http://schemas.microsoft.com/office/drawing/2014/main" id="{6C45F86C-084D-460E-B61D-A53AAB9DEAE9}"/>
              </a:ext>
            </a:extLst>
          </p:cNvPr>
          <p:cNvGrpSpPr/>
          <p:nvPr/>
        </p:nvGrpSpPr>
        <p:grpSpPr>
          <a:xfrm>
            <a:off x="4997108" y="3581400"/>
            <a:ext cx="7019925" cy="3057525"/>
            <a:chOff x="5105400" y="2790825"/>
            <a:chExt cx="7019925" cy="3057525"/>
          </a:xfrm>
          <a:solidFill>
            <a:schemeClr val="accent4">
              <a:lumMod val="20000"/>
              <a:lumOff val="80000"/>
            </a:schemeClr>
          </a:solidFill>
        </p:grpSpPr>
        <p:sp>
          <p:nvSpPr>
            <p:cNvPr id="13" name="Rectangle 12">
              <a:extLst>
                <a:ext uri="{FF2B5EF4-FFF2-40B4-BE49-F238E27FC236}">
                  <a16:creationId xmlns:a16="http://schemas.microsoft.com/office/drawing/2014/main" id="{2ACA2E18-01F8-49A6-B648-9DCFC3526A64}"/>
                </a:ext>
              </a:extLst>
            </p:cNvPr>
            <p:cNvSpPr/>
            <p:nvPr/>
          </p:nvSpPr>
          <p:spPr>
            <a:xfrm>
              <a:off x="5105400" y="2790825"/>
              <a:ext cx="7019925" cy="3057525"/>
            </a:xfrm>
            <a:prstGeom prst="rect">
              <a:avLst/>
            </a:prstGeom>
            <a:grp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87158EFD-8428-43C1-A8A3-E9402CA8302E}"/>
                </a:ext>
              </a:extLst>
            </p:cNvPr>
            <p:cNvSpPr/>
            <p:nvPr/>
          </p:nvSpPr>
          <p:spPr>
            <a:xfrm>
              <a:off x="5324476" y="3627089"/>
              <a:ext cx="3219450" cy="1384995"/>
            </a:xfrm>
            <a:prstGeom prst="rect">
              <a:avLst/>
            </a:prstGeom>
            <a:grpFill/>
            <a:ln>
              <a:solidFill>
                <a:schemeClr val="accent2">
                  <a:lumMod val="75000"/>
                </a:schemeClr>
              </a:solidFill>
            </a:ln>
          </p:spPr>
          <p:txBody>
            <a:bodyPr wrap="square">
              <a:spAutoFit/>
            </a:bodyPr>
            <a:lstStyle/>
            <a:p>
              <a:r>
                <a:rPr lang="en-US" sz="1200" dirty="0">
                  <a:solidFill>
                    <a:srgbClr val="FF0066"/>
                  </a:solidFill>
                </a:rPr>
                <a:t>SELECT</a:t>
              </a:r>
              <a:r>
                <a:rPr lang="en-US" sz="1200" dirty="0"/>
                <a:t> order_id, </a:t>
              </a:r>
            </a:p>
            <a:p>
              <a:r>
                <a:rPr lang="en-US" sz="1200" dirty="0"/>
                <a:t>              city, </a:t>
              </a:r>
            </a:p>
            <a:p>
              <a:r>
                <a:rPr lang="en-US" sz="1200" dirty="0"/>
                <a:t>              order_amount, </a:t>
              </a:r>
            </a:p>
            <a:p>
              <a:r>
                <a:rPr lang="en-US" sz="1200" dirty="0"/>
                <a:t>              </a:t>
              </a:r>
              <a:r>
                <a:rPr lang="en-US" sz="1200" dirty="0">
                  <a:solidFill>
                    <a:srgbClr val="FF0066"/>
                  </a:solidFill>
                </a:rPr>
                <a:t>SUM</a:t>
              </a:r>
              <a:r>
                <a:rPr lang="en-US" sz="1200" dirty="0"/>
                <a:t>(order_amount) </a:t>
              </a:r>
              <a:r>
                <a:rPr lang="en-US" sz="1200" dirty="0">
                  <a:solidFill>
                    <a:srgbClr val="FF0066"/>
                  </a:solidFill>
                </a:rPr>
                <a:t>OVER</a:t>
              </a:r>
              <a:r>
                <a:rPr lang="en-US" sz="1200" dirty="0"/>
                <a:t>(</a:t>
              </a:r>
            </a:p>
            <a:p>
              <a:r>
                <a:rPr lang="en-US" sz="1200" dirty="0"/>
                <a:t>              </a:t>
              </a:r>
              <a:r>
                <a:rPr lang="en-US" sz="1200" dirty="0">
                  <a:solidFill>
                    <a:srgbClr val="FF0066"/>
                  </a:solidFill>
                </a:rPr>
                <a:t>PARTITION BY </a:t>
              </a:r>
              <a:r>
                <a:rPr lang="en-US" sz="1200" dirty="0"/>
                <a:t>city</a:t>
              </a:r>
            </a:p>
            <a:p>
              <a:r>
                <a:rPr lang="en-US" sz="1200" dirty="0"/>
                <a:t>              ) </a:t>
              </a:r>
              <a:r>
                <a:rPr lang="en-US" sz="1200" dirty="0">
                  <a:solidFill>
                    <a:srgbClr val="FF0066"/>
                  </a:solidFill>
                </a:rPr>
                <a:t>AS</a:t>
              </a:r>
              <a:r>
                <a:rPr lang="en-US" sz="1200" dirty="0"/>
                <a:t> total_volume</a:t>
              </a:r>
            </a:p>
            <a:p>
              <a:r>
                <a:rPr lang="en-US" sz="1200" dirty="0">
                  <a:solidFill>
                    <a:srgbClr val="FF0066"/>
                  </a:solidFill>
                </a:rPr>
                <a:t>FROM</a:t>
              </a:r>
              <a:r>
                <a:rPr lang="en-US" sz="1200" dirty="0"/>
                <a:t> some_table</a:t>
              </a:r>
            </a:p>
          </p:txBody>
        </p:sp>
        <p:pic>
          <p:nvPicPr>
            <p:cNvPr id="12" name="Picture 11">
              <a:extLst>
                <a:ext uri="{FF2B5EF4-FFF2-40B4-BE49-F238E27FC236}">
                  <a16:creationId xmlns:a16="http://schemas.microsoft.com/office/drawing/2014/main" id="{DE63C78D-B1CD-4083-9635-CBC7956B6E85}"/>
                </a:ext>
              </a:extLst>
            </p:cNvPr>
            <p:cNvPicPr>
              <a:picLocks noChangeAspect="1"/>
            </p:cNvPicPr>
            <p:nvPr/>
          </p:nvPicPr>
          <p:blipFill>
            <a:blip r:embed="rId4"/>
            <a:stretch>
              <a:fillRect/>
            </a:stretch>
          </p:blipFill>
          <p:spPr>
            <a:xfrm>
              <a:off x="8797583" y="3080292"/>
              <a:ext cx="3219450" cy="2617494"/>
            </a:xfrm>
            <a:prstGeom prst="rect">
              <a:avLst/>
            </a:prstGeom>
            <a:grpFill/>
          </p:spPr>
        </p:pic>
      </p:grpSp>
    </p:spTree>
    <p:extLst>
      <p:ext uri="{BB962C8B-B14F-4D97-AF65-F5344CB8AC3E}">
        <p14:creationId xmlns:p14="http://schemas.microsoft.com/office/powerpoint/2010/main" val="36748238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D88C3190-67E3-4F51-A3E9-2D34B1E87AC7}"/>
              </a:ext>
            </a:extLst>
          </p:cNvPr>
          <p:cNvSpPr txBox="1">
            <a:spLocks/>
          </p:cNvSpPr>
          <p:nvPr/>
        </p:nvSpPr>
        <p:spPr>
          <a:xfrm>
            <a:off x="-1" y="18256"/>
            <a:ext cx="5666155" cy="56594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i="1" dirty="0"/>
              <a:t>Window Functions, Examples, p.2</a:t>
            </a:r>
          </a:p>
        </p:txBody>
      </p:sp>
      <p:grpSp>
        <p:nvGrpSpPr>
          <p:cNvPr id="33" name="Group 32">
            <a:extLst>
              <a:ext uri="{FF2B5EF4-FFF2-40B4-BE49-F238E27FC236}">
                <a16:creationId xmlns:a16="http://schemas.microsoft.com/office/drawing/2014/main" id="{D44BEE64-8B19-4D13-8D33-9ADD08843EF9}"/>
              </a:ext>
            </a:extLst>
          </p:cNvPr>
          <p:cNvGrpSpPr/>
          <p:nvPr/>
        </p:nvGrpSpPr>
        <p:grpSpPr>
          <a:xfrm>
            <a:off x="158407" y="681360"/>
            <a:ext cx="5575644" cy="2814315"/>
            <a:chOff x="320331" y="681360"/>
            <a:chExt cx="5575644" cy="2814315"/>
          </a:xfrm>
        </p:grpSpPr>
        <p:grpSp>
          <p:nvGrpSpPr>
            <p:cNvPr id="13" name="Group 12">
              <a:extLst>
                <a:ext uri="{FF2B5EF4-FFF2-40B4-BE49-F238E27FC236}">
                  <a16:creationId xmlns:a16="http://schemas.microsoft.com/office/drawing/2014/main" id="{03CD6AAE-473A-4423-B7B7-5B315523B19A}"/>
                </a:ext>
              </a:extLst>
            </p:cNvPr>
            <p:cNvGrpSpPr/>
            <p:nvPr/>
          </p:nvGrpSpPr>
          <p:grpSpPr>
            <a:xfrm>
              <a:off x="320333" y="685801"/>
              <a:ext cx="5575642" cy="2809874"/>
              <a:chOff x="320333" y="685801"/>
              <a:chExt cx="5280367" cy="2590800"/>
            </a:xfrm>
          </p:grpSpPr>
          <p:sp>
            <p:nvSpPr>
              <p:cNvPr id="5" name="Rectangle 4">
                <a:extLst>
                  <a:ext uri="{FF2B5EF4-FFF2-40B4-BE49-F238E27FC236}">
                    <a16:creationId xmlns:a16="http://schemas.microsoft.com/office/drawing/2014/main" id="{60E9F181-EAEB-4461-BFBB-47C455B6EA36}"/>
                  </a:ext>
                </a:extLst>
              </p:cNvPr>
              <p:cNvSpPr/>
              <p:nvPr/>
            </p:nvSpPr>
            <p:spPr>
              <a:xfrm>
                <a:off x="320333" y="685801"/>
                <a:ext cx="5280367" cy="2590800"/>
              </a:xfrm>
              <a:prstGeom prst="rect">
                <a:avLst/>
              </a:prstGeom>
              <a:solidFill>
                <a:schemeClr val="accent4">
                  <a:lumMod val="20000"/>
                  <a:lumOff val="8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B86C8A18-993F-4A87-9CF9-0EBF66437A48}"/>
                  </a:ext>
                </a:extLst>
              </p:cNvPr>
              <p:cNvSpPr/>
              <p:nvPr/>
            </p:nvSpPr>
            <p:spPr>
              <a:xfrm>
                <a:off x="501309" y="1194507"/>
                <a:ext cx="2299041" cy="1569660"/>
              </a:xfrm>
              <a:prstGeom prst="rect">
                <a:avLst/>
              </a:prstGeom>
              <a:solidFill>
                <a:schemeClr val="accent4">
                  <a:lumMod val="20000"/>
                  <a:lumOff val="80000"/>
                </a:schemeClr>
              </a:solidFill>
              <a:ln>
                <a:solidFill>
                  <a:schemeClr val="accent2">
                    <a:lumMod val="75000"/>
                  </a:schemeClr>
                </a:solidFill>
              </a:ln>
            </p:spPr>
            <p:txBody>
              <a:bodyPr wrap="square">
                <a:spAutoFit/>
              </a:bodyPr>
              <a:lstStyle/>
              <a:p>
                <a:r>
                  <a:rPr lang="en-US" sz="1200" dirty="0">
                    <a:solidFill>
                      <a:srgbClr val="FF0066"/>
                    </a:solidFill>
                  </a:rPr>
                  <a:t>SELECT</a:t>
                </a:r>
                <a:r>
                  <a:rPr lang="en-US" sz="1200" dirty="0"/>
                  <a:t> order_id, </a:t>
                </a:r>
              </a:p>
              <a:p>
                <a:r>
                  <a:rPr lang="en-US" sz="1200" dirty="0"/>
                  <a:t>              city, </a:t>
                </a:r>
              </a:p>
              <a:p>
                <a:r>
                  <a:rPr lang="en-US" sz="1200" dirty="0"/>
                  <a:t>              order_amount, </a:t>
                </a:r>
              </a:p>
              <a:p>
                <a:r>
                  <a:rPr lang="en-US" sz="1200" dirty="0"/>
                  <a:t>              </a:t>
                </a:r>
                <a:r>
                  <a:rPr lang="en-US" sz="1200" dirty="0">
                    <a:solidFill>
                      <a:srgbClr val="FF0066"/>
                    </a:solidFill>
                  </a:rPr>
                  <a:t>RANK</a:t>
                </a:r>
                <a:r>
                  <a:rPr lang="en-US" sz="1200" dirty="0"/>
                  <a:t>() </a:t>
                </a:r>
                <a:r>
                  <a:rPr lang="en-US" sz="1200" dirty="0">
                    <a:solidFill>
                      <a:srgbClr val="FF0066"/>
                    </a:solidFill>
                  </a:rPr>
                  <a:t>OVER</a:t>
                </a:r>
                <a:r>
                  <a:rPr lang="en-US" sz="1200" dirty="0"/>
                  <a:t>(</a:t>
                </a:r>
              </a:p>
              <a:p>
                <a:r>
                  <a:rPr lang="en-US" sz="1200" dirty="0"/>
                  <a:t>              </a:t>
                </a:r>
                <a:r>
                  <a:rPr lang="en-US" sz="1200" dirty="0">
                    <a:solidFill>
                      <a:srgbClr val="FF0066"/>
                    </a:solidFill>
                  </a:rPr>
                  <a:t>PARTITION BY </a:t>
                </a:r>
                <a:r>
                  <a:rPr lang="en-US" sz="1200" dirty="0"/>
                  <a:t>city</a:t>
                </a:r>
              </a:p>
              <a:p>
                <a:r>
                  <a:rPr lang="en-US" sz="1200" dirty="0"/>
                  <a:t>              </a:t>
                </a:r>
                <a:r>
                  <a:rPr lang="en-US" sz="1200" dirty="0">
                    <a:solidFill>
                      <a:srgbClr val="FF0066"/>
                    </a:solidFill>
                  </a:rPr>
                  <a:t>ORDER BY </a:t>
                </a:r>
                <a:r>
                  <a:rPr lang="en-US" sz="1200" dirty="0"/>
                  <a:t>order_amount</a:t>
                </a:r>
              </a:p>
              <a:p>
                <a:r>
                  <a:rPr lang="en-US" sz="1200" dirty="0"/>
                  <a:t>              ) </a:t>
                </a:r>
                <a:r>
                  <a:rPr lang="en-US" sz="1200" dirty="0">
                    <a:solidFill>
                      <a:srgbClr val="FF0066"/>
                    </a:solidFill>
                  </a:rPr>
                  <a:t>AS</a:t>
                </a:r>
                <a:r>
                  <a:rPr lang="en-US" sz="1200" dirty="0"/>
                  <a:t> </a:t>
                </a:r>
                <a:r>
                  <a:rPr lang="en-US" sz="1200" dirty="0" err="1"/>
                  <a:t>amount_rank</a:t>
                </a:r>
                <a:endParaRPr lang="en-US" sz="1200" dirty="0"/>
              </a:p>
              <a:p>
                <a:r>
                  <a:rPr lang="en-US" sz="1200" dirty="0">
                    <a:solidFill>
                      <a:srgbClr val="FF0066"/>
                    </a:solidFill>
                  </a:rPr>
                  <a:t>FROM</a:t>
                </a:r>
                <a:r>
                  <a:rPr lang="en-US" sz="1200" dirty="0"/>
                  <a:t> some_table</a:t>
                </a:r>
              </a:p>
            </p:txBody>
          </p:sp>
          <p:pic>
            <p:nvPicPr>
              <p:cNvPr id="9" name="Picture 8">
                <a:extLst>
                  <a:ext uri="{FF2B5EF4-FFF2-40B4-BE49-F238E27FC236}">
                    <a16:creationId xmlns:a16="http://schemas.microsoft.com/office/drawing/2014/main" id="{DF4EBCCA-D1D7-4850-AF44-86534AE1F58F}"/>
                  </a:ext>
                </a:extLst>
              </p:cNvPr>
              <p:cNvPicPr>
                <a:picLocks noChangeAspect="1"/>
              </p:cNvPicPr>
              <p:nvPr/>
            </p:nvPicPr>
            <p:blipFill>
              <a:blip r:embed="rId2"/>
              <a:stretch>
                <a:fillRect/>
              </a:stretch>
            </p:blipFill>
            <p:spPr>
              <a:xfrm>
                <a:off x="2946631" y="743549"/>
                <a:ext cx="2507788" cy="2475303"/>
              </a:xfrm>
              <a:prstGeom prst="rect">
                <a:avLst/>
              </a:prstGeom>
            </p:spPr>
          </p:pic>
        </p:grpSp>
        <p:sp>
          <p:nvSpPr>
            <p:cNvPr id="24" name="TextBox 23">
              <a:extLst>
                <a:ext uri="{FF2B5EF4-FFF2-40B4-BE49-F238E27FC236}">
                  <a16:creationId xmlns:a16="http://schemas.microsoft.com/office/drawing/2014/main" id="{9C8339BF-87CE-4A0D-AAE3-22093A44807D}"/>
                </a:ext>
              </a:extLst>
            </p:cNvPr>
            <p:cNvSpPr txBox="1"/>
            <p:nvPr/>
          </p:nvSpPr>
          <p:spPr>
            <a:xfrm>
              <a:off x="320331" y="681360"/>
              <a:ext cx="1456983" cy="369332"/>
            </a:xfrm>
            <a:prstGeom prst="rect">
              <a:avLst/>
            </a:prstGeom>
            <a:noFill/>
          </p:spPr>
          <p:txBody>
            <a:bodyPr wrap="square" rtlCol="0">
              <a:spAutoFit/>
            </a:bodyPr>
            <a:lstStyle/>
            <a:p>
              <a:r>
                <a:rPr lang="en-US" b="1" dirty="0">
                  <a:solidFill>
                    <a:schemeClr val="accent1"/>
                  </a:solidFill>
                </a:rPr>
                <a:t>RANK()</a:t>
              </a:r>
            </a:p>
          </p:txBody>
        </p:sp>
      </p:grpSp>
      <p:grpSp>
        <p:nvGrpSpPr>
          <p:cNvPr id="32" name="Group 31">
            <a:extLst>
              <a:ext uri="{FF2B5EF4-FFF2-40B4-BE49-F238E27FC236}">
                <a16:creationId xmlns:a16="http://schemas.microsoft.com/office/drawing/2014/main" id="{B761FEB7-5700-4ADD-9021-E34008789DA6}"/>
              </a:ext>
            </a:extLst>
          </p:cNvPr>
          <p:cNvGrpSpPr/>
          <p:nvPr/>
        </p:nvGrpSpPr>
        <p:grpSpPr>
          <a:xfrm>
            <a:off x="158406" y="3724276"/>
            <a:ext cx="5575644" cy="2809874"/>
            <a:chOff x="320331" y="3724276"/>
            <a:chExt cx="5575644" cy="2809874"/>
          </a:xfrm>
        </p:grpSpPr>
        <p:grpSp>
          <p:nvGrpSpPr>
            <p:cNvPr id="14" name="Group 13">
              <a:extLst>
                <a:ext uri="{FF2B5EF4-FFF2-40B4-BE49-F238E27FC236}">
                  <a16:creationId xmlns:a16="http://schemas.microsoft.com/office/drawing/2014/main" id="{5BD5DDDD-DC0D-455F-8A56-C22BD975E8C1}"/>
                </a:ext>
              </a:extLst>
            </p:cNvPr>
            <p:cNvGrpSpPr/>
            <p:nvPr/>
          </p:nvGrpSpPr>
          <p:grpSpPr>
            <a:xfrm>
              <a:off x="320333" y="3724276"/>
              <a:ext cx="5575642" cy="2809874"/>
              <a:chOff x="320333" y="685801"/>
              <a:chExt cx="5280367" cy="2590800"/>
            </a:xfrm>
          </p:grpSpPr>
          <p:sp>
            <p:nvSpPr>
              <p:cNvPr id="15" name="Rectangle 14">
                <a:extLst>
                  <a:ext uri="{FF2B5EF4-FFF2-40B4-BE49-F238E27FC236}">
                    <a16:creationId xmlns:a16="http://schemas.microsoft.com/office/drawing/2014/main" id="{D79BADED-F197-4C64-8BBB-A78559FA9D65}"/>
                  </a:ext>
                </a:extLst>
              </p:cNvPr>
              <p:cNvSpPr/>
              <p:nvPr/>
            </p:nvSpPr>
            <p:spPr>
              <a:xfrm>
                <a:off x="320333" y="685801"/>
                <a:ext cx="5280367" cy="2590800"/>
              </a:xfrm>
              <a:prstGeom prst="rect">
                <a:avLst/>
              </a:prstGeom>
              <a:solidFill>
                <a:schemeClr val="accent4">
                  <a:lumMod val="20000"/>
                  <a:lumOff val="8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BA2B9670-AB95-4CD0-B13B-2674D8C0C541}"/>
                  </a:ext>
                </a:extLst>
              </p:cNvPr>
              <p:cNvSpPr/>
              <p:nvPr/>
            </p:nvSpPr>
            <p:spPr>
              <a:xfrm>
                <a:off x="501309" y="1210656"/>
                <a:ext cx="2299041" cy="1447280"/>
              </a:xfrm>
              <a:prstGeom prst="rect">
                <a:avLst/>
              </a:prstGeom>
              <a:solidFill>
                <a:schemeClr val="accent4">
                  <a:lumMod val="20000"/>
                  <a:lumOff val="80000"/>
                </a:schemeClr>
              </a:solidFill>
              <a:ln>
                <a:solidFill>
                  <a:schemeClr val="accent2">
                    <a:lumMod val="75000"/>
                  </a:schemeClr>
                </a:solidFill>
              </a:ln>
            </p:spPr>
            <p:txBody>
              <a:bodyPr wrap="square">
                <a:spAutoFit/>
              </a:bodyPr>
              <a:lstStyle/>
              <a:p>
                <a:r>
                  <a:rPr lang="en-US" sz="1200" dirty="0">
                    <a:solidFill>
                      <a:srgbClr val="FF0066"/>
                    </a:solidFill>
                  </a:rPr>
                  <a:t>SELECT</a:t>
                </a:r>
                <a:r>
                  <a:rPr lang="en-US" sz="1200" dirty="0"/>
                  <a:t> order_id, </a:t>
                </a:r>
              </a:p>
              <a:p>
                <a:r>
                  <a:rPr lang="en-US" sz="1200" dirty="0"/>
                  <a:t>              city, </a:t>
                </a:r>
              </a:p>
              <a:p>
                <a:r>
                  <a:rPr lang="en-US" sz="1200" dirty="0"/>
                  <a:t>              order_amount, </a:t>
                </a:r>
              </a:p>
              <a:p>
                <a:r>
                  <a:rPr lang="en-US" sz="1200" dirty="0"/>
                  <a:t>              </a:t>
                </a:r>
                <a:r>
                  <a:rPr lang="en-US" sz="1200" dirty="0">
                    <a:solidFill>
                      <a:srgbClr val="FF0066"/>
                    </a:solidFill>
                  </a:rPr>
                  <a:t>DENSE_RANK</a:t>
                </a:r>
                <a:r>
                  <a:rPr lang="en-US" sz="1200" dirty="0"/>
                  <a:t>() </a:t>
                </a:r>
                <a:r>
                  <a:rPr lang="en-US" sz="1200" dirty="0">
                    <a:solidFill>
                      <a:srgbClr val="FF0066"/>
                    </a:solidFill>
                  </a:rPr>
                  <a:t>OVER</a:t>
                </a:r>
                <a:r>
                  <a:rPr lang="en-US" sz="1200" dirty="0"/>
                  <a:t>(</a:t>
                </a:r>
              </a:p>
              <a:p>
                <a:r>
                  <a:rPr lang="en-US" sz="1200" dirty="0"/>
                  <a:t>              </a:t>
                </a:r>
                <a:r>
                  <a:rPr lang="en-US" sz="1200" dirty="0">
                    <a:solidFill>
                      <a:srgbClr val="FF0066"/>
                    </a:solidFill>
                  </a:rPr>
                  <a:t>PARTITION BY </a:t>
                </a:r>
                <a:r>
                  <a:rPr lang="en-US" sz="1200" dirty="0"/>
                  <a:t>city</a:t>
                </a:r>
              </a:p>
              <a:p>
                <a:r>
                  <a:rPr lang="en-US" sz="1200" dirty="0"/>
                  <a:t>              </a:t>
                </a:r>
                <a:r>
                  <a:rPr lang="en-US" sz="1200" dirty="0">
                    <a:solidFill>
                      <a:srgbClr val="FF0066"/>
                    </a:solidFill>
                  </a:rPr>
                  <a:t>ORDER BY </a:t>
                </a:r>
                <a:r>
                  <a:rPr lang="en-US" sz="1200" dirty="0"/>
                  <a:t>order_amount</a:t>
                </a:r>
              </a:p>
              <a:p>
                <a:r>
                  <a:rPr lang="en-US" sz="1200" dirty="0"/>
                  <a:t>              ) </a:t>
                </a:r>
                <a:r>
                  <a:rPr lang="en-US" sz="1200" dirty="0">
                    <a:solidFill>
                      <a:srgbClr val="FF0066"/>
                    </a:solidFill>
                  </a:rPr>
                  <a:t>AS</a:t>
                </a:r>
                <a:r>
                  <a:rPr lang="en-US" sz="1200" dirty="0"/>
                  <a:t> </a:t>
                </a:r>
                <a:r>
                  <a:rPr lang="en-US" sz="1200" dirty="0" err="1"/>
                  <a:t>amount_rank</a:t>
                </a:r>
                <a:endParaRPr lang="en-US" sz="1200" dirty="0"/>
              </a:p>
              <a:p>
                <a:r>
                  <a:rPr lang="en-US" sz="1200" dirty="0">
                    <a:solidFill>
                      <a:srgbClr val="FF0066"/>
                    </a:solidFill>
                  </a:rPr>
                  <a:t>FROM</a:t>
                </a:r>
                <a:r>
                  <a:rPr lang="en-US" sz="1200" dirty="0"/>
                  <a:t> some_table</a:t>
                </a:r>
              </a:p>
            </p:txBody>
          </p:sp>
        </p:grpSp>
        <p:pic>
          <p:nvPicPr>
            <p:cNvPr id="18" name="Picture 17">
              <a:extLst>
                <a:ext uri="{FF2B5EF4-FFF2-40B4-BE49-F238E27FC236}">
                  <a16:creationId xmlns:a16="http://schemas.microsoft.com/office/drawing/2014/main" id="{1CA49429-D006-42AA-8DD3-14310132431D}"/>
                </a:ext>
              </a:extLst>
            </p:cNvPr>
            <p:cNvPicPr>
              <a:picLocks noChangeAspect="1"/>
            </p:cNvPicPr>
            <p:nvPr/>
          </p:nvPicPr>
          <p:blipFill>
            <a:blip r:embed="rId3"/>
            <a:stretch>
              <a:fillRect/>
            </a:stretch>
          </p:blipFill>
          <p:spPr>
            <a:xfrm>
              <a:off x="3093492" y="3827700"/>
              <a:ext cx="2648022" cy="2634012"/>
            </a:xfrm>
            <a:prstGeom prst="rect">
              <a:avLst/>
            </a:prstGeom>
          </p:spPr>
        </p:pic>
        <p:sp>
          <p:nvSpPr>
            <p:cNvPr id="25" name="TextBox 24">
              <a:extLst>
                <a:ext uri="{FF2B5EF4-FFF2-40B4-BE49-F238E27FC236}">
                  <a16:creationId xmlns:a16="http://schemas.microsoft.com/office/drawing/2014/main" id="{D28D8607-0EB8-4611-8763-C379E948CFF3}"/>
                </a:ext>
              </a:extLst>
            </p:cNvPr>
            <p:cNvSpPr txBox="1"/>
            <p:nvPr/>
          </p:nvSpPr>
          <p:spPr>
            <a:xfrm>
              <a:off x="320331" y="3724276"/>
              <a:ext cx="1708494" cy="369332"/>
            </a:xfrm>
            <a:prstGeom prst="rect">
              <a:avLst/>
            </a:prstGeom>
            <a:noFill/>
          </p:spPr>
          <p:txBody>
            <a:bodyPr wrap="square" rtlCol="0">
              <a:spAutoFit/>
            </a:bodyPr>
            <a:lstStyle/>
            <a:p>
              <a:r>
                <a:rPr lang="en-US" b="1" dirty="0">
                  <a:solidFill>
                    <a:schemeClr val="accent1"/>
                  </a:solidFill>
                </a:rPr>
                <a:t>DENSE_RANK()</a:t>
              </a:r>
            </a:p>
          </p:txBody>
        </p:sp>
      </p:grpSp>
      <p:grpSp>
        <p:nvGrpSpPr>
          <p:cNvPr id="34" name="Group 33">
            <a:extLst>
              <a:ext uri="{FF2B5EF4-FFF2-40B4-BE49-F238E27FC236}">
                <a16:creationId xmlns:a16="http://schemas.microsoft.com/office/drawing/2014/main" id="{A07BD9D5-8B15-43A9-8B26-BCB788E75EB6}"/>
              </a:ext>
            </a:extLst>
          </p:cNvPr>
          <p:cNvGrpSpPr/>
          <p:nvPr/>
        </p:nvGrpSpPr>
        <p:grpSpPr>
          <a:xfrm>
            <a:off x="5888512" y="681360"/>
            <a:ext cx="5983157" cy="2814314"/>
            <a:chOff x="6096000" y="681360"/>
            <a:chExt cx="5775669" cy="2814314"/>
          </a:xfrm>
        </p:grpSpPr>
        <p:grpSp>
          <p:nvGrpSpPr>
            <p:cNvPr id="19" name="Group 18">
              <a:extLst>
                <a:ext uri="{FF2B5EF4-FFF2-40B4-BE49-F238E27FC236}">
                  <a16:creationId xmlns:a16="http://schemas.microsoft.com/office/drawing/2014/main" id="{9E3588F6-5B8D-4C20-B61F-A14E8A899E52}"/>
                </a:ext>
              </a:extLst>
            </p:cNvPr>
            <p:cNvGrpSpPr/>
            <p:nvPr/>
          </p:nvGrpSpPr>
          <p:grpSpPr>
            <a:xfrm>
              <a:off x="6096000" y="685800"/>
              <a:ext cx="5775669" cy="2809874"/>
              <a:chOff x="320333" y="685801"/>
              <a:chExt cx="5280367" cy="2590800"/>
            </a:xfrm>
          </p:grpSpPr>
          <p:sp>
            <p:nvSpPr>
              <p:cNvPr id="20" name="Rectangle 19">
                <a:extLst>
                  <a:ext uri="{FF2B5EF4-FFF2-40B4-BE49-F238E27FC236}">
                    <a16:creationId xmlns:a16="http://schemas.microsoft.com/office/drawing/2014/main" id="{BB317582-7F42-425F-A75D-ADD591EEE6D9}"/>
                  </a:ext>
                </a:extLst>
              </p:cNvPr>
              <p:cNvSpPr/>
              <p:nvPr/>
            </p:nvSpPr>
            <p:spPr>
              <a:xfrm>
                <a:off x="320333" y="685801"/>
                <a:ext cx="5280367" cy="2590800"/>
              </a:xfrm>
              <a:prstGeom prst="rect">
                <a:avLst/>
              </a:prstGeom>
              <a:solidFill>
                <a:schemeClr val="accent4">
                  <a:lumMod val="20000"/>
                  <a:lumOff val="8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CE5D8CF6-B6CB-4BEE-BB41-EFDDE247E88C}"/>
                  </a:ext>
                </a:extLst>
              </p:cNvPr>
              <p:cNvSpPr/>
              <p:nvPr/>
            </p:nvSpPr>
            <p:spPr>
              <a:xfrm>
                <a:off x="441261" y="1356980"/>
                <a:ext cx="2227760" cy="1277013"/>
              </a:xfrm>
              <a:prstGeom prst="rect">
                <a:avLst/>
              </a:prstGeom>
              <a:solidFill>
                <a:schemeClr val="accent4">
                  <a:lumMod val="20000"/>
                  <a:lumOff val="80000"/>
                </a:schemeClr>
              </a:solidFill>
              <a:ln>
                <a:solidFill>
                  <a:schemeClr val="accent2">
                    <a:lumMod val="75000"/>
                  </a:schemeClr>
                </a:solidFill>
              </a:ln>
            </p:spPr>
            <p:txBody>
              <a:bodyPr wrap="square">
                <a:spAutoFit/>
              </a:bodyPr>
              <a:lstStyle/>
              <a:p>
                <a:r>
                  <a:rPr lang="en-US" sz="1200" dirty="0">
                    <a:solidFill>
                      <a:srgbClr val="FF0066"/>
                    </a:solidFill>
                  </a:rPr>
                  <a:t>SELECT</a:t>
                </a:r>
                <a:r>
                  <a:rPr lang="en-US" sz="1200" dirty="0"/>
                  <a:t> order_id, </a:t>
                </a:r>
              </a:p>
              <a:p>
                <a:r>
                  <a:rPr lang="en-US" sz="1200" dirty="0"/>
                  <a:t>              city, </a:t>
                </a:r>
              </a:p>
              <a:p>
                <a:r>
                  <a:rPr lang="en-US" sz="1200" dirty="0"/>
                  <a:t>              order_amount, </a:t>
                </a:r>
              </a:p>
              <a:p>
                <a:r>
                  <a:rPr lang="en-US" sz="1200" dirty="0"/>
                  <a:t>              </a:t>
                </a:r>
                <a:r>
                  <a:rPr lang="en-US" sz="1200" dirty="0">
                    <a:solidFill>
                      <a:srgbClr val="FF0066"/>
                    </a:solidFill>
                  </a:rPr>
                  <a:t>FIRST_VALUE</a:t>
                </a:r>
                <a:r>
                  <a:rPr lang="en-US" sz="1200" dirty="0"/>
                  <a:t>(city) </a:t>
                </a:r>
                <a:r>
                  <a:rPr lang="en-US" sz="1200" dirty="0">
                    <a:solidFill>
                      <a:srgbClr val="FF0066"/>
                    </a:solidFill>
                  </a:rPr>
                  <a:t>OVER</a:t>
                </a:r>
                <a:r>
                  <a:rPr lang="en-US" sz="1200" dirty="0"/>
                  <a:t>(</a:t>
                </a:r>
              </a:p>
              <a:p>
                <a:r>
                  <a:rPr lang="en-US" sz="1200" dirty="0">
                    <a:solidFill>
                      <a:srgbClr val="FF0066"/>
                    </a:solidFill>
                  </a:rPr>
                  <a:t>              ORDER BY </a:t>
                </a:r>
                <a:r>
                  <a:rPr lang="en-US" sz="1200" dirty="0"/>
                  <a:t>order_amount</a:t>
                </a:r>
              </a:p>
              <a:p>
                <a:r>
                  <a:rPr lang="en-US" sz="1200" dirty="0"/>
                  <a:t>              ) </a:t>
                </a:r>
                <a:r>
                  <a:rPr lang="en-US" sz="1200" dirty="0">
                    <a:solidFill>
                      <a:srgbClr val="FF0066"/>
                    </a:solidFill>
                  </a:rPr>
                  <a:t>AS</a:t>
                </a:r>
                <a:r>
                  <a:rPr lang="en-US" sz="1200" dirty="0"/>
                  <a:t> </a:t>
                </a:r>
                <a:r>
                  <a:rPr lang="en-US" sz="1200" dirty="0" err="1"/>
                  <a:t>lowest_amount_city</a:t>
                </a:r>
                <a:endParaRPr lang="en-US" sz="1200" dirty="0"/>
              </a:p>
              <a:p>
                <a:r>
                  <a:rPr lang="en-US" sz="1200" dirty="0">
                    <a:solidFill>
                      <a:srgbClr val="FF0066"/>
                    </a:solidFill>
                  </a:rPr>
                  <a:t>FROM</a:t>
                </a:r>
                <a:r>
                  <a:rPr lang="en-US" sz="1200" dirty="0"/>
                  <a:t> some_table</a:t>
                </a:r>
              </a:p>
            </p:txBody>
          </p:sp>
        </p:grpSp>
        <p:pic>
          <p:nvPicPr>
            <p:cNvPr id="23" name="Picture 22">
              <a:extLst>
                <a:ext uri="{FF2B5EF4-FFF2-40B4-BE49-F238E27FC236}">
                  <a16:creationId xmlns:a16="http://schemas.microsoft.com/office/drawing/2014/main" id="{9AFC2445-B5B1-4A02-8EA1-8B34092767E5}"/>
                </a:ext>
              </a:extLst>
            </p:cNvPr>
            <p:cNvPicPr>
              <a:picLocks noChangeAspect="1"/>
            </p:cNvPicPr>
            <p:nvPr/>
          </p:nvPicPr>
          <p:blipFill>
            <a:blip r:embed="rId4"/>
            <a:stretch>
              <a:fillRect/>
            </a:stretch>
          </p:blipFill>
          <p:spPr>
            <a:xfrm>
              <a:off x="8797266" y="748432"/>
              <a:ext cx="2988080" cy="2680568"/>
            </a:xfrm>
            <a:prstGeom prst="rect">
              <a:avLst/>
            </a:prstGeom>
          </p:spPr>
        </p:pic>
        <p:sp>
          <p:nvSpPr>
            <p:cNvPr id="26" name="TextBox 25">
              <a:extLst>
                <a:ext uri="{FF2B5EF4-FFF2-40B4-BE49-F238E27FC236}">
                  <a16:creationId xmlns:a16="http://schemas.microsoft.com/office/drawing/2014/main" id="{173B2E2D-78B9-44EA-B45E-31D3937E4FC2}"/>
                </a:ext>
              </a:extLst>
            </p:cNvPr>
            <p:cNvSpPr txBox="1"/>
            <p:nvPr/>
          </p:nvSpPr>
          <p:spPr>
            <a:xfrm>
              <a:off x="6096000" y="681360"/>
              <a:ext cx="1590675" cy="369332"/>
            </a:xfrm>
            <a:prstGeom prst="rect">
              <a:avLst/>
            </a:prstGeom>
            <a:noFill/>
          </p:spPr>
          <p:txBody>
            <a:bodyPr wrap="square" rtlCol="0">
              <a:spAutoFit/>
            </a:bodyPr>
            <a:lstStyle/>
            <a:p>
              <a:r>
                <a:rPr lang="en-US" b="1" dirty="0">
                  <a:solidFill>
                    <a:schemeClr val="accent1"/>
                  </a:solidFill>
                </a:rPr>
                <a:t>FIRST_VALUE()</a:t>
              </a:r>
            </a:p>
          </p:txBody>
        </p:sp>
      </p:grpSp>
      <p:grpSp>
        <p:nvGrpSpPr>
          <p:cNvPr id="36" name="Group 35">
            <a:extLst>
              <a:ext uri="{FF2B5EF4-FFF2-40B4-BE49-F238E27FC236}">
                <a16:creationId xmlns:a16="http://schemas.microsoft.com/office/drawing/2014/main" id="{BBECA388-1F3C-43F4-80E3-E90C7AE1E247}"/>
              </a:ext>
            </a:extLst>
          </p:cNvPr>
          <p:cNvGrpSpPr/>
          <p:nvPr/>
        </p:nvGrpSpPr>
        <p:grpSpPr>
          <a:xfrm>
            <a:off x="5888511" y="3718911"/>
            <a:ext cx="5983158" cy="2815239"/>
            <a:chOff x="6095999" y="3718911"/>
            <a:chExt cx="5775670" cy="2815239"/>
          </a:xfrm>
        </p:grpSpPr>
        <p:grpSp>
          <p:nvGrpSpPr>
            <p:cNvPr id="27" name="Group 26">
              <a:extLst>
                <a:ext uri="{FF2B5EF4-FFF2-40B4-BE49-F238E27FC236}">
                  <a16:creationId xmlns:a16="http://schemas.microsoft.com/office/drawing/2014/main" id="{C34B901E-CAAE-4B86-9811-B39DE6B72DFC}"/>
                </a:ext>
              </a:extLst>
            </p:cNvPr>
            <p:cNvGrpSpPr/>
            <p:nvPr/>
          </p:nvGrpSpPr>
          <p:grpSpPr>
            <a:xfrm>
              <a:off x="6096000" y="3724276"/>
              <a:ext cx="5775669" cy="2809874"/>
              <a:chOff x="320333" y="685801"/>
              <a:chExt cx="5280367" cy="2590800"/>
            </a:xfrm>
          </p:grpSpPr>
          <p:sp>
            <p:nvSpPr>
              <p:cNvPr id="28" name="Rectangle 27">
                <a:extLst>
                  <a:ext uri="{FF2B5EF4-FFF2-40B4-BE49-F238E27FC236}">
                    <a16:creationId xmlns:a16="http://schemas.microsoft.com/office/drawing/2014/main" id="{9E221EAA-C933-44FD-99EB-17A661F57B37}"/>
                  </a:ext>
                </a:extLst>
              </p:cNvPr>
              <p:cNvSpPr/>
              <p:nvPr/>
            </p:nvSpPr>
            <p:spPr>
              <a:xfrm>
                <a:off x="320333" y="685801"/>
                <a:ext cx="5280367" cy="2590800"/>
              </a:xfrm>
              <a:prstGeom prst="rect">
                <a:avLst/>
              </a:prstGeom>
              <a:solidFill>
                <a:schemeClr val="accent4">
                  <a:lumMod val="20000"/>
                  <a:lumOff val="8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51FF042E-6974-4606-890D-B28761882C3E}"/>
                  </a:ext>
                </a:extLst>
              </p:cNvPr>
              <p:cNvSpPr/>
              <p:nvPr/>
            </p:nvSpPr>
            <p:spPr>
              <a:xfrm>
                <a:off x="369813" y="1356980"/>
                <a:ext cx="2549012" cy="1277013"/>
              </a:xfrm>
              <a:prstGeom prst="rect">
                <a:avLst/>
              </a:prstGeom>
              <a:solidFill>
                <a:schemeClr val="accent4">
                  <a:lumMod val="20000"/>
                  <a:lumOff val="80000"/>
                </a:schemeClr>
              </a:solidFill>
              <a:ln>
                <a:solidFill>
                  <a:schemeClr val="accent2">
                    <a:lumMod val="75000"/>
                  </a:schemeClr>
                </a:solidFill>
              </a:ln>
            </p:spPr>
            <p:txBody>
              <a:bodyPr wrap="square">
                <a:spAutoFit/>
              </a:bodyPr>
              <a:lstStyle/>
              <a:p>
                <a:r>
                  <a:rPr lang="en-US" sz="1200" dirty="0">
                    <a:solidFill>
                      <a:srgbClr val="FF0066"/>
                    </a:solidFill>
                  </a:rPr>
                  <a:t>SELECT</a:t>
                </a:r>
                <a:r>
                  <a:rPr lang="en-US" sz="1200" dirty="0"/>
                  <a:t> order_id, </a:t>
                </a:r>
              </a:p>
              <a:p>
                <a:r>
                  <a:rPr lang="en-US" sz="1200" dirty="0"/>
                  <a:t>              city, </a:t>
                </a:r>
              </a:p>
              <a:p>
                <a:r>
                  <a:rPr lang="en-US" sz="1200" dirty="0"/>
                  <a:t>              order_amount, </a:t>
                </a:r>
              </a:p>
              <a:p>
                <a:r>
                  <a:rPr lang="en-US" sz="1200" dirty="0"/>
                  <a:t>              </a:t>
                </a:r>
                <a:r>
                  <a:rPr lang="en-US" sz="1200" dirty="0">
                    <a:solidFill>
                      <a:srgbClr val="FF0066"/>
                    </a:solidFill>
                  </a:rPr>
                  <a:t>LAG</a:t>
                </a:r>
                <a:r>
                  <a:rPr lang="en-US" sz="1200" dirty="0"/>
                  <a:t>(order_amount, 1, NULL) </a:t>
                </a:r>
                <a:r>
                  <a:rPr lang="en-US" sz="1200" dirty="0">
                    <a:solidFill>
                      <a:srgbClr val="FF0066"/>
                    </a:solidFill>
                  </a:rPr>
                  <a:t>OVER</a:t>
                </a:r>
                <a:r>
                  <a:rPr lang="en-US" sz="1200" dirty="0"/>
                  <a:t>(</a:t>
                </a:r>
              </a:p>
              <a:p>
                <a:r>
                  <a:rPr lang="en-US" sz="1200" dirty="0">
                    <a:solidFill>
                      <a:srgbClr val="FF0066"/>
                    </a:solidFill>
                  </a:rPr>
                  <a:t>              ORDER BY </a:t>
                </a:r>
                <a:r>
                  <a:rPr lang="en-US" sz="1200" dirty="0" err="1"/>
                  <a:t>order_date</a:t>
                </a:r>
                <a:endParaRPr lang="en-US" sz="1200" dirty="0"/>
              </a:p>
              <a:p>
                <a:r>
                  <a:rPr lang="en-US" sz="1200" dirty="0"/>
                  <a:t>              ) </a:t>
                </a:r>
                <a:r>
                  <a:rPr lang="en-US" sz="1200" dirty="0">
                    <a:solidFill>
                      <a:srgbClr val="FF0066"/>
                    </a:solidFill>
                  </a:rPr>
                  <a:t>AS</a:t>
                </a:r>
                <a:r>
                  <a:rPr lang="en-US" sz="1200" dirty="0"/>
                  <a:t> </a:t>
                </a:r>
                <a:r>
                  <a:rPr lang="en-US" sz="1200" dirty="0" err="1"/>
                  <a:t>previous_purchase_amount</a:t>
                </a:r>
                <a:r>
                  <a:rPr lang="en-US" sz="1200" dirty="0"/>
                  <a:t> </a:t>
                </a:r>
                <a:r>
                  <a:rPr lang="en-US" sz="1200" dirty="0">
                    <a:solidFill>
                      <a:srgbClr val="FF0066"/>
                    </a:solidFill>
                  </a:rPr>
                  <a:t>FROM</a:t>
                </a:r>
                <a:r>
                  <a:rPr lang="en-US" sz="1200" dirty="0"/>
                  <a:t> some_table</a:t>
                </a:r>
              </a:p>
            </p:txBody>
          </p:sp>
        </p:grpSp>
        <p:pic>
          <p:nvPicPr>
            <p:cNvPr id="31" name="Picture 30">
              <a:extLst>
                <a:ext uri="{FF2B5EF4-FFF2-40B4-BE49-F238E27FC236}">
                  <a16:creationId xmlns:a16="http://schemas.microsoft.com/office/drawing/2014/main" id="{ABFDC976-626B-4D9A-8394-7E5D1E73E17C}"/>
                </a:ext>
              </a:extLst>
            </p:cNvPr>
            <p:cNvPicPr>
              <a:picLocks noChangeAspect="1"/>
            </p:cNvPicPr>
            <p:nvPr/>
          </p:nvPicPr>
          <p:blipFill>
            <a:blip r:embed="rId5"/>
            <a:stretch>
              <a:fillRect/>
            </a:stretch>
          </p:blipFill>
          <p:spPr>
            <a:xfrm>
              <a:off x="8992355" y="3829481"/>
              <a:ext cx="2792990" cy="2599463"/>
            </a:xfrm>
            <a:prstGeom prst="rect">
              <a:avLst/>
            </a:prstGeom>
          </p:spPr>
        </p:pic>
        <p:sp>
          <p:nvSpPr>
            <p:cNvPr id="35" name="TextBox 34">
              <a:extLst>
                <a:ext uri="{FF2B5EF4-FFF2-40B4-BE49-F238E27FC236}">
                  <a16:creationId xmlns:a16="http://schemas.microsoft.com/office/drawing/2014/main" id="{2AA235D1-AA39-498C-8451-42DFD9FB57BB}"/>
                </a:ext>
              </a:extLst>
            </p:cNvPr>
            <p:cNvSpPr txBox="1"/>
            <p:nvPr/>
          </p:nvSpPr>
          <p:spPr>
            <a:xfrm>
              <a:off x="6095999" y="3718911"/>
              <a:ext cx="1590675" cy="369332"/>
            </a:xfrm>
            <a:prstGeom prst="rect">
              <a:avLst/>
            </a:prstGeom>
            <a:noFill/>
          </p:spPr>
          <p:txBody>
            <a:bodyPr wrap="square" rtlCol="0">
              <a:spAutoFit/>
            </a:bodyPr>
            <a:lstStyle/>
            <a:p>
              <a:r>
                <a:rPr lang="en-US" b="1" dirty="0">
                  <a:solidFill>
                    <a:schemeClr val="accent1"/>
                  </a:solidFill>
                </a:rPr>
                <a:t>LAG()</a:t>
              </a:r>
            </a:p>
          </p:txBody>
        </p:sp>
      </p:grpSp>
      <p:pic>
        <p:nvPicPr>
          <p:cNvPr id="37" name="Picture 36">
            <a:extLst>
              <a:ext uri="{FF2B5EF4-FFF2-40B4-BE49-F238E27FC236}">
                <a16:creationId xmlns:a16="http://schemas.microsoft.com/office/drawing/2014/main" id="{77B17883-81A4-49BB-AE28-CE7B08B8E347}"/>
              </a:ext>
            </a:extLst>
          </p:cNvPr>
          <p:cNvPicPr>
            <a:picLocks noChangeAspect="1"/>
          </p:cNvPicPr>
          <p:nvPr/>
        </p:nvPicPr>
        <p:blipFill>
          <a:blip r:embed="rId6"/>
          <a:stretch>
            <a:fillRect/>
          </a:stretch>
        </p:blipFill>
        <p:spPr>
          <a:xfrm>
            <a:off x="10601186" y="4093005"/>
            <a:ext cx="273983" cy="173746"/>
          </a:xfrm>
          <a:prstGeom prst="rect">
            <a:avLst/>
          </a:prstGeom>
        </p:spPr>
      </p:pic>
    </p:spTree>
    <p:extLst>
      <p:ext uri="{BB962C8B-B14F-4D97-AF65-F5344CB8AC3E}">
        <p14:creationId xmlns:p14="http://schemas.microsoft.com/office/powerpoint/2010/main" val="32544673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ACF95B7-865A-4613-A900-191CF6E1DA07}"/>
              </a:ext>
            </a:extLst>
          </p:cNvPr>
          <p:cNvSpPr txBox="1">
            <a:spLocks/>
          </p:cNvSpPr>
          <p:nvPr/>
        </p:nvSpPr>
        <p:spPr>
          <a:xfrm>
            <a:off x="-1" y="18256"/>
            <a:ext cx="4854747" cy="56594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i="1" dirty="0">
                <a:latin typeface="+mn-lt"/>
              </a:rPr>
              <a:t>Union</a:t>
            </a:r>
          </a:p>
        </p:txBody>
      </p:sp>
      <p:sp>
        <p:nvSpPr>
          <p:cNvPr id="5" name="Rectangle 2">
            <a:extLst>
              <a:ext uri="{FF2B5EF4-FFF2-40B4-BE49-F238E27FC236}">
                <a16:creationId xmlns:a16="http://schemas.microsoft.com/office/drawing/2014/main" id="{8387863C-F7CE-4B91-969B-1497D4516CE1}"/>
              </a:ext>
            </a:extLst>
          </p:cNvPr>
          <p:cNvSpPr>
            <a:spLocks noChangeArrowheads="1"/>
          </p:cNvSpPr>
          <p:nvPr/>
        </p:nvSpPr>
        <p:spPr bwMode="auto">
          <a:xfrm>
            <a:off x="6439877" y="0"/>
            <a:ext cx="5752123" cy="1015663"/>
          </a:xfrm>
          <a:prstGeom prst="rect">
            <a:avLst/>
          </a:prstGeom>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r>
              <a:rPr kumimoji="0" lang="en-US" altLang="en-US" sz="1200" b="0" i="0" u="none" strike="noStrike" cap="none" normalizeH="0" baseline="0" dirty="0">
                <a:ln>
                  <a:noFill/>
                </a:ln>
                <a:solidFill>
                  <a:srgbClr val="FF0066"/>
                </a:solidFill>
                <a:effectLst/>
                <a:latin typeface="+mn-lt"/>
              </a:rPr>
              <a:t>UNION</a:t>
            </a:r>
            <a:r>
              <a:rPr kumimoji="0" lang="en-US" altLang="en-US" sz="1200" b="0" i="0" u="none" strike="noStrike" cap="none" normalizeH="0" baseline="0" dirty="0">
                <a:ln>
                  <a:noFill/>
                </a:ln>
                <a:solidFill>
                  <a:srgbClr val="1D1C1D"/>
                </a:solidFill>
                <a:effectLst/>
                <a:latin typeface="+mn-lt"/>
              </a:rPr>
              <a:t>s are just the vertical version of </a:t>
            </a:r>
            <a:r>
              <a:rPr kumimoji="0" lang="en-US" altLang="en-US" sz="1200" b="0" i="0" u="none" strike="noStrike" cap="none" normalizeH="0" baseline="0" dirty="0">
                <a:ln>
                  <a:noFill/>
                </a:ln>
                <a:solidFill>
                  <a:srgbClr val="FF0066"/>
                </a:solidFill>
                <a:effectLst/>
                <a:latin typeface="+mn-lt"/>
              </a:rPr>
              <a:t>JOIN</a:t>
            </a:r>
            <a:r>
              <a:rPr kumimoji="0" lang="en-US" altLang="en-US" sz="1200" b="0" i="0" u="none" strike="noStrike" cap="none" normalizeH="0" baseline="0" dirty="0">
                <a:ln>
                  <a:noFill/>
                </a:ln>
                <a:solidFill>
                  <a:srgbClr val="1D1C1D"/>
                </a:solidFill>
                <a:effectLst/>
                <a:latin typeface="+mn-lt"/>
              </a:rPr>
              <a:t>s: whereas </a:t>
            </a:r>
            <a:r>
              <a:rPr lang="en-US" altLang="en-US" sz="1200" dirty="0">
                <a:solidFill>
                  <a:srgbClr val="FF0066"/>
                </a:solidFill>
                <a:latin typeface="+mn-lt"/>
              </a:rPr>
              <a:t>JOIN</a:t>
            </a:r>
            <a:r>
              <a:rPr kumimoji="0" lang="en-US" altLang="en-US" sz="1200" b="0" i="0" u="none" strike="noStrike" cap="none" normalizeH="0" baseline="0" dirty="0">
                <a:ln>
                  <a:noFill/>
                </a:ln>
                <a:solidFill>
                  <a:srgbClr val="1D1C1D"/>
                </a:solidFill>
                <a:effectLst/>
                <a:latin typeface="+mn-lt"/>
              </a:rPr>
              <a:t>s combine tables or CTEs horizontally using a join key, a </a:t>
            </a:r>
            <a:r>
              <a:rPr lang="en-US" altLang="en-US" sz="1200" dirty="0">
                <a:solidFill>
                  <a:srgbClr val="FF0066"/>
                </a:solidFill>
                <a:latin typeface="+mn-lt"/>
              </a:rPr>
              <a:t>UNION</a:t>
            </a:r>
            <a:r>
              <a:rPr kumimoji="0" lang="en-US" altLang="en-US" sz="1200" b="0" i="0" u="none" strike="noStrike" cap="none" normalizeH="0" baseline="0" dirty="0">
                <a:ln>
                  <a:noFill/>
                </a:ln>
                <a:solidFill>
                  <a:srgbClr val="1D1C1D"/>
                </a:solidFill>
                <a:effectLst/>
                <a:latin typeface="+mn-lt"/>
              </a:rPr>
              <a:t> just </a:t>
            </a:r>
            <a:r>
              <a:rPr kumimoji="0" lang="en-US" altLang="en-US" sz="1200" b="1" i="0" u="sng" strike="noStrike" cap="none" normalizeH="0" baseline="0" dirty="0">
                <a:ln>
                  <a:noFill/>
                </a:ln>
                <a:solidFill>
                  <a:srgbClr val="1D1C1D"/>
                </a:solidFill>
                <a:effectLst/>
                <a:latin typeface="+mn-lt"/>
              </a:rPr>
              <a:t>stacks the tables on top of each other </a:t>
            </a:r>
            <a:r>
              <a:rPr kumimoji="0" lang="en-US" altLang="en-US" sz="1200" b="0" i="0" u="sng" strike="noStrike" cap="none" normalizeH="0" baseline="0" dirty="0">
                <a:ln>
                  <a:noFill/>
                </a:ln>
                <a:solidFill>
                  <a:srgbClr val="1D1C1D"/>
                </a:solidFill>
                <a:effectLst/>
                <a:latin typeface="+mn-lt"/>
              </a:rPr>
              <a:t>to form one table containing all the rows from the two original tables.</a:t>
            </a:r>
            <a:r>
              <a:rPr kumimoji="0" lang="en-US" altLang="en-US" sz="1200" b="0" i="0" u="none" strike="noStrike" cap="none" normalizeH="0" baseline="0" dirty="0">
                <a:ln>
                  <a:noFill/>
                </a:ln>
                <a:solidFill>
                  <a:srgbClr val="1D1C1D"/>
                </a:solidFill>
                <a:effectLst/>
                <a:latin typeface="+mn-lt"/>
              </a:rPr>
              <a:t> The requirement for this is that the </a:t>
            </a:r>
            <a:r>
              <a:rPr kumimoji="0" lang="en-US" altLang="en-US" sz="1200" b="0" i="0" u="sng" strike="noStrike" cap="none" normalizeH="0" baseline="0" dirty="0">
                <a:ln>
                  <a:noFill/>
                </a:ln>
                <a:solidFill>
                  <a:srgbClr val="1D1C1D"/>
                </a:solidFill>
                <a:effectLst/>
                <a:latin typeface="+mn-lt"/>
              </a:rPr>
              <a:t>two tables that are being </a:t>
            </a:r>
            <a:r>
              <a:rPr lang="en-US" altLang="en-US" sz="1200" u="sng" dirty="0">
                <a:solidFill>
                  <a:srgbClr val="FF0066"/>
                </a:solidFill>
                <a:latin typeface="+mn-lt"/>
              </a:rPr>
              <a:t>UNION</a:t>
            </a:r>
            <a:r>
              <a:rPr kumimoji="0" lang="en-US" altLang="en-US" sz="1200" b="0" i="0" u="sng" strike="noStrike" cap="none" normalizeH="0" baseline="0" dirty="0">
                <a:ln>
                  <a:noFill/>
                </a:ln>
                <a:solidFill>
                  <a:srgbClr val="1D1C1D"/>
                </a:solidFill>
                <a:effectLst/>
                <a:latin typeface="+mn-lt"/>
              </a:rPr>
              <a:t>-ed have the same exact columns </a:t>
            </a:r>
            <a:r>
              <a:rPr kumimoji="0" lang="en-US" altLang="en-US" sz="1200" b="0" i="0" u="none" strike="noStrike" cap="none" normalizeH="0" baseline="0" dirty="0">
                <a:ln>
                  <a:noFill/>
                </a:ln>
                <a:solidFill>
                  <a:srgbClr val="1D1C1D"/>
                </a:solidFill>
                <a:effectLst/>
                <a:latin typeface="+mn-lt"/>
              </a:rPr>
              <a:t>— otherwise there would be no way to logically combine them.</a:t>
            </a:r>
            <a:endParaRPr kumimoji="0" lang="en-US" altLang="en-US" sz="1200" b="0" i="0" u="none" strike="noStrike" cap="none" normalizeH="0" baseline="0" dirty="0">
              <a:ln>
                <a:noFill/>
              </a:ln>
              <a:solidFill>
                <a:schemeClr val="tx1"/>
              </a:solidFill>
              <a:effectLst/>
              <a:latin typeface="+mn-lt"/>
            </a:endParaRPr>
          </a:p>
        </p:txBody>
      </p:sp>
      <p:grpSp>
        <p:nvGrpSpPr>
          <p:cNvPr id="39" name="Group 38">
            <a:extLst>
              <a:ext uri="{FF2B5EF4-FFF2-40B4-BE49-F238E27FC236}">
                <a16:creationId xmlns:a16="http://schemas.microsoft.com/office/drawing/2014/main" id="{495FC62A-D16A-4FED-A1C0-D8A53993FE11}"/>
              </a:ext>
            </a:extLst>
          </p:cNvPr>
          <p:cNvGrpSpPr/>
          <p:nvPr/>
        </p:nvGrpSpPr>
        <p:grpSpPr>
          <a:xfrm>
            <a:off x="6439877" y="1218585"/>
            <a:ext cx="4220308" cy="5516763"/>
            <a:chOff x="7971692" y="1259175"/>
            <a:chExt cx="4220308" cy="5516763"/>
          </a:xfrm>
        </p:grpSpPr>
        <p:sp>
          <p:nvSpPr>
            <p:cNvPr id="33" name="Rectangle 32">
              <a:extLst>
                <a:ext uri="{FF2B5EF4-FFF2-40B4-BE49-F238E27FC236}">
                  <a16:creationId xmlns:a16="http://schemas.microsoft.com/office/drawing/2014/main" id="{24822001-3C26-43B4-91A5-1C1190F97FF5}"/>
                </a:ext>
              </a:extLst>
            </p:cNvPr>
            <p:cNvSpPr/>
            <p:nvPr/>
          </p:nvSpPr>
          <p:spPr>
            <a:xfrm>
              <a:off x="7971692" y="1259175"/>
              <a:ext cx="4103077" cy="5516763"/>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83E9AF53-AEA1-46C4-AB05-BE6AA6254A18}"/>
                </a:ext>
              </a:extLst>
            </p:cNvPr>
            <p:cNvSpPr/>
            <p:nvPr/>
          </p:nvSpPr>
          <p:spPr>
            <a:xfrm>
              <a:off x="8370278" y="2314701"/>
              <a:ext cx="3368430" cy="4337399"/>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7D46648F-DA4D-4945-80D4-4860BC3E8904}"/>
                </a:ext>
              </a:extLst>
            </p:cNvPr>
            <p:cNvSpPr txBox="1"/>
            <p:nvPr/>
          </p:nvSpPr>
          <p:spPr>
            <a:xfrm>
              <a:off x="7971692" y="1259175"/>
              <a:ext cx="4220308" cy="954107"/>
            </a:xfrm>
            <a:prstGeom prst="rect">
              <a:avLst/>
            </a:prstGeom>
            <a:noFill/>
          </p:spPr>
          <p:txBody>
            <a:bodyPr wrap="square" rtlCol="0">
              <a:spAutoFit/>
            </a:bodyPr>
            <a:lstStyle/>
            <a:p>
              <a:r>
                <a:rPr lang="en-US" sz="1400" dirty="0"/>
                <a:t>An example of when a </a:t>
              </a:r>
              <a:r>
                <a:rPr kumimoji="0" lang="en-US" altLang="en-US" sz="1400" b="0" i="0" u="none" strike="noStrike" cap="none" normalizeH="0" baseline="0" dirty="0">
                  <a:ln>
                    <a:noFill/>
                  </a:ln>
                  <a:solidFill>
                    <a:srgbClr val="FF0066"/>
                  </a:solidFill>
                  <a:effectLst/>
                </a:rPr>
                <a:t>UNION</a:t>
              </a:r>
              <a:r>
                <a:rPr lang="en-US" sz="1400" dirty="0"/>
                <a:t> might be useful is when you have separate tables for two types of transactions, but want a single query to tell you how many of each type of transaction you have.</a:t>
              </a:r>
            </a:p>
          </p:txBody>
        </p:sp>
        <p:sp>
          <p:nvSpPr>
            <p:cNvPr id="10" name="TextBox 9">
              <a:extLst>
                <a:ext uri="{FF2B5EF4-FFF2-40B4-BE49-F238E27FC236}">
                  <a16:creationId xmlns:a16="http://schemas.microsoft.com/office/drawing/2014/main" id="{B94A2CE5-FD66-42AB-9894-21D4E42E3FD3}"/>
                </a:ext>
              </a:extLst>
            </p:cNvPr>
            <p:cNvSpPr txBox="1"/>
            <p:nvPr/>
          </p:nvSpPr>
          <p:spPr>
            <a:xfrm>
              <a:off x="8370278" y="2294007"/>
              <a:ext cx="3368430" cy="4401205"/>
            </a:xfrm>
            <a:prstGeom prst="rect">
              <a:avLst/>
            </a:prstGeom>
            <a:noFill/>
          </p:spPr>
          <p:txBody>
            <a:bodyPr wrap="square" rtlCol="0">
              <a:spAutoFit/>
            </a:bodyPr>
            <a:lstStyle/>
            <a:p>
              <a:r>
                <a:rPr lang="en-US" sz="1400" dirty="0">
                  <a:solidFill>
                    <a:srgbClr val="FF0066"/>
                  </a:solidFill>
                </a:rPr>
                <a:t>WITH</a:t>
              </a:r>
              <a:r>
                <a:rPr lang="en-US" sz="1400" dirty="0"/>
                <a:t> sales </a:t>
              </a:r>
              <a:r>
                <a:rPr lang="en-US" sz="1400" dirty="0">
                  <a:solidFill>
                    <a:srgbClr val="FF0066"/>
                  </a:solidFill>
                </a:rPr>
                <a:t>AS</a:t>
              </a:r>
              <a:r>
                <a:rPr lang="en-US" sz="1400" dirty="0"/>
                <a:t> (</a:t>
              </a:r>
              <a:br>
                <a:rPr lang="en-US" sz="1400" dirty="0"/>
              </a:br>
              <a:r>
                <a:rPr lang="en-US" sz="1400" dirty="0"/>
                <a:t>	</a:t>
              </a:r>
              <a:r>
                <a:rPr lang="en-US" sz="1400" dirty="0">
                  <a:solidFill>
                    <a:srgbClr val="FF0066"/>
                  </a:solidFill>
                </a:rPr>
                <a:t>SELECT</a:t>
              </a:r>
              <a:r>
                <a:rPr lang="en-US" sz="1400" dirty="0"/>
                <a:t> 'sale’ </a:t>
              </a:r>
              <a:r>
                <a:rPr lang="en-US" sz="1400" dirty="0">
                  <a:solidFill>
                    <a:srgbClr val="FF0066"/>
                  </a:solidFill>
                </a:rPr>
                <a:t>AS</a:t>
              </a:r>
              <a:r>
                <a:rPr lang="en-US" sz="1400" dirty="0"/>
                <a:t> type</a:t>
              </a:r>
            </a:p>
            <a:p>
              <a:r>
                <a:rPr lang="en-US" sz="1400" dirty="0"/>
                <a:t>	</a:t>
              </a:r>
              <a:r>
                <a:rPr lang="en-US" sz="1400" dirty="0">
                  <a:solidFill>
                    <a:srgbClr val="FF0066"/>
                  </a:solidFill>
                </a:rPr>
                <a:t>FROM</a:t>
              </a:r>
              <a:r>
                <a:rPr lang="en-US" sz="1400" dirty="0"/>
                <a:t> </a:t>
              </a:r>
              <a:r>
                <a:rPr lang="en-US" sz="1400" dirty="0" err="1"/>
                <a:t>sale_transactions</a:t>
              </a:r>
              <a:endParaRPr lang="en-US" sz="1400" dirty="0"/>
            </a:p>
            <a:p>
              <a:r>
                <a:rPr lang="en-US" sz="1400" dirty="0"/>
                <a:t>	</a:t>
              </a:r>
              <a:r>
                <a:rPr lang="en-US" sz="1400" dirty="0">
                  <a:solidFill>
                    <a:srgbClr val="FF0066"/>
                  </a:solidFill>
                </a:rPr>
                <a:t>WHERE</a:t>
              </a:r>
              <a:r>
                <a:rPr lang="en-US" sz="1400" dirty="0"/>
                <a:t> day &gt;= '2017-09-01’),</a:t>
              </a:r>
            </a:p>
            <a:p>
              <a:endParaRPr lang="en-US" sz="1400" dirty="0"/>
            </a:p>
            <a:p>
              <a:r>
                <a:rPr lang="en-US" sz="1400" dirty="0"/>
                <a:t>buys </a:t>
              </a:r>
              <a:r>
                <a:rPr lang="en-US" sz="1400" dirty="0">
                  <a:solidFill>
                    <a:srgbClr val="FF0066"/>
                  </a:solidFill>
                </a:rPr>
                <a:t>AS</a:t>
              </a:r>
              <a:r>
                <a:rPr lang="en-US" sz="1400" dirty="0"/>
                <a:t> (</a:t>
              </a:r>
            </a:p>
            <a:p>
              <a:r>
                <a:rPr lang="en-US" sz="1400" dirty="0"/>
                <a:t>	</a:t>
              </a:r>
              <a:r>
                <a:rPr lang="en-US" sz="1400" dirty="0">
                  <a:solidFill>
                    <a:srgbClr val="FF0066"/>
                  </a:solidFill>
                </a:rPr>
                <a:t>SELECT</a:t>
              </a:r>
              <a:r>
                <a:rPr lang="en-US" sz="1400" dirty="0"/>
                <a:t> 'buy’ </a:t>
              </a:r>
              <a:r>
                <a:rPr lang="en-US" sz="1400" dirty="0">
                  <a:solidFill>
                    <a:srgbClr val="FF0066"/>
                  </a:solidFill>
                </a:rPr>
                <a:t>AS</a:t>
              </a:r>
              <a:r>
                <a:rPr lang="en-US" sz="1400" dirty="0"/>
                <a:t> type</a:t>
              </a:r>
            </a:p>
            <a:p>
              <a:r>
                <a:rPr lang="en-US" sz="1400" dirty="0"/>
                <a:t>	</a:t>
              </a:r>
              <a:r>
                <a:rPr lang="en-US" sz="1400" dirty="0">
                  <a:solidFill>
                    <a:srgbClr val="FF0066"/>
                  </a:solidFill>
                </a:rPr>
                <a:t>FROM</a:t>
              </a:r>
              <a:r>
                <a:rPr lang="en-US" sz="1400" dirty="0"/>
                <a:t> </a:t>
              </a:r>
              <a:r>
                <a:rPr lang="en-US" sz="1400" dirty="0" err="1"/>
                <a:t>buy_transactions</a:t>
              </a:r>
              <a:endParaRPr lang="en-US" sz="1400" dirty="0"/>
            </a:p>
            <a:p>
              <a:r>
                <a:rPr lang="en-US" sz="1400" dirty="0"/>
                <a:t>	</a:t>
              </a:r>
              <a:r>
                <a:rPr lang="en-US" sz="1400" dirty="0">
                  <a:solidFill>
                    <a:srgbClr val="FF0066"/>
                  </a:solidFill>
                </a:rPr>
                <a:t>WHERE</a:t>
              </a:r>
              <a:r>
                <a:rPr lang="en-US" sz="1400" dirty="0"/>
                <a:t> day &gt;= '2017-09-01’),</a:t>
              </a:r>
            </a:p>
            <a:p>
              <a:endParaRPr lang="en-US" sz="1400" dirty="0"/>
            </a:p>
            <a:p>
              <a:r>
                <a:rPr lang="en-US" sz="1400" dirty="0" err="1"/>
                <a:t>unioned</a:t>
              </a:r>
              <a:r>
                <a:rPr lang="en-US" sz="1400" dirty="0"/>
                <a:t> </a:t>
              </a:r>
              <a:r>
                <a:rPr lang="en-US" sz="1400" dirty="0">
                  <a:solidFill>
                    <a:srgbClr val="FF0066"/>
                  </a:solidFill>
                </a:rPr>
                <a:t>AS</a:t>
              </a:r>
              <a:r>
                <a:rPr lang="en-US" sz="1400" dirty="0"/>
                <a:t> (</a:t>
              </a:r>
            </a:p>
            <a:p>
              <a:r>
                <a:rPr lang="en-US" sz="1400" dirty="0"/>
                <a:t>	</a:t>
              </a:r>
              <a:r>
                <a:rPr lang="en-US" sz="1400" dirty="0">
                  <a:solidFill>
                    <a:srgbClr val="FF0066"/>
                  </a:solidFill>
                </a:rPr>
                <a:t>SELECT</a:t>
              </a:r>
              <a:r>
                <a:rPr lang="en-US" sz="1400" dirty="0"/>
                <a:t> type</a:t>
              </a:r>
            </a:p>
            <a:p>
              <a:r>
                <a:rPr lang="en-US" sz="1400" dirty="0"/>
                <a:t>	</a:t>
              </a:r>
              <a:r>
                <a:rPr lang="en-US" sz="1400" dirty="0">
                  <a:solidFill>
                    <a:srgbClr val="FF0066"/>
                  </a:solidFill>
                </a:rPr>
                <a:t>FROM</a:t>
              </a:r>
              <a:r>
                <a:rPr lang="en-US" sz="1400" dirty="0"/>
                <a:t> buys</a:t>
              </a:r>
            </a:p>
            <a:p>
              <a:r>
                <a:rPr lang="en-US" sz="1400" dirty="0"/>
                <a:t>	</a:t>
              </a:r>
              <a:r>
                <a:rPr lang="en-US" sz="1400" dirty="0">
                  <a:solidFill>
                    <a:srgbClr val="FF0066"/>
                  </a:solidFill>
                </a:rPr>
                <a:t>UNION</a:t>
              </a:r>
              <a:r>
                <a:rPr lang="en-US" sz="1400" dirty="0"/>
                <a:t> </a:t>
              </a:r>
              <a:r>
                <a:rPr lang="en-US" sz="1400" dirty="0">
                  <a:solidFill>
                    <a:srgbClr val="FF0066"/>
                  </a:solidFill>
                </a:rPr>
                <a:t>ALL</a:t>
              </a:r>
            </a:p>
            <a:p>
              <a:r>
                <a:rPr lang="en-US" sz="1400" dirty="0"/>
                <a:t>	</a:t>
              </a:r>
              <a:r>
                <a:rPr lang="en-US" sz="1400" dirty="0">
                  <a:solidFill>
                    <a:srgbClr val="FF0066"/>
                  </a:solidFill>
                </a:rPr>
                <a:t>SELECT</a:t>
              </a:r>
              <a:r>
                <a:rPr lang="en-US" sz="1400" dirty="0"/>
                <a:t> type</a:t>
              </a:r>
            </a:p>
            <a:p>
              <a:r>
                <a:rPr lang="en-US" sz="1400" dirty="0"/>
                <a:t>	</a:t>
              </a:r>
              <a:r>
                <a:rPr lang="en-US" sz="1400" dirty="0">
                  <a:solidFill>
                    <a:srgbClr val="FF0066"/>
                  </a:solidFill>
                </a:rPr>
                <a:t>FROM</a:t>
              </a:r>
              <a:r>
                <a:rPr lang="en-US" sz="1400" dirty="0"/>
                <a:t> sales)</a:t>
              </a:r>
            </a:p>
            <a:p>
              <a:endParaRPr lang="en-US" sz="1400" dirty="0"/>
            </a:p>
            <a:p>
              <a:r>
                <a:rPr lang="en-US" sz="1400" dirty="0">
                  <a:solidFill>
                    <a:srgbClr val="FF0066"/>
                  </a:solidFill>
                </a:rPr>
                <a:t>SELECT</a:t>
              </a:r>
              <a:r>
                <a:rPr lang="en-US" sz="1400" dirty="0"/>
                <a:t> type, count(1) </a:t>
              </a:r>
              <a:r>
                <a:rPr lang="en-US" sz="1400" dirty="0">
                  <a:solidFill>
                    <a:srgbClr val="FF0066"/>
                  </a:solidFill>
                </a:rPr>
                <a:t>AS</a:t>
              </a:r>
              <a:r>
                <a:rPr lang="en-US" sz="1400" dirty="0"/>
                <a:t> </a:t>
              </a:r>
              <a:r>
                <a:rPr lang="en-US" sz="1400" dirty="0" err="1"/>
                <a:t>num_transactions</a:t>
              </a:r>
              <a:endParaRPr lang="en-US" sz="1400" dirty="0"/>
            </a:p>
            <a:p>
              <a:r>
                <a:rPr lang="en-US" sz="1400" dirty="0">
                  <a:solidFill>
                    <a:srgbClr val="FF0066"/>
                  </a:solidFill>
                </a:rPr>
                <a:t>FROM</a:t>
              </a:r>
              <a:r>
                <a:rPr lang="en-US" sz="1400" dirty="0"/>
                <a:t> </a:t>
              </a:r>
              <a:r>
                <a:rPr lang="en-US" sz="1400" dirty="0" err="1"/>
                <a:t>unioned</a:t>
              </a:r>
              <a:endParaRPr lang="en-US" sz="1400" dirty="0"/>
            </a:p>
            <a:p>
              <a:r>
                <a:rPr lang="en-US" sz="1400" dirty="0">
                  <a:solidFill>
                    <a:srgbClr val="FF0066"/>
                  </a:solidFill>
                </a:rPr>
                <a:t>GROUP</a:t>
              </a:r>
              <a:r>
                <a:rPr lang="en-US" sz="1400" dirty="0"/>
                <a:t> </a:t>
              </a:r>
              <a:r>
                <a:rPr lang="en-US" sz="1400" dirty="0">
                  <a:solidFill>
                    <a:srgbClr val="FF0066"/>
                  </a:solidFill>
                </a:rPr>
                <a:t>BY</a:t>
              </a:r>
              <a:r>
                <a:rPr lang="en-US" sz="1400" dirty="0"/>
                <a:t> type;</a:t>
              </a:r>
            </a:p>
          </p:txBody>
        </p:sp>
      </p:grpSp>
      <p:grpSp>
        <p:nvGrpSpPr>
          <p:cNvPr id="38" name="Group 37">
            <a:extLst>
              <a:ext uri="{FF2B5EF4-FFF2-40B4-BE49-F238E27FC236}">
                <a16:creationId xmlns:a16="http://schemas.microsoft.com/office/drawing/2014/main" id="{A66215E2-E927-4596-A28B-D50825FB3A68}"/>
              </a:ext>
            </a:extLst>
          </p:cNvPr>
          <p:cNvGrpSpPr/>
          <p:nvPr/>
        </p:nvGrpSpPr>
        <p:grpSpPr>
          <a:xfrm>
            <a:off x="774583" y="2810428"/>
            <a:ext cx="4977541" cy="2333076"/>
            <a:chOff x="62519" y="3244334"/>
            <a:chExt cx="4977541" cy="2333076"/>
          </a:xfrm>
        </p:grpSpPr>
        <p:grpSp>
          <p:nvGrpSpPr>
            <p:cNvPr id="32" name="Group 31">
              <a:extLst>
                <a:ext uri="{FF2B5EF4-FFF2-40B4-BE49-F238E27FC236}">
                  <a16:creationId xmlns:a16="http://schemas.microsoft.com/office/drawing/2014/main" id="{7CABA853-8E1D-40FF-9E85-BC36727DCFFA}"/>
                </a:ext>
              </a:extLst>
            </p:cNvPr>
            <p:cNvGrpSpPr/>
            <p:nvPr/>
          </p:nvGrpSpPr>
          <p:grpSpPr>
            <a:xfrm>
              <a:off x="62519" y="3244334"/>
              <a:ext cx="4977541" cy="2333076"/>
              <a:chOff x="-1535979" y="750416"/>
              <a:chExt cx="4977541" cy="2333076"/>
            </a:xfrm>
          </p:grpSpPr>
          <p:sp>
            <p:nvSpPr>
              <p:cNvPr id="11" name="Rectangle 10">
                <a:extLst>
                  <a:ext uri="{FF2B5EF4-FFF2-40B4-BE49-F238E27FC236}">
                    <a16:creationId xmlns:a16="http://schemas.microsoft.com/office/drawing/2014/main" id="{CF6F801F-3132-4B2B-83F0-E972467D5200}"/>
                  </a:ext>
                </a:extLst>
              </p:cNvPr>
              <p:cNvSpPr/>
              <p:nvPr/>
            </p:nvSpPr>
            <p:spPr>
              <a:xfrm>
                <a:off x="-1535979" y="1119748"/>
                <a:ext cx="1219115" cy="1138773"/>
              </a:xfrm>
              <a:prstGeom prst="rect">
                <a:avLst/>
              </a:prstGeom>
              <a:noFill/>
            </p:spPr>
            <p:style>
              <a:lnRef idx="2">
                <a:schemeClr val="accent6"/>
              </a:lnRef>
              <a:fillRef idx="1">
                <a:schemeClr val="lt1"/>
              </a:fillRef>
              <a:effectRef idx="0">
                <a:schemeClr val="accent6"/>
              </a:effectRef>
              <a:fontRef idx="minor">
                <a:schemeClr val="dk1"/>
              </a:fontRef>
            </p:style>
            <p:txBody>
              <a:bodyPr wrap="square">
                <a:spAutoFit/>
              </a:bodyPr>
              <a:lstStyle/>
              <a:p>
                <a:pPr latinLnBrk="1">
                  <a:spcAft>
                    <a:spcPts val="1200"/>
                  </a:spcAft>
                </a:pPr>
                <a:r>
                  <a:rPr lang="en-US" sz="1600" dirty="0">
                    <a:solidFill>
                      <a:schemeClr val="accent2">
                        <a:lumMod val="75000"/>
                      </a:schemeClr>
                    </a:solidFill>
                  </a:rPr>
                  <a:t>query_1</a:t>
                </a:r>
              </a:p>
              <a:p>
                <a:pPr latinLnBrk="1">
                  <a:spcAft>
                    <a:spcPts val="1200"/>
                  </a:spcAft>
                </a:pPr>
                <a:r>
                  <a:rPr lang="en-US" sz="1600" b="0" i="0" dirty="0">
                    <a:solidFill>
                      <a:srgbClr val="FF0066"/>
                    </a:solidFill>
                    <a:effectLst/>
                  </a:rPr>
                  <a:t>UNION</a:t>
                </a:r>
              </a:p>
              <a:p>
                <a:pPr latinLnBrk="1">
                  <a:spcAft>
                    <a:spcPts val="1200"/>
                  </a:spcAft>
                </a:pPr>
                <a:r>
                  <a:rPr lang="en-US" sz="1600" dirty="0">
                    <a:solidFill>
                      <a:schemeClr val="accent2">
                        <a:lumMod val="75000"/>
                      </a:schemeClr>
                    </a:solidFill>
                  </a:rPr>
                  <a:t>query_2</a:t>
                </a:r>
                <a:endParaRPr lang="en-US" sz="1600" b="0" i="0" dirty="0">
                  <a:solidFill>
                    <a:srgbClr val="445870"/>
                  </a:solidFill>
                  <a:effectLst/>
                </a:endParaRPr>
              </a:p>
            </p:txBody>
          </p:sp>
          <p:sp>
            <p:nvSpPr>
              <p:cNvPr id="12" name="TextBox 11">
                <a:extLst>
                  <a:ext uri="{FF2B5EF4-FFF2-40B4-BE49-F238E27FC236}">
                    <a16:creationId xmlns:a16="http://schemas.microsoft.com/office/drawing/2014/main" id="{E548B83B-5C13-41B6-AC4F-012C7F9A2C19}"/>
                  </a:ext>
                </a:extLst>
              </p:cNvPr>
              <p:cNvSpPr txBox="1"/>
              <p:nvPr/>
            </p:nvSpPr>
            <p:spPr>
              <a:xfrm>
                <a:off x="-1535979" y="750416"/>
                <a:ext cx="816121" cy="369332"/>
              </a:xfrm>
              <a:prstGeom prst="rect">
                <a:avLst/>
              </a:prstGeom>
              <a:noFill/>
            </p:spPr>
            <p:txBody>
              <a:bodyPr wrap="none" rtlCol="0">
                <a:spAutoFit/>
              </a:bodyPr>
              <a:lstStyle/>
              <a:p>
                <a:r>
                  <a:rPr lang="en-US" b="1" dirty="0">
                    <a:solidFill>
                      <a:schemeClr val="accent6"/>
                    </a:solidFill>
                  </a:rPr>
                  <a:t>Syntax</a:t>
                </a:r>
              </a:p>
            </p:txBody>
          </p:sp>
          <p:sp>
            <p:nvSpPr>
              <p:cNvPr id="13" name="TextBox 12">
                <a:extLst>
                  <a:ext uri="{FF2B5EF4-FFF2-40B4-BE49-F238E27FC236}">
                    <a16:creationId xmlns:a16="http://schemas.microsoft.com/office/drawing/2014/main" id="{DBB03A10-1B05-4A23-A0BA-90ACDB980C5B}"/>
                  </a:ext>
                </a:extLst>
              </p:cNvPr>
              <p:cNvSpPr txBox="1"/>
              <p:nvPr/>
            </p:nvSpPr>
            <p:spPr>
              <a:xfrm>
                <a:off x="-1535979" y="2344828"/>
                <a:ext cx="4977541" cy="738664"/>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sz="1400" dirty="0">
                    <a:solidFill>
                      <a:srgbClr val="FF0066"/>
                    </a:solidFill>
                  </a:rPr>
                  <a:t>UNION</a:t>
                </a:r>
                <a:r>
                  <a:rPr lang="en-US" sz="1400" dirty="0"/>
                  <a:t> allows you to combine results of two </a:t>
                </a:r>
                <a:r>
                  <a:rPr lang="en-US" sz="1400" dirty="0">
                    <a:solidFill>
                      <a:srgbClr val="FF0066"/>
                    </a:solidFill>
                  </a:rPr>
                  <a:t>SELECT</a:t>
                </a:r>
                <a:r>
                  <a:rPr lang="en-US" sz="1400" dirty="0"/>
                  <a:t> statements into a single result set which includes all the rows that belongs to the </a:t>
                </a:r>
                <a:r>
                  <a:rPr lang="en-US" sz="1400" dirty="0">
                    <a:solidFill>
                      <a:srgbClr val="FF0066"/>
                    </a:solidFill>
                  </a:rPr>
                  <a:t>SELECT</a:t>
                </a:r>
                <a:r>
                  <a:rPr lang="en-US" sz="1400" dirty="0"/>
                  <a:t> statements in the union.</a:t>
                </a:r>
              </a:p>
            </p:txBody>
          </p:sp>
          <p:cxnSp>
            <p:nvCxnSpPr>
              <p:cNvPr id="20" name="Connector: Elbow 19">
                <a:extLst>
                  <a:ext uri="{FF2B5EF4-FFF2-40B4-BE49-F238E27FC236}">
                    <a16:creationId xmlns:a16="http://schemas.microsoft.com/office/drawing/2014/main" id="{C60C9F28-6382-4676-AC0C-9331E158285A}"/>
                  </a:ext>
                </a:extLst>
              </p:cNvPr>
              <p:cNvCxnSpPr>
                <a:cxnSpLocks/>
              </p:cNvCxnSpPr>
              <p:nvPr/>
            </p:nvCxnSpPr>
            <p:spPr>
              <a:xfrm>
                <a:off x="-643656" y="1307076"/>
                <a:ext cx="801580" cy="41009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Connector: Elbow 21">
                <a:extLst>
                  <a:ext uri="{FF2B5EF4-FFF2-40B4-BE49-F238E27FC236}">
                    <a16:creationId xmlns:a16="http://schemas.microsoft.com/office/drawing/2014/main" id="{A1792FBC-AB68-4008-A724-0F29BDFB0349}"/>
                  </a:ext>
                </a:extLst>
              </p:cNvPr>
              <p:cNvCxnSpPr>
                <a:cxnSpLocks/>
              </p:cNvCxnSpPr>
              <p:nvPr/>
            </p:nvCxnSpPr>
            <p:spPr>
              <a:xfrm flipV="1">
                <a:off x="-643656" y="1717171"/>
                <a:ext cx="801580" cy="390005"/>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grpSp>
        <p:sp>
          <p:nvSpPr>
            <p:cNvPr id="31" name="TextBox 30">
              <a:extLst>
                <a:ext uri="{FF2B5EF4-FFF2-40B4-BE49-F238E27FC236}">
                  <a16:creationId xmlns:a16="http://schemas.microsoft.com/office/drawing/2014/main" id="{E98BF326-8652-42A4-B405-282E7A0A1474}"/>
                </a:ext>
              </a:extLst>
            </p:cNvPr>
            <p:cNvSpPr txBox="1"/>
            <p:nvPr/>
          </p:nvSpPr>
          <p:spPr>
            <a:xfrm>
              <a:off x="1828796" y="3702211"/>
              <a:ext cx="3211264" cy="1015663"/>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pPr marL="171450" indent="-171450">
                <a:buFont typeface="Arial" panose="020B0604020202020204" pitchFamily="34" charset="0"/>
                <a:buChar char="•"/>
              </a:pPr>
              <a:r>
                <a:rPr lang="en-US" sz="1200" dirty="0"/>
                <a:t>The number and the order of the columns </a:t>
              </a:r>
              <a:br>
                <a:rPr lang="en-US" sz="1200" dirty="0"/>
              </a:br>
              <a:r>
                <a:rPr lang="en-US" sz="1200" dirty="0"/>
                <a:t>must be the same in both queries.</a:t>
              </a:r>
            </a:p>
            <a:p>
              <a:pPr marL="171450" indent="-171450">
                <a:buFont typeface="Arial" panose="020B0604020202020204" pitchFamily="34" charset="0"/>
                <a:buChar char="•"/>
              </a:pPr>
              <a:endParaRPr lang="en-US" sz="1200" dirty="0"/>
            </a:p>
            <a:p>
              <a:pPr marL="171450" indent="-171450">
                <a:buFont typeface="Arial" panose="020B0604020202020204" pitchFamily="34" charset="0"/>
                <a:buChar char="•"/>
              </a:pPr>
              <a:r>
                <a:rPr lang="en-US" sz="1200" dirty="0"/>
                <a:t>The data types of the corresponding columns </a:t>
              </a:r>
              <a:br>
                <a:rPr lang="en-US" sz="1200" dirty="0"/>
              </a:br>
              <a:r>
                <a:rPr lang="en-US" sz="1200" dirty="0"/>
                <a:t>must be the same or compatible.</a:t>
              </a:r>
            </a:p>
          </p:txBody>
        </p:sp>
      </p:grpSp>
    </p:spTree>
    <p:extLst>
      <p:ext uri="{BB962C8B-B14F-4D97-AF65-F5344CB8AC3E}">
        <p14:creationId xmlns:p14="http://schemas.microsoft.com/office/powerpoint/2010/main" val="29743927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6259BBF-CFD3-47B8-92AD-928587D5AB51}"/>
              </a:ext>
            </a:extLst>
          </p:cNvPr>
          <p:cNvSpPr txBox="1">
            <a:spLocks/>
          </p:cNvSpPr>
          <p:nvPr/>
        </p:nvSpPr>
        <p:spPr>
          <a:xfrm>
            <a:off x="-1" y="18256"/>
            <a:ext cx="4854747" cy="56594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i="1" dirty="0">
                <a:latin typeface="+mn-lt"/>
              </a:rPr>
              <a:t>CASE</a:t>
            </a:r>
          </a:p>
        </p:txBody>
      </p:sp>
      <p:sp>
        <p:nvSpPr>
          <p:cNvPr id="5" name="Rectangle 2">
            <a:extLst>
              <a:ext uri="{FF2B5EF4-FFF2-40B4-BE49-F238E27FC236}">
                <a16:creationId xmlns:a16="http://schemas.microsoft.com/office/drawing/2014/main" id="{A84B58BB-578F-4520-ACEA-1452BA2F373D}"/>
              </a:ext>
            </a:extLst>
          </p:cNvPr>
          <p:cNvSpPr>
            <a:spLocks noChangeArrowheads="1"/>
          </p:cNvSpPr>
          <p:nvPr/>
        </p:nvSpPr>
        <p:spPr bwMode="auto">
          <a:xfrm>
            <a:off x="6439877" y="-2699"/>
            <a:ext cx="5752123" cy="461665"/>
          </a:xfrm>
          <a:prstGeom prst="rect">
            <a:avLst/>
          </a:prstGeom>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r>
              <a:rPr kumimoji="0" lang="en-US" altLang="en-US" sz="1200" b="0" i="0" u="none" strike="noStrike" cap="none" normalizeH="0" baseline="0" dirty="0">
                <a:ln>
                  <a:noFill/>
                </a:ln>
                <a:solidFill>
                  <a:srgbClr val="FF0066"/>
                </a:solidFill>
                <a:effectLst/>
                <a:latin typeface="+mn-lt"/>
              </a:rPr>
              <a:t>CASE </a:t>
            </a:r>
            <a:r>
              <a:rPr kumimoji="0" lang="en-US" altLang="en-US" sz="1200" b="0" i="0" u="none" strike="noStrike" cap="none" normalizeH="0" baseline="0" dirty="0">
                <a:ln>
                  <a:noFill/>
                </a:ln>
                <a:effectLst/>
                <a:latin typeface="+mn-lt"/>
              </a:rPr>
              <a:t>statements are exactly the same as the </a:t>
            </a:r>
            <a:r>
              <a:rPr kumimoji="0" lang="en-US" altLang="en-US" sz="1200" b="0" i="0" u="none" strike="noStrike" cap="none" normalizeH="0" baseline="0" dirty="0" err="1">
                <a:ln>
                  <a:noFill/>
                </a:ln>
                <a:effectLst/>
                <a:latin typeface="+mn-lt"/>
              </a:rPr>
              <a:t>ifelse</a:t>
            </a:r>
            <a:r>
              <a:rPr kumimoji="0" lang="en-US" altLang="en-US" sz="1200" b="0" i="0" u="none" strike="noStrike" cap="none" normalizeH="0" baseline="0" dirty="0">
                <a:ln>
                  <a:noFill/>
                </a:ln>
                <a:effectLst/>
                <a:latin typeface="+mn-lt"/>
              </a:rPr>
              <a:t>() functions in environments like R and Excel. They’re useful for mapping from one set of predefined values to another.</a:t>
            </a:r>
          </a:p>
        </p:txBody>
      </p:sp>
      <p:grpSp>
        <p:nvGrpSpPr>
          <p:cNvPr id="9" name="Group 8">
            <a:extLst>
              <a:ext uri="{FF2B5EF4-FFF2-40B4-BE49-F238E27FC236}">
                <a16:creationId xmlns:a16="http://schemas.microsoft.com/office/drawing/2014/main" id="{A6D28544-2D9A-4E30-A905-FF1DB41D08C8}"/>
              </a:ext>
            </a:extLst>
          </p:cNvPr>
          <p:cNvGrpSpPr/>
          <p:nvPr/>
        </p:nvGrpSpPr>
        <p:grpSpPr>
          <a:xfrm>
            <a:off x="196244" y="646331"/>
            <a:ext cx="3895696" cy="5984328"/>
            <a:chOff x="196244" y="646331"/>
            <a:chExt cx="3895696" cy="5984328"/>
          </a:xfrm>
        </p:grpSpPr>
        <p:sp>
          <p:nvSpPr>
            <p:cNvPr id="6" name="Rectangle 5">
              <a:extLst>
                <a:ext uri="{FF2B5EF4-FFF2-40B4-BE49-F238E27FC236}">
                  <a16:creationId xmlns:a16="http://schemas.microsoft.com/office/drawing/2014/main" id="{2134C466-4627-41AA-AC7C-1C176142240D}"/>
                </a:ext>
              </a:extLst>
            </p:cNvPr>
            <p:cNvSpPr/>
            <p:nvPr/>
          </p:nvSpPr>
          <p:spPr>
            <a:xfrm>
              <a:off x="196244" y="1015663"/>
              <a:ext cx="2570402" cy="1815882"/>
            </a:xfrm>
            <a:prstGeom prst="rect">
              <a:avLst/>
            </a:prstGeom>
            <a:noFill/>
          </p:spPr>
          <p:style>
            <a:lnRef idx="2">
              <a:schemeClr val="accent6"/>
            </a:lnRef>
            <a:fillRef idx="1">
              <a:schemeClr val="lt1"/>
            </a:fillRef>
            <a:effectRef idx="0">
              <a:schemeClr val="accent6"/>
            </a:effectRef>
            <a:fontRef idx="minor">
              <a:schemeClr val="dk1"/>
            </a:fontRef>
          </p:style>
          <p:txBody>
            <a:bodyPr wrap="square">
              <a:spAutoFit/>
            </a:bodyPr>
            <a:lstStyle/>
            <a:p>
              <a:pPr latinLnBrk="1">
                <a:spcAft>
                  <a:spcPts val="1200"/>
                </a:spcAft>
              </a:pPr>
              <a:r>
                <a:rPr lang="en-US" sz="1600" dirty="0">
                  <a:solidFill>
                    <a:srgbClr val="FF0066"/>
                  </a:solidFill>
                </a:rPr>
                <a:t>CASE</a:t>
              </a:r>
              <a:r>
                <a:rPr lang="en-US" sz="1600" dirty="0">
                  <a:solidFill>
                    <a:schemeClr val="tx1"/>
                  </a:solidFill>
                </a:rPr>
                <a:t> input</a:t>
              </a:r>
              <a:br>
                <a:rPr lang="en-US" sz="1600" dirty="0">
                  <a:solidFill>
                    <a:schemeClr val="tx1"/>
                  </a:solidFill>
                </a:rPr>
              </a:br>
              <a:r>
                <a:rPr lang="en-US" sz="1600" dirty="0">
                  <a:solidFill>
                    <a:schemeClr val="tx1"/>
                  </a:solidFill>
                </a:rPr>
                <a:t>   </a:t>
              </a:r>
              <a:r>
                <a:rPr lang="en-US" sz="1600" dirty="0">
                  <a:solidFill>
                    <a:srgbClr val="FF0066"/>
                  </a:solidFill>
                </a:rPr>
                <a:t>WHEN</a:t>
              </a:r>
              <a:r>
                <a:rPr lang="en-US" sz="1600" dirty="0">
                  <a:solidFill>
                    <a:schemeClr val="tx1"/>
                  </a:solidFill>
                </a:rPr>
                <a:t> e1 </a:t>
              </a:r>
              <a:r>
                <a:rPr lang="en-US" sz="1600" dirty="0">
                  <a:solidFill>
                    <a:srgbClr val="FF0066"/>
                  </a:solidFill>
                </a:rPr>
                <a:t>THEN</a:t>
              </a:r>
              <a:r>
                <a:rPr lang="en-US" sz="1600" dirty="0">
                  <a:solidFill>
                    <a:schemeClr val="tx1"/>
                  </a:solidFill>
                </a:rPr>
                <a:t> r1</a:t>
              </a:r>
              <a:br>
                <a:rPr lang="en-US" sz="1600" dirty="0">
                  <a:solidFill>
                    <a:schemeClr val="tx1"/>
                  </a:solidFill>
                </a:rPr>
              </a:br>
              <a:r>
                <a:rPr lang="en-US" sz="1600" dirty="0">
                  <a:solidFill>
                    <a:schemeClr val="tx1"/>
                  </a:solidFill>
                </a:rPr>
                <a:t>   </a:t>
              </a:r>
              <a:r>
                <a:rPr lang="en-US" sz="1600" dirty="0">
                  <a:solidFill>
                    <a:srgbClr val="FF0066"/>
                  </a:solidFill>
                </a:rPr>
                <a:t>WHEN</a:t>
              </a:r>
              <a:r>
                <a:rPr lang="en-US" sz="1600" dirty="0">
                  <a:solidFill>
                    <a:schemeClr val="tx1"/>
                  </a:solidFill>
                </a:rPr>
                <a:t> e2 </a:t>
              </a:r>
              <a:r>
                <a:rPr lang="en-US" sz="1600" dirty="0">
                  <a:solidFill>
                    <a:srgbClr val="FF0066"/>
                  </a:solidFill>
                </a:rPr>
                <a:t>THEN</a:t>
              </a:r>
              <a:r>
                <a:rPr lang="en-US" sz="1600" dirty="0">
                  <a:solidFill>
                    <a:schemeClr val="tx1"/>
                  </a:solidFill>
                </a:rPr>
                <a:t> r2</a:t>
              </a:r>
              <a:br>
                <a:rPr lang="en-US" sz="1600" dirty="0">
                  <a:solidFill>
                    <a:schemeClr val="tx1"/>
                  </a:solidFill>
                </a:rPr>
              </a:br>
              <a:r>
                <a:rPr lang="en-US" sz="1600" dirty="0">
                  <a:solidFill>
                    <a:schemeClr val="tx1"/>
                  </a:solidFill>
                </a:rPr>
                <a:t>   ...</a:t>
              </a:r>
              <a:br>
                <a:rPr lang="en-US" sz="1600" dirty="0">
                  <a:solidFill>
                    <a:schemeClr val="tx1"/>
                  </a:solidFill>
                </a:rPr>
              </a:br>
              <a:r>
                <a:rPr lang="en-US" sz="1600" dirty="0">
                  <a:solidFill>
                    <a:schemeClr val="tx1"/>
                  </a:solidFill>
                </a:rPr>
                <a:t>   </a:t>
              </a:r>
              <a:r>
                <a:rPr lang="en-US" sz="1600" dirty="0">
                  <a:solidFill>
                    <a:srgbClr val="FF0066"/>
                  </a:solidFill>
                </a:rPr>
                <a:t>WHEN</a:t>
              </a:r>
              <a:r>
                <a:rPr lang="en-US" sz="1600" dirty="0">
                  <a:solidFill>
                    <a:schemeClr val="tx1"/>
                  </a:solidFill>
                </a:rPr>
                <a:t> </a:t>
              </a:r>
              <a:r>
                <a:rPr lang="en-US" sz="1600" dirty="0" err="1">
                  <a:solidFill>
                    <a:schemeClr val="tx1"/>
                  </a:solidFill>
                </a:rPr>
                <a:t>en</a:t>
              </a:r>
              <a:r>
                <a:rPr lang="en-US" sz="1600" dirty="0">
                  <a:solidFill>
                    <a:schemeClr val="tx1"/>
                  </a:solidFill>
                </a:rPr>
                <a:t> </a:t>
              </a:r>
              <a:r>
                <a:rPr lang="en-US" sz="1600" dirty="0">
                  <a:solidFill>
                    <a:srgbClr val="FF0066"/>
                  </a:solidFill>
                </a:rPr>
                <a:t>THEN</a:t>
              </a:r>
              <a:r>
                <a:rPr lang="en-US" sz="1600" dirty="0">
                  <a:solidFill>
                    <a:schemeClr val="tx1"/>
                  </a:solidFill>
                </a:rPr>
                <a:t> </a:t>
              </a:r>
              <a:r>
                <a:rPr lang="en-US" sz="1600" dirty="0" err="1">
                  <a:solidFill>
                    <a:schemeClr val="tx1"/>
                  </a:solidFill>
                </a:rPr>
                <a:t>rn</a:t>
              </a:r>
              <a:br>
                <a:rPr lang="en-US" sz="1600" dirty="0">
                  <a:solidFill>
                    <a:schemeClr val="tx1"/>
                  </a:solidFill>
                </a:rPr>
              </a:br>
              <a:r>
                <a:rPr lang="en-US" sz="1600" dirty="0">
                  <a:solidFill>
                    <a:schemeClr val="tx1"/>
                  </a:solidFill>
                </a:rPr>
                <a:t>   [ </a:t>
              </a:r>
              <a:r>
                <a:rPr lang="en-US" sz="1600" dirty="0">
                  <a:solidFill>
                    <a:srgbClr val="FF0066"/>
                  </a:solidFill>
                </a:rPr>
                <a:t>ELSE</a:t>
              </a:r>
              <a:r>
                <a:rPr lang="en-US" sz="1600" dirty="0">
                  <a:solidFill>
                    <a:schemeClr val="tx1"/>
                  </a:solidFill>
                </a:rPr>
                <a:t> re ]</a:t>
              </a:r>
              <a:br>
                <a:rPr lang="en-US" sz="1600" dirty="0">
                  <a:solidFill>
                    <a:schemeClr val="tx1"/>
                  </a:solidFill>
                </a:rPr>
              </a:br>
              <a:r>
                <a:rPr lang="en-US" sz="1600" dirty="0">
                  <a:solidFill>
                    <a:srgbClr val="FF0066"/>
                  </a:solidFill>
                </a:rPr>
                <a:t>END</a:t>
              </a:r>
              <a:endParaRPr lang="en-US" sz="1600" b="0" i="0" dirty="0">
                <a:solidFill>
                  <a:srgbClr val="FF0066"/>
                </a:solidFill>
                <a:effectLst/>
              </a:endParaRPr>
            </a:p>
          </p:txBody>
        </p:sp>
        <p:sp>
          <p:nvSpPr>
            <p:cNvPr id="7" name="TextBox 6">
              <a:extLst>
                <a:ext uri="{FF2B5EF4-FFF2-40B4-BE49-F238E27FC236}">
                  <a16:creationId xmlns:a16="http://schemas.microsoft.com/office/drawing/2014/main" id="{4579779C-C645-47B9-85FF-3CCADAE87725}"/>
                </a:ext>
              </a:extLst>
            </p:cNvPr>
            <p:cNvSpPr txBox="1"/>
            <p:nvPr/>
          </p:nvSpPr>
          <p:spPr>
            <a:xfrm>
              <a:off x="196244" y="646331"/>
              <a:ext cx="816121" cy="369332"/>
            </a:xfrm>
            <a:prstGeom prst="rect">
              <a:avLst/>
            </a:prstGeom>
            <a:noFill/>
          </p:spPr>
          <p:txBody>
            <a:bodyPr wrap="none" rtlCol="0">
              <a:spAutoFit/>
            </a:bodyPr>
            <a:lstStyle/>
            <a:p>
              <a:r>
                <a:rPr lang="en-US" b="1" dirty="0">
                  <a:solidFill>
                    <a:schemeClr val="accent6"/>
                  </a:solidFill>
                </a:rPr>
                <a:t>Syntax</a:t>
              </a:r>
            </a:p>
          </p:txBody>
        </p:sp>
        <p:sp>
          <p:nvSpPr>
            <p:cNvPr id="8" name="TextBox 7">
              <a:extLst>
                <a:ext uri="{FF2B5EF4-FFF2-40B4-BE49-F238E27FC236}">
                  <a16:creationId xmlns:a16="http://schemas.microsoft.com/office/drawing/2014/main" id="{0E8D54C9-1C8F-4C4C-874A-180A3C831C48}"/>
                </a:ext>
              </a:extLst>
            </p:cNvPr>
            <p:cNvSpPr txBox="1"/>
            <p:nvPr/>
          </p:nvSpPr>
          <p:spPr>
            <a:xfrm>
              <a:off x="196244" y="3091229"/>
              <a:ext cx="3895696" cy="3539430"/>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sz="1400" dirty="0">
                  <a:solidFill>
                    <a:schemeClr val="tx1"/>
                  </a:solidFill>
                </a:rPr>
                <a:t>The simple </a:t>
              </a:r>
              <a:r>
                <a:rPr lang="en-US" sz="1400" dirty="0">
                  <a:solidFill>
                    <a:srgbClr val="FF0066"/>
                  </a:solidFill>
                </a:rPr>
                <a:t>CASE</a:t>
              </a:r>
              <a:r>
                <a:rPr lang="en-US" sz="1400" dirty="0">
                  <a:solidFill>
                    <a:schemeClr val="tx1"/>
                  </a:solidFill>
                </a:rPr>
                <a:t> expression compares the input expression (input) to an expression (</a:t>
              </a:r>
              <a:r>
                <a:rPr lang="en-US" sz="1400" dirty="0" err="1">
                  <a:solidFill>
                    <a:schemeClr val="tx1"/>
                  </a:solidFill>
                </a:rPr>
                <a:t>ei</a:t>
              </a:r>
              <a:r>
                <a:rPr lang="en-US" sz="1400" dirty="0">
                  <a:solidFill>
                    <a:schemeClr val="tx1"/>
                  </a:solidFill>
                </a:rPr>
                <a:t>) in each </a:t>
              </a:r>
              <a:r>
                <a:rPr lang="en-US" sz="1400" dirty="0">
                  <a:solidFill>
                    <a:srgbClr val="FF0066"/>
                  </a:solidFill>
                </a:rPr>
                <a:t>WHEN</a:t>
              </a:r>
              <a:r>
                <a:rPr lang="en-US" sz="1400" dirty="0">
                  <a:solidFill>
                    <a:schemeClr val="tx1"/>
                  </a:solidFill>
                </a:rPr>
                <a:t> clause for equality. If the input expression equals an expression (</a:t>
              </a:r>
              <a:r>
                <a:rPr lang="en-US" sz="1400" dirty="0" err="1">
                  <a:solidFill>
                    <a:schemeClr val="tx1"/>
                  </a:solidFill>
                </a:rPr>
                <a:t>ei</a:t>
              </a:r>
              <a:r>
                <a:rPr lang="en-US" sz="1400" dirty="0">
                  <a:solidFill>
                    <a:schemeClr val="tx1"/>
                  </a:solidFill>
                </a:rPr>
                <a:t>) in the </a:t>
              </a:r>
              <a:r>
                <a:rPr lang="en-US" sz="1400" dirty="0">
                  <a:solidFill>
                    <a:srgbClr val="FF0066"/>
                  </a:solidFill>
                </a:rPr>
                <a:t>WHEN</a:t>
              </a:r>
              <a:r>
                <a:rPr lang="en-US" sz="1400" dirty="0">
                  <a:solidFill>
                    <a:schemeClr val="tx1"/>
                  </a:solidFill>
                </a:rPr>
                <a:t> clause, the result (</a:t>
              </a:r>
              <a:r>
                <a:rPr lang="en-US" sz="1400" dirty="0" err="1">
                  <a:solidFill>
                    <a:schemeClr val="tx1"/>
                  </a:solidFill>
                </a:rPr>
                <a:t>ri</a:t>
              </a:r>
              <a:r>
                <a:rPr lang="en-US" sz="1400" dirty="0">
                  <a:solidFill>
                    <a:schemeClr val="tx1"/>
                  </a:solidFill>
                </a:rPr>
                <a:t>) in the corresponding </a:t>
              </a:r>
              <a:r>
                <a:rPr lang="en-US" sz="1400" dirty="0">
                  <a:solidFill>
                    <a:srgbClr val="FF0066"/>
                  </a:solidFill>
                </a:rPr>
                <a:t>THEN</a:t>
              </a:r>
              <a:r>
                <a:rPr lang="en-US" sz="1400" dirty="0">
                  <a:solidFill>
                    <a:schemeClr val="tx1"/>
                  </a:solidFill>
                </a:rPr>
                <a:t> clause is returned. </a:t>
              </a:r>
              <a:br>
                <a:rPr lang="en-US" sz="1400" dirty="0">
                  <a:solidFill>
                    <a:schemeClr val="tx1"/>
                  </a:solidFill>
                </a:rPr>
              </a:br>
              <a:br>
                <a:rPr lang="en-US" sz="1400" dirty="0">
                  <a:solidFill>
                    <a:schemeClr val="tx1"/>
                  </a:solidFill>
                </a:rPr>
              </a:br>
              <a:r>
                <a:rPr lang="en-US" sz="1400" dirty="0">
                  <a:solidFill>
                    <a:schemeClr val="tx1"/>
                  </a:solidFill>
                </a:rPr>
                <a:t>If the input expression does not equal to any expression and the </a:t>
              </a:r>
              <a:r>
                <a:rPr lang="en-US" sz="1400" dirty="0">
                  <a:solidFill>
                    <a:srgbClr val="FF0066"/>
                  </a:solidFill>
                </a:rPr>
                <a:t>ELSE</a:t>
              </a:r>
              <a:r>
                <a:rPr lang="en-US" sz="1400" dirty="0">
                  <a:solidFill>
                    <a:schemeClr val="tx1"/>
                  </a:solidFill>
                </a:rPr>
                <a:t> clause is available, the </a:t>
              </a:r>
              <a:r>
                <a:rPr lang="en-US" sz="1400" dirty="0">
                  <a:solidFill>
                    <a:srgbClr val="FF0066"/>
                  </a:solidFill>
                </a:rPr>
                <a:t>CASE</a:t>
              </a:r>
              <a:r>
                <a:rPr lang="en-US" sz="1400" dirty="0">
                  <a:solidFill>
                    <a:schemeClr val="tx1"/>
                  </a:solidFill>
                </a:rPr>
                <a:t> expression will return the result in the </a:t>
              </a:r>
              <a:r>
                <a:rPr lang="en-US" sz="1400" dirty="0">
                  <a:solidFill>
                    <a:srgbClr val="FF0066"/>
                  </a:solidFill>
                </a:rPr>
                <a:t>ELSE</a:t>
              </a:r>
              <a:r>
                <a:rPr lang="en-US" sz="1400" dirty="0">
                  <a:solidFill>
                    <a:schemeClr val="tx1"/>
                  </a:solidFill>
                </a:rPr>
                <a:t> clause (re).</a:t>
              </a:r>
              <a:br>
                <a:rPr lang="en-US" sz="1400" dirty="0">
                  <a:solidFill>
                    <a:schemeClr val="tx1"/>
                  </a:solidFill>
                </a:rPr>
              </a:br>
              <a:br>
                <a:rPr lang="en-US" sz="1400" dirty="0">
                  <a:solidFill>
                    <a:schemeClr val="tx1"/>
                  </a:solidFill>
                </a:rPr>
              </a:br>
              <a:r>
                <a:rPr lang="en-US" sz="1400" dirty="0">
                  <a:solidFill>
                    <a:schemeClr val="tx1"/>
                  </a:solidFill>
                </a:rPr>
                <a:t>In case the </a:t>
              </a:r>
              <a:r>
                <a:rPr lang="en-US" sz="1400" dirty="0">
                  <a:solidFill>
                    <a:srgbClr val="FF0066"/>
                  </a:solidFill>
                </a:rPr>
                <a:t>ELSE</a:t>
              </a:r>
              <a:r>
                <a:rPr lang="en-US" sz="1400" dirty="0">
                  <a:solidFill>
                    <a:schemeClr val="tx1"/>
                  </a:solidFill>
                </a:rPr>
                <a:t> clause is omitted and the input expression does not equal to any expression in the </a:t>
              </a:r>
              <a:r>
                <a:rPr lang="en-US" sz="1400" dirty="0">
                  <a:solidFill>
                    <a:srgbClr val="FF0066"/>
                  </a:solidFill>
                </a:rPr>
                <a:t>WHEN</a:t>
              </a:r>
              <a:r>
                <a:rPr lang="en-US" sz="1400" dirty="0">
                  <a:solidFill>
                    <a:schemeClr val="tx1"/>
                  </a:solidFill>
                </a:rPr>
                <a:t> clause, the </a:t>
              </a:r>
              <a:r>
                <a:rPr lang="en-US" sz="1400" dirty="0">
                  <a:solidFill>
                    <a:srgbClr val="FF0066"/>
                  </a:solidFill>
                </a:rPr>
                <a:t>CASE</a:t>
              </a:r>
              <a:r>
                <a:rPr lang="en-US" sz="1400" dirty="0">
                  <a:solidFill>
                    <a:schemeClr val="tx1"/>
                  </a:solidFill>
                </a:rPr>
                <a:t> expression will return NULL.</a:t>
              </a:r>
            </a:p>
          </p:txBody>
        </p:sp>
      </p:grpSp>
      <p:grpSp>
        <p:nvGrpSpPr>
          <p:cNvPr id="19" name="Group 18">
            <a:extLst>
              <a:ext uri="{FF2B5EF4-FFF2-40B4-BE49-F238E27FC236}">
                <a16:creationId xmlns:a16="http://schemas.microsoft.com/office/drawing/2014/main" id="{59C91D2F-C4ED-4119-8E3D-896AE337F304}"/>
              </a:ext>
            </a:extLst>
          </p:cNvPr>
          <p:cNvGrpSpPr/>
          <p:nvPr/>
        </p:nvGrpSpPr>
        <p:grpSpPr>
          <a:xfrm>
            <a:off x="8978236" y="839876"/>
            <a:ext cx="3017520" cy="5790783"/>
            <a:chOff x="8900160" y="747177"/>
            <a:chExt cx="3017520" cy="5790783"/>
          </a:xfrm>
        </p:grpSpPr>
        <p:sp>
          <p:nvSpPr>
            <p:cNvPr id="18" name="Rectangle 17">
              <a:extLst>
                <a:ext uri="{FF2B5EF4-FFF2-40B4-BE49-F238E27FC236}">
                  <a16:creationId xmlns:a16="http://schemas.microsoft.com/office/drawing/2014/main" id="{2B5FF4C0-4E45-4B59-8027-C42FA228EB3D}"/>
                </a:ext>
              </a:extLst>
            </p:cNvPr>
            <p:cNvSpPr/>
            <p:nvPr/>
          </p:nvSpPr>
          <p:spPr>
            <a:xfrm>
              <a:off x="8900160" y="747177"/>
              <a:ext cx="3017520" cy="5790783"/>
            </a:xfrm>
            <a:prstGeom prst="rect">
              <a:avLst/>
            </a:prstGeom>
            <a:solidFill>
              <a:schemeClr val="accent4">
                <a:lumMod val="20000"/>
                <a:lumOff val="8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796CAE5D-BBA4-4B5C-B9C3-DD59B500E4E8}"/>
                </a:ext>
              </a:extLst>
            </p:cNvPr>
            <p:cNvPicPr>
              <a:picLocks noChangeAspect="1"/>
            </p:cNvPicPr>
            <p:nvPr/>
          </p:nvPicPr>
          <p:blipFill>
            <a:blip r:embed="rId2"/>
            <a:stretch>
              <a:fillRect/>
            </a:stretch>
          </p:blipFill>
          <p:spPr>
            <a:xfrm>
              <a:off x="8975236" y="830997"/>
              <a:ext cx="2838450" cy="4895850"/>
            </a:xfrm>
            <a:prstGeom prst="rect">
              <a:avLst/>
            </a:prstGeom>
          </p:spPr>
        </p:pic>
        <p:pic>
          <p:nvPicPr>
            <p:cNvPr id="7170" name="Picture 2" descr="SQL Server CASE Expression in Aggregate Functions example">
              <a:extLst>
                <a:ext uri="{FF2B5EF4-FFF2-40B4-BE49-F238E27FC236}">
                  <a16:creationId xmlns:a16="http://schemas.microsoft.com/office/drawing/2014/main" id="{9C3B285E-606C-44B5-BCB9-2D14AA4058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75236" y="6027003"/>
              <a:ext cx="2838450" cy="38100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7" name="Group 16">
            <a:extLst>
              <a:ext uri="{FF2B5EF4-FFF2-40B4-BE49-F238E27FC236}">
                <a16:creationId xmlns:a16="http://schemas.microsoft.com/office/drawing/2014/main" id="{D875D5D6-F4BE-478A-BEAB-519BE90CF4FA}"/>
              </a:ext>
            </a:extLst>
          </p:cNvPr>
          <p:cNvGrpSpPr/>
          <p:nvPr/>
        </p:nvGrpSpPr>
        <p:grpSpPr>
          <a:xfrm>
            <a:off x="4337133" y="1889287"/>
            <a:ext cx="4395910" cy="4741372"/>
            <a:chOff x="4171705" y="830997"/>
            <a:chExt cx="4395910" cy="4741372"/>
          </a:xfrm>
        </p:grpSpPr>
        <p:sp>
          <p:nvSpPr>
            <p:cNvPr id="16" name="Rectangle 15">
              <a:extLst>
                <a:ext uri="{FF2B5EF4-FFF2-40B4-BE49-F238E27FC236}">
                  <a16:creationId xmlns:a16="http://schemas.microsoft.com/office/drawing/2014/main" id="{ECF24330-D8AC-4C81-9D64-AAF397A9F9A6}"/>
                </a:ext>
              </a:extLst>
            </p:cNvPr>
            <p:cNvSpPr/>
            <p:nvPr/>
          </p:nvSpPr>
          <p:spPr>
            <a:xfrm>
              <a:off x="4171705" y="830997"/>
              <a:ext cx="4395910" cy="4741372"/>
            </a:xfrm>
            <a:prstGeom prst="rect">
              <a:avLst/>
            </a:prstGeom>
            <a:solidFill>
              <a:schemeClr val="accent4">
                <a:lumMod val="20000"/>
                <a:lumOff val="8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F96B8CC8-8057-4FD9-9867-14E2ADD7B5D5}"/>
                </a:ext>
              </a:extLst>
            </p:cNvPr>
            <p:cNvGrpSpPr/>
            <p:nvPr/>
          </p:nvGrpSpPr>
          <p:grpSpPr>
            <a:xfrm>
              <a:off x="4247905" y="913789"/>
              <a:ext cx="4257675" cy="4578964"/>
              <a:chOff x="4247905" y="913789"/>
              <a:chExt cx="4257675" cy="4578964"/>
            </a:xfrm>
          </p:grpSpPr>
          <p:pic>
            <p:nvPicPr>
              <p:cNvPr id="10" name="Picture 9">
                <a:extLst>
                  <a:ext uri="{FF2B5EF4-FFF2-40B4-BE49-F238E27FC236}">
                    <a16:creationId xmlns:a16="http://schemas.microsoft.com/office/drawing/2014/main" id="{2CD3C7F5-2B00-4790-9572-2ABC88F29073}"/>
                  </a:ext>
                </a:extLst>
              </p:cNvPr>
              <p:cNvPicPr>
                <a:picLocks noChangeAspect="1"/>
              </p:cNvPicPr>
              <p:nvPr/>
            </p:nvPicPr>
            <p:blipFill>
              <a:blip r:embed="rId4"/>
              <a:stretch>
                <a:fillRect/>
              </a:stretch>
            </p:blipFill>
            <p:spPr>
              <a:xfrm>
                <a:off x="4247905" y="913789"/>
                <a:ext cx="2714625" cy="1847850"/>
              </a:xfrm>
              <a:prstGeom prst="rect">
                <a:avLst/>
              </a:prstGeom>
            </p:spPr>
          </p:pic>
          <p:pic>
            <p:nvPicPr>
              <p:cNvPr id="12" name="Picture 11">
                <a:extLst>
                  <a:ext uri="{FF2B5EF4-FFF2-40B4-BE49-F238E27FC236}">
                    <a16:creationId xmlns:a16="http://schemas.microsoft.com/office/drawing/2014/main" id="{64272B1B-C181-4650-9E68-013978D9C765}"/>
                  </a:ext>
                </a:extLst>
              </p:cNvPr>
              <p:cNvPicPr>
                <a:picLocks noChangeAspect="1"/>
              </p:cNvPicPr>
              <p:nvPr/>
            </p:nvPicPr>
            <p:blipFill>
              <a:blip r:embed="rId5"/>
              <a:stretch>
                <a:fillRect/>
              </a:stretch>
            </p:blipFill>
            <p:spPr>
              <a:xfrm>
                <a:off x="4247905" y="2787653"/>
                <a:ext cx="2714625" cy="2705100"/>
              </a:xfrm>
              <a:prstGeom prst="rect">
                <a:avLst/>
              </a:prstGeom>
            </p:spPr>
          </p:pic>
          <p:pic>
            <p:nvPicPr>
              <p:cNvPr id="7172" name="Picture 4" descr="SQL Server CASE Expression - Using Simple CASE in SELECT clause">
                <a:extLst>
                  <a:ext uri="{FF2B5EF4-FFF2-40B4-BE49-F238E27FC236}">
                    <a16:creationId xmlns:a16="http://schemas.microsoft.com/office/drawing/2014/main" id="{468E1F16-364D-443C-8ED8-72D581E5778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67305" y="3697290"/>
                <a:ext cx="1409700" cy="885825"/>
              </a:xfrm>
              <a:prstGeom prst="rect">
                <a:avLst/>
              </a:prstGeom>
              <a:noFill/>
              <a:extLst>
                <a:ext uri="{909E8E84-426E-40DD-AFC4-6F175D3DCCD1}">
                  <a14:hiddenFill xmlns:a14="http://schemas.microsoft.com/office/drawing/2010/main">
                    <a:solidFill>
                      <a:srgbClr val="FFFFFF"/>
                    </a:solidFill>
                  </a14:hiddenFill>
                </a:ext>
              </a:extLst>
            </p:spPr>
          </p:pic>
          <p:pic>
            <p:nvPicPr>
              <p:cNvPr id="7174" name="Picture 6" descr="SQL Server CASE Expression - Order count by status">
                <a:extLst>
                  <a:ext uri="{FF2B5EF4-FFF2-40B4-BE49-F238E27FC236}">
                    <a16:creationId xmlns:a16="http://schemas.microsoft.com/office/drawing/2014/main" id="{103C732A-518D-450F-B467-1FA03CCAAB5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067305" y="1385276"/>
                <a:ext cx="1438275" cy="904875"/>
              </a:xfrm>
              <a:prstGeom prst="rect">
                <a:avLst/>
              </a:prstGeom>
              <a:noFill/>
              <a:extLst>
                <a:ext uri="{909E8E84-426E-40DD-AFC4-6F175D3DCCD1}">
                  <a14:hiddenFill xmlns:a14="http://schemas.microsoft.com/office/drawing/2010/main">
                    <a:solidFill>
                      <a:srgbClr val="FFFFFF"/>
                    </a:solidFill>
                  </a14:hiddenFill>
                </a:ext>
              </a:extLst>
            </p:spPr>
          </p:pic>
        </p:grpSp>
      </p:grpSp>
    </p:spTree>
    <p:extLst>
      <p:ext uri="{BB962C8B-B14F-4D97-AF65-F5344CB8AC3E}">
        <p14:creationId xmlns:p14="http://schemas.microsoft.com/office/powerpoint/2010/main" val="42787055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C1989B2-CB97-451F-B1BF-9946A4BB45FF}"/>
              </a:ext>
            </a:extLst>
          </p:cNvPr>
          <p:cNvSpPr>
            <a:spLocks noGrp="1"/>
          </p:cNvSpPr>
          <p:nvPr>
            <p:ph idx="1"/>
          </p:nvPr>
        </p:nvSpPr>
        <p:spPr>
          <a:xfrm>
            <a:off x="536896" y="1127495"/>
            <a:ext cx="6393110" cy="4351338"/>
          </a:xfrm>
        </p:spPr>
        <p:style>
          <a:lnRef idx="2">
            <a:schemeClr val="accent6"/>
          </a:lnRef>
          <a:fillRef idx="1">
            <a:schemeClr val="lt1"/>
          </a:fillRef>
          <a:effectRef idx="0">
            <a:schemeClr val="accent6"/>
          </a:effectRef>
          <a:fontRef idx="minor">
            <a:schemeClr val="dk1"/>
          </a:fontRef>
        </p:style>
        <p:txBody>
          <a:bodyPr>
            <a:normAutofit/>
          </a:bodyPr>
          <a:lstStyle/>
          <a:p>
            <a:pPr>
              <a:lnSpc>
                <a:spcPct val="150000"/>
              </a:lnSpc>
              <a:spcAft>
                <a:spcPts val="1200"/>
              </a:spcAft>
            </a:pPr>
            <a:r>
              <a:rPr lang="en-US" sz="1800" dirty="0"/>
              <a:t> </a:t>
            </a:r>
            <a:r>
              <a:rPr lang="en-US" sz="1800" dirty="0">
                <a:solidFill>
                  <a:srgbClr val="FF0066"/>
                </a:solidFill>
              </a:rPr>
              <a:t>HAVING</a:t>
            </a:r>
            <a:r>
              <a:rPr lang="en-US" sz="1800" dirty="0"/>
              <a:t> filters records that work on summarized </a:t>
            </a:r>
            <a:r>
              <a:rPr lang="en-US" sz="1800" dirty="0">
                <a:solidFill>
                  <a:srgbClr val="FF0066"/>
                </a:solidFill>
              </a:rPr>
              <a:t>GROUP BY</a:t>
            </a:r>
            <a:r>
              <a:rPr lang="en-US" sz="1800" dirty="0"/>
              <a:t> results.</a:t>
            </a:r>
          </a:p>
          <a:p>
            <a:pPr>
              <a:lnSpc>
                <a:spcPct val="150000"/>
              </a:lnSpc>
              <a:spcAft>
                <a:spcPts val="1200"/>
              </a:spcAft>
            </a:pPr>
            <a:r>
              <a:rPr lang="en-US" sz="1800" dirty="0"/>
              <a:t> </a:t>
            </a:r>
            <a:r>
              <a:rPr lang="en-US" sz="1800" dirty="0">
                <a:solidFill>
                  <a:srgbClr val="FF0066"/>
                </a:solidFill>
              </a:rPr>
              <a:t>HAVING</a:t>
            </a:r>
            <a:r>
              <a:rPr lang="en-US" sz="1800" dirty="0"/>
              <a:t> applies to summarized group records, whereas </a:t>
            </a:r>
            <a:r>
              <a:rPr lang="en-US" sz="1800" dirty="0">
                <a:solidFill>
                  <a:srgbClr val="FF0066"/>
                </a:solidFill>
              </a:rPr>
              <a:t>WHERE</a:t>
            </a:r>
            <a:r>
              <a:rPr lang="en-US" sz="1800" dirty="0"/>
              <a:t> applies to individual records.</a:t>
            </a:r>
          </a:p>
          <a:p>
            <a:pPr>
              <a:lnSpc>
                <a:spcPct val="150000"/>
              </a:lnSpc>
              <a:spcAft>
                <a:spcPts val="1200"/>
              </a:spcAft>
            </a:pPr>
            <a:r>
              <a:rPr lang="en-US" sz="1800" dirty="0"/>
              <a:t> Only the groups that meet the </a:t>
            </a:r>
            <a:r>
              <a:rPr lang="en-US" sz="1800" dirty="0">
                <a:solidFill>
                  <a:srgbClr val="FF0066"/>
                </a:solidFill>
              </a:rPr>
              <a:t>HAVING</a:t>
            </a:r>
            <a:r>
              <a:rPr lang="en-US" sz="1800" dirty="0"/>
              <a:t> criteria will be returned.</a:t>
            </a:r>
          </a:p>
          <a:p>
            <a:pPr>
              <a:lnSpc>
                <a:spcPct val="150000"/>
              </a:lnSpc>
              <a:spcAft>
                <a:spcPts val="1200"/>
              </a:spcAft>
            </a:pPr>
            <a:r>
              <a:rPr lang="en-US" sz="1800" dirty="0"/>
              <a:t> </a:t>
            </a:r>
            <a:r>
              <a:rPr lang="en-US" sz="1800" dirty="0">
                <a:solidFill>
                  <a:srgbClr val="FF0066"/>
                </a:solidFill>
              </a:rPr>
              <a:t>HAVING</a:t>
            </a:r>
            <a:r>
              <a:rPr lang="en-US" sz="1800" dirty="0"/>
              <a:t> requires that a </a:t>
            </a:r>
            <a:r>
              <a:rPr lang="en-US" sz="1800" dirty="0">
                <a:solidFill>
                  <a:srgbClr val="FF0066"/>
                </a:solidFill>
              </a:rPr>
              <a:t>GROUP</a:t>
            </a:r>
            <a:r>
              <a:rPr lang="en-US" sz="1800" dirty="0"/>
              <a:t> </a:t>
            </a:r>
            <a:r>
              <a:rPr lang="en-US" sz="1800" dirty="0">
                <a:solidFill>
                  <a:srgbClr val="FF0066"/>
                </a:solidFill>
              </a:rPr>
              <a:t>BY</a:t>
            </a:r>
            <a:r>
              <a:rPr lang="en-US" sz="1800" dirty="0"/>
              <a:t> clause is present.</a:t>
            </a:r>
          </a:p>
          <a:p>
            <a:pPr>
              <a:lnSpc>
                <a:spcPct val="150000"/>
              </a:lnSpc>
              <a:spcAft>
                <a:spcPts val="1200"/>
              </a:spcAft>
            </a:pPr>
            <a:r>
              <a:rPr lang="en-US" sz="1800" dirty="0"/>
              <a:t> </a:t>
            </a:r>
            <a:r>
              <a:rPr lang="en-US" sz="1800" dirty="0">
                <a:solidFill>
                  <a:srgbClr val="FF0066"/>
                </a:solidFill>
              </a:rPr>
              <a:t>WHERE</a:t>
            </a:r>
            <a:r>
              <a:rPr lang="en-US" sz="1800" dirty="0"/>
              <a:t> and </a:t>
            </a:r>
            <a:r>
              <a:rPr lang="en-US" sz="1800" dirty="0">
                <a:solidFill>
                  <a:srgbClr val="FF0066"/>
                </a:solidFill>
              </a:rPr>
              <a:t>HAVING</a:t>
            </a:r>
            <a:r>
              <a:rPr lang="en-US" sz="1800" dirty="0"/>
              <a:t> can be in the same query.</a:t>
            </a:r>
          </a:p>
        </p:txBody>
      </p:sp>
      <p:sp>
        <p:nvSpPr>
          <p:cNvPr id="4" name="Title 1">
            <a:extLst>
              <a:ext uri="{FF2B5EF4-FFF2-40B4-BE49-F238E27FC236}">
                <a16:creationId xmlns:a16="http://schemas.microsoft.com/office/drawing/2014/main" id="{B5754E22-1BD1-4887-A910-9285274CD707}"/>
              </a:ext>
            </a:extLst>
          </p:cNvPr>
          <p:cNvSpPr txBox="1">
            <a:spLocks/>
          </p:cNvSpPr>
          <p:nvPr/>
        </p:nvSpPr>
        <p:spPr>
          <a:xfrm>
            <a:off x="-1" y="18256"/>
            <a:ext cx="4854747" cy="56594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i="1" dirty="0">
                <a:latin typeface="+mn-lt"/>
              </a:rPr>
              <a:t>HAVING</a:t>
            </a:r>
          </a:p>
        </p:txBody>
      </p:sp>
      <p:grpSp>
        <p:nvGrpSpPr>
          <p:cNvPr id="8" name="Group 7">
            <a:extLst>
              <a:ext uri="{FF2B5EF4-FFF2-40B4-BE49-F238E27FC236}">
                <a16:creationId xmlns:a16="http://schemas.microsoft.com/office/drawing/2014/main" id="{98DD69BA-7047-4667-B240-54A4142F690F}"/>
              </a:ext>
            </a:extLst>
          </p:cNvPr>
          <p:cNvGrpSpPr/>
          <p:nvPr/>
        </p:nvGrpSpPr>
        <p:grpSpPr>
          <a:xfrm>
            <a:off x="7743038" y="849384"/>
            <a:ext cx="4169329" cy="4907559"/>
            <a:chOff x="7843706" y="385894"/>
            <a:chExt cx="4169329" cy="4907559"/>
          </a:xfrm>
        </p:grpSpPr>
        <p:sp>
          <p:nvSpPr>
            <p:cNvPr id="7" name="Rectangle 6">
              <a:extLst>
                <a:ext uri="{FF2B5EF4-FFF2-40B4-BE49-F238E27FC236}">
                  <a16:creationId xmlns:a16="http://schemas.microsoft.com/office/drawing/2014/main" id="{9A69C256-D107-4561-B058-7B20C0F7566B}"/>
                </a:ext>
              </a:extLst>
            </p:cNvPr>
            <p:cNvSpPr/>
            <p:nvPr/>
          </p:nvSpPr>
          <p:spPr>
            <a:xfrm>
              <a:off x="7843706" y="385894"/>
              <a:ext cx="4169329" cy="4907559"/>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70E04459-06A8-4E5F-9BB3-6E4D0ADAD5A6}"/>
                </a:ext>
              </a:extLst>
            </p:cNvPr>
            <p:cNvSpPr/>
            <p:nvPr/>
          </p:nvSpPr>
          <p:spPr>
            <a:xfrm>
              <a:off x="8078598" y="584200"/>
              <a:ext cx="3741490" cy="830997"/>
            </a:xfrm>
            <a:prstGeom prst="rect">
              <a:avLst/>
            </a:prstGeom>
          </p:spPr>
          <p:txBody>
            <a:bodyPr wrap="square">
              <a:spAutoFit/>
            </a:bodyPr>
            <a:lstStyle/>
            <a:p>
              <a:r>
                <a:rPr lang="en-US" sz="1600" b="1" dirty="0">
                  <a:solidFill>
                    <a:srgbClr val="333333"/>
                  </a:solidFill>
                </a:rPr>
                <a:t>Problem:</a:t>
              </a:r>
              <a:r>
                <a:rPr lang="en-US" sz="1600" dirty="0">
                  <a:solidFill>
                    <a:srgbClr val="333333"/>
                  </a:solidFill>
                </a:rPr>
                <a:t> List the number of customers in each country. Only include countries with more than 10 customers.</a:t>
              </a:r>
              <a:endParaRPr lang="en-US" sz="1600" dirty="0"/>
            </a:p>
          </p:txBody>
        </p:sp>
        <p:pic>
          <p:nvPicPr>
            <p:cNvPr id="6" name="Picture 5">
              <a:extLst>
                <a:ext uri="{FF2B5EF4-FFF2-40B4-BE49-F238E27FC236}">
                  <a16:creationId xmlns:a16="http://schemas.microsoft.com/office/drawing/2014/main" id="{47780A1D-4A2A-4CCA-ADF0-448F99101A89}"/>
                </a:ext>
              </a:extLst>
            </p:cNvPr>
            <p:cNvPicPr>
              <a:picLocks noChangeAspect="1"/>
            </p:cNvPicPr>
            <p:nvPr/>
          </p:nvPicPr>
          <p:blipFill>
            <a:blip r:embed="rId2"/>
            <a:stretch>
              <a:fillRect/>
            </a:stretch>
          </p:blipFill>
          <p:spPr>
            <a:xfrm>
              <a:off x="8649180" y="1764877"/>
              <a:ext cx="2600325" cy="3076575"/>
            </a:xfrm>
            <a:prstGeom prst="rect">
              <a:avLst/>
            </a:prstGeom>
          </p:spPr>
        </p:pic>
      </p:grpSp>
    </p:spTree>
    <p:extLst>
      <p:ext uri="{BB962C8B-B14F-4D97-AF65-F5344CB8AC3E}">
        <p14:creationId xmlns:p14="http://schemas.microsoft.com/office/powerpoint/2010/main" val="31655147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3681</TotalTime>
  <Words>3416</Words>
  <Application>Microsoft Office PowerPoint</Application>
  <PresentationFormat>Widescreen</PresentationFormat>
  <Paragraphs>271</Paragraphs>
  <Slides>20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Calibri</vt:lpstr>
      <vt:lpstr>Calibri Light</vt:lpstr>
      <vt:lpstr>Consolas</vt:lpstr>
      <vt:lpstr>inherit</vt:lpstr>
      <vt:lpstr>Monda</vt:lpstr>
      <vt:lpstr>Office Theme</vt:lpstr>
      <vt:lpstr>SELECT … FROM table_name1 …</vt:lpstr>
      <vt:lpstr>CTE (Common Table Expressions)</vt:lpstr>
      <vt:lpstr>PowerPoint Presentation</vt:lpstr>
      <vt:lpstr>Window Functions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Victor Popov</dc:creator>
  <cp:lastModifiedBy>Victor Popov</cp:lastModifiedBy>
  <cp:revision>116</cp:revision>
  <dcterms:created xsi:type="dcterms:W3CDTF">2020-03-18T15:08:29Z</dcterms:created>
  <dcterms:modified xsi:type="dcterms:W3CDTF">2020-05-16T17:01:27Z</dcterms:modified>
</cp:coreProperties>
</file>