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9" roundtripDataSignature="AMtx7mhk9bBO37uni1EnkF5e2wm0yC8W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6064db9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6064db9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612ad50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612ad50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6064db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6064db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6064db9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6064db9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6064db91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6064db91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6064db9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6064db9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6064db9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6064db9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x5j3lhACorujjCRMLS_hAqTRV9mrdCWv/view"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t>Digital Blockchain Will </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ctr">
              <a:lnSpc>
                <a:spcPct val="100000"/>
              </a:lnSpc>
              <a:spcBef>
                <a:spcPts val="0"/>
              </a:spcBef>
              <a:spcAft>
                <a:spcPts val="0"/>
              </a:spcAft>
              <a:buSzPct val="117647"/>
              <a:buNone/>
            </a:pPr>
            <a:r>
              <a:rPr lang="en-US"/>
              <a:t>Akaron Davis, Vishal Puppala, Bethel Kameni, Marvin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6064db91b_1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g246064db91b_1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2" name="Google Shape;112;g246064db91b_1_0" title="streamlit-Demo.webm">
            <a:hlinkClick r:id="rId3"/>
          </p:cNvPr>
          <p:cNvPicPr preferRelativeResize="0"/>
          <p:nvPr/>
        </p:nvPicPr>
        <p:blipFill>
          <a:blip r:embed="rId4">
            <a:alphaModFix/>
          </a:blip>
          <a:stretch>
            <a:fillRect/>
          </a:stretch>
        </p:blipFill>
        <p:spPr>
          <a:xfrm>
            <a:off x="457200" y="342625"/>
            <a:ext cx="82296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311700" y="27730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Potential Next Steps</a:t>
            </a:r>
            <a:endParaRPr/>
          </a:p>
        </p:txBody>
      </p:sp>
      <p:sp>
        <p:nvSpPr>
          <p:cNvPr id="118" name="Google Shape;118;p7"/>
          <p:cNvSpPr txBox="1"/>
          <p:nvPr>
            <p:ph idx="1" type="body"/>
          </p:nvPr>
        </p:nvSpPr>
        <p:spPr>
          <a:xfrm>
            <a:off x="311700" y="946206"/>
            <a:ext cx="8520600" cy="3919992"/>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en-US"/>
              <a:t>Ensure this will is LEGALLY enforceable in every jurisdiction</a:t>
            </a:r>
            <a:endParaRPr/>
          </a:p>
          <a:p>
            <a:pPr indent="-317500" lvl="1" marL="914400" rtl="0" algn="l">
              <a:lnSpc>
                <a:spcPct val="115000"/>
              </a:lnSpc>
              <a:spcBef>
                <a:spcPts val="0"/>
              </a:spcBef>
              <a:spcAft>
                <a:spcPts val="0"/>
              </a:spcAft>
              <a:buSzPct val="108108"/>
              <a:buChar char="○"/>
            </a:pPr>
            <a:r>
              <a:rPr lang="en-US"/>
              <a:t>Different states have different laws</a:t>
            </a:r>
            <a:endParaRPr/>
          </a:p>
          <a:p>
            <a:pPr indent="-317500" lvl="2" marL="1371600" rtl="0" algn="l">
              <a:lnSpc>
                <a:spcPct val="115000"/>
              </a:lnSpc>
              <a:spcBef>
                <a:spcPts val="0"/>
              </a:spcBef>
              <a:spcAft>
                <a:spcPts val="0"/>
              </a:spcAft>
              <a:buSzPct val="108108"/>
              <a:buChar char="■"/>
            </a:pPr>
            <a:r>
              <a:rPr lang="en-US"/>
              <a:t>Many states are behind on laws regarding cryptocurrency or blockchain technology (legal gray area)</a:t>
            </a:r>
            <a:endParaRPr/>
          </a:p>
          <a:p>
            <a:pPr indent="-317500" lvl="1" marL="914400" rtl="0" algn="l">
              <a:lnSpc>
                <a:spcPct val="115000"/>
              </a:lnSpc>
              <a:spcBef>
                <a:spcPts val="0"/>
              </a:spcBef>
              <a:spcAft>
                <a:spcPts val="0"/>
              </a:spcAft>
              <a:buSzPct val="108108"/>
              <a:buChar char="○"/>
            </a:pPr>
            <a:r>
              <a:rPr lang="en-US"/>
              <a:t>In NY state, there needs to be 2 witnesses over the age of 18 at the ‘signing’ of the will</a:t>
            </a:r>
            <a:endParaRPr/>
          </a:p>
          <a:p>
            <a:pPr indent="-317500" lvl="2" marL="1371600" rtl="0" algn="l">
              <a:lnSpc>
                <a:spcPct val="115000"/>
              </a:lnSpc>
              <a:spcBef>
                <a:spcPts val="0"/>
              </a:spcBef>
              <a:spcAft>
                <a:spcPts val="0"/>
              </a:spcAft>
              <a:buSzPct val="108108"/>
              <a:buChar char="■"/>
            </a:pPr>
            <a:r>
              <a:rPr lang="en-US"/>
              <a:t>Exploring ways of creating a smart contract that allows witnesses to be added/removed</a:t>
            </a:r>
            <a:endParaRPr/>
          </a:p>
          <a:p>
            <a:pPr indent="-317500" lvl="2" marL="1371600" rtl="0" algn="l">
              <a:lnSpc>
                <a:spcPct val="115000"/>
              </a:lnSpc>
              <a:spcBef>
                <a:spcPts val="0"/>
              </a:spcBef>
              <a:spcAft>
                <a:spcPts val="0"/>
              </a:spcAft>
              <a:buSzPct val="108108"/>
              <a:buChar char="■"/>
            </a:pPr>
            <a:r>
              <a:rPr lang="en-US"/>
              <a:t>Preferable that witnesses be a ‘disinterested’ party</a:t>
            </a:r>
            <a:endParaRPr/>
          </a:p>
          <a:p>
            <a:pPr indent="-317500" lvl="3" marL="1828800" rtl="0" algn="l">
              <a:lnSpc>
                <a:spcPct val="115000"/>
              </a:lnSpc>
              <a:spcBef>
                <a:spcPts val="0"/>
              </a:spcBef>
              <a:spcAft>
                <a:spcPts val="0"/>
              </a:spcAft>
              <a:buSzPct val="108108"/>
              <a:buChar char="●"/>
            </a:pPr>
            <a:r>
              <a:rPr lang="en-US"/>
              <a:t>Example: Do </a:t>
            </a:r>
            <a:r>
              <a:rPr b="1" lang="en-US"/>
              <a:t>NOT</a:t>
            </a:r>
            <a:r>
              <a:rPr lang="en-US"/>
              <a:t> have your kids witness you ‘sign’ your will</a:t>
            </a:r>
            <a:endParaRPr/>
          </a:p>
          <a:p>
            <a:pPr indent="-317500" lvl="1" marL="914400" rtl="0" algn="l">
              <a:lnSpc>
                <a:spcPct val="115000"/>
              </a:lnSpc>
              <a:spcBef>
                <a:spcPts val="0"/>
              </a:spcBef>
              <a:spcAft>
                <a:spcPts val="0"/>
              </a:spcAft>
              <a:buSzPct val="108108"/>
              <a:buChar char="○"/>
            </a:pPr>
            <a:r>
              <a:rPr lang="en-US"/>
              <a:t>Notary may be required</a:t>
            </a:r>
            <a:endParaRPr/>
          </a:p>
          <a:p>
            <a:pPr indent="-317500" lvl="1" marL="914400" rtl="0" algn="l">
              <a:lnSpc>
                <a:spcPct val="115000"/>
              </a:lnSpc>
              <a:spcBef>
                <a:spcPts val="0"/>
              </a:spcBef>
              <a:spcAft>
                <a:spcPts val="0"/>
              </a:spcAft>
              <a:buSzPct val="108108"/>
              <a:buChar char="○"/>
            </a:pPr>
            <a:r>
              <a:rPr lang="en-US"/>
              <a:t>The testator of the will may also need to prove that they have of ‘sound mind’ </a:t>
            </a:r>
            <a:endParaRPr/>
          </a:p>
          <a:p>
            <a:pPr indent="-317500" lvl="2" marL="1371600" rtl="0" algn="l">
              <a:lnSpc>
                <a:spcPct val="115000"/>
              </a:lnSpc>
              <a:spcBef>
                <a:spcPts val="0"/>
              </a:spcBef>
              <a:spcAft>
                <a:spcPts val="0"/>
              </a:spcAft>
              <a:buSzPct val="108108"/>
              <a:buChar char="■"/>
            </a:pPr>
            <a:r>
              <a:rPr lang="en-US"/>
              <a:t>Perhaps, they get a doctor to declare that they are mentally capable of creating/updating a will</a:t>
            </a:r>
            <a:endParaRPr/>
          </a:p>
          <a:p>
            <a:pPr indent="-342900" lvl="0" marL="457200" rtl="0" algn="l">
              <a:lnSpc>
                <a:spcPct val="115000"/>
              </a:lnSpc>
              <a:spcBef>
                <a:spcPts val="0"/>
              </a:spcBef>
              <a:spcAft>
                <a:spcPts val="0"/>
              </a:spcAft>
              <a:buSzPct val="108108"/>
              <a:buChar char="●"/>
            </a:pPr>
            <a:r>
              <a:rPr lang="en-US"/>
              <a:t>Possible need for an ‘Executor’ or ’Administrator’</a:t>
            </a:r>
            <a:endParaRPr/>
          </a:p>
          <a:p>
            <a:pPr indent="-317500" lvl="1" marL="914400" rtl="0" algn="l">
              <a:lnSpc>
                <a:spcPct val="115000"/>
              </a:lnSpc>
              <a:spcBef>
                <a:spcPts val="0"/>
              </a:spcBef>
              <a:spcAft>
                <a:spcPts val="0"/>
              </a:spcAft>
              <a:buSzPct val="108108"/>
              <a:buChar char="○"/>
            </a:pPr>
            <a:r>
              <a:rPr lang="en-US"/>
              <a:t>Smart contracts created that deal with the transfer of real estate and financial assets (stocks/bonds/crypto)</a:t>
            </a:r>
            <a:endParaRPr/>
          </a:p>
          <a:p>
            <a:pPr indent="-317500" lvl="1" marL="914400" rtl="0" algn="l">
              <a:lnSpc>
                <a:spcPct val="115000"/>
              </a:lnSpc>
              <a:spcBef>
                <a:spcPts val="0"/>
              </a:spcBef>
              <a:spcAft>
                <a:spcPts val="0"/>
              </a:spcAft>
              <a:buSzPct val="108108"/>
              <a:buChar char="○"/>
            </a:pPr>
            <a:r>
              <a:rPr lang="en-US"/>
              <a:t>Need a way to facilitate transfer of other items such as (physical art, jewelry)</a:t>
            </a:r>
            <a:endParaRPr/>
          </a:p>
          <a:p>
            <a:pPr indent="-317500" lvl="2" marL="1371600" rtl="0" algn="l">
              <a:lnSpc>
                <a:spcPct val="115000"/>
              </a:lnSpc>
              <a:spcBef>
                <a:spcPts val="0"/>
              </a:spcBef>
              <a:spcAft>
                <a:spcPts val="0"/>
              </a:spcAft>
              <a:buSzPct val="108108"/>
              <a:buChar char="■"/>
            </a:pPr>
            <a:r>
              <a:rPr lang="en-US"/>
              <a:t>Example: An 82-year-old man in NY dies wearing a Rolex Yacht-master 126622 and he wants his son in Texas to inherit it. </a:t>
            </a:r>
            <a:endParaRPr/>
          </a:p>
          <a:p>
            <a:pPr indent="-317500" lvl="2" marL="1371600" rtl="0" algn="l">
              <a:lnSpc>
                <a:spcPct val="115000"/>
              </a:lnSpc>
              <a:spcBef>
                <a:spcPts val="0"/>
              </a:spcBef>
              <a:spcAft>
                <a:spcPts val="0"/>
              </a:spcAft>
              <a:buSzPct val="108108"/>
              <a:buChar char="■"/>
            </a:pPr>
            <a:r>
              <a:rPr lang="en-US"/>
              <a:t>Someone needs to be there to manage the transfer of other assets</a:t>
            </a:r>
            <a:endParaRPr/>
          </a:p>
          <a:p>
            <a:pPr indent="-228600" lvl="1" marL="914400" rtl="0" algn="l">
              <a:lnSpc>
                <a:spcPct val="115000"/>
              </a:lnSpc>
              <a:spcBef>
                <a:spcPts val="0"/>
              </a:spcBef>
              <a:spcAft>
                <a:spcPts val="0"/>
              </a:spcAft>
              <a:buSzPct val="108108"/>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612ad5050_3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Pricing</a:t>
            </a:r>
            <a:endParaRPr/>
          </a:p>
        </p:txBody>
      </p:sp>
      <p:sp>
        <p:nvSpPr>
          <p:cNvPr id="124" name="Google Shape;124;g24612ad5050_3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US"/>
              <a:t>Development Team</a:t>
            </a:r>
            <a:r>
              <a:rPr lang="en-US"/>
              <a:t>:</a:t>
            </a:r>
            <a:endParaRPr/>
          </a:p>
          <a:p>
            <a:pPr indent="-317500" lvl="1" marL="914400" rtl="0" algn="l">
              <a:spcBef>
                <a:spcPts val="0"/>
              </a:spcBef>
              <a:spcAft>
                <a:spcPts val="0"/>
              </a:spcAft>
              <a:buSzPts val="1400"/>
              <a:buChar char="○"/>
            </a:pPr>
            <a:r>
              <a:rPr lang="en-US"/>
              <a:t>A team of backend developers (3-4) to improve and maintain the blockchain infrastructure by doing such tasks as maintaining nodes and gas transaction fees. Substantive Database integration would also be necessary as the company scales up, acquiring more customers.</a:t>
            </a:r>
            <a:endParaRPr/>
          </a:p>
          <a:p>
            <a:pPr indent="-317500" lvl="1" marL="914400" rtl="0" algn="l">
              <a:spcBef>
                <a:spcPts val="0"/>
              </a:spcBef>
              <a:spcAft>
                <a:spcPts val="0"/>
              </a:spcAft>
              <a:buSzPts val="1400"/>
              <a:buChar char="○"/>
            </a:pPr>
            <a:r>
              <a:rPr lang="en-US"/>
              <a:t>1-2 front end developers to develop a more user-friendly and sleeker interface running on the world wide web</a:t>
            </a:r>
            <a:endParaRPr/>
          </a:p>
          <a:p>
            <a:pPr indent="-342900" lvl="0" marL="457200" rtl="0" algn="l">
              <a:spcBef>
                <a:spcPts val="0"/>
              </a:spcBef>
              <a:spcAft>
                <a:spcPts val="0"/>
              </a:spcAft>
              <a:buSzPts val="1800"/>
              <a:buChar char="●"/>
            </a:pPr>
            <a:r>
              <a:rPr b="1" lang="en-US"/>
              <a:t>Server Access</a:t>
            </a:r>
            <a:endParaRPr b="1"/>
          </a:p>
          <a:p>
            <a:pPr indent="-317500" lvl="1" marL="914400" rtl="0" algn="l">
              <a:spcBef>
                <a:spcPts val="0"/>
              </a:spcBef>
              <a:spcAft>
                <a:spcPts val="0"/>
              </a:spcAft>
              <a:buSzPts val="1400"/>
              <a:buChar char="○"/>
            </a:pPr>
            <a:r>
              <a:rPr lang="en-US"/>
              <a:t>AWS/Cloud Access for web visibility</a:t>
            </a:r>
            <a:endParaRPr/>
          </a:p>
          <a:p>
            <a:pPr indent="-342900" lvl="0" marL="457200" rtl="0" algn="l">
              <a:spcBef>
                <a:spcPts val="0"/>
              </a:spcBef>
              <a:spcAft>
                <a:spcPts val="0"/>
              </a:spcAft>
              <a:buSzPts val="1800"/>
              <a:buChar char="●"/>
            </a:pPr>
            <a:r>
              <a:rPr b="1" lang="en-US"/>
              <a:t>Marketing and Outreach</a:t>
            </a:r>
            <a:endParaRPr b="1"/>
          </a:p>
          <a:p>
            <a:pPr indent="-342900" lvl="0" marL="457200" rtl="0" algn="l">
              <a:spcBef>
                <a:spcPts val="0"/>
              </a:spcBef>
              <a:spcAft>
                <a:spcPts val="0"/>
              </a:spcAft>
              <a:buSzPts val="1800"/>
              <a:buChar char="●"/>
            </a:pPr>
            <a:r>
              <a:rPr b="1" lang="en-US"/>
              <a:t>Privacy and Security Enhancements</a:t>
            </a:r>
            <a:endParaRPr b="1"/>
          </a:p>
          <a:p>
            <a:pPr indent="-342900" lvl="0" marL="457200" rtl="0" algn="l">
              <a:spcBef>
                <a:spcPts val="0"/>
              </a:spcBef>
              <a:spcAft>
                <a:spcPts val="0"/>
              </a:spcAft>
              <a:buSzPts val="1800"/>
              <a:buChar char="●"/>
            </a:pPr>
            <a:r>
              <a:rPr b="1" lang="en-US"/>
              <a:t>3rd party verification services to audit provided user information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Potential Next Steps … (Extra Time)</a:t>
            </a:r>
            <a:endParaRPr/>
          </a:p>
        </p:txBody>
      </p:sp>
      <p:sp>
        <p:nvSpPr>
          <p:cNvPr id="130" name="Google Shape;13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Looked into integrating various </a:t>
            </a:r>
            <a:r>
              <a:rPr b="1" lang="en-US"/>
              <a:t>APIs</a:t>
            </a:r>
            <a:r>
              <a:rPr lang="en-US"/>
              <a:t> from sites such as Zillow (real estate), and TDAmeritrade (stocks/bonds) to demonstrate how our ‘tokens’ can be directly connected to specific assets</a:t>
            </a:r>
            <a:endParaRPr/>
          </a:p>
          <a:p>
            <a:pPr indent="-342900" lvl="0" marL="457200" rtl="0" algn="l">
              <a:lnSpc>
                <a:spcPct val="115000"/>
              </a:lnSpc>
              <a:spcBef>
                <a:spcPts val="0"/>
              </a:spcBef>
              <a:spcAft>
                <a:spcPts val="0"/>
              </a:spcAft>
              <a:buSzPts val="1800"/>
              <a:buChar char="●"/>
            </a:pPr>
            <a:r>
              <a:rPr lang="en-US"/>
              <a:t>Looked into integrating KYC-Chain or Civic Pass for identify verification</a:t>
            </a:r>
            <a:endParaRPr/>
          </a:p>
          <a:p>
            <a:pPr indent="-317500" lvl="1" marL="914400" rtl="0" algn="l">
              <a:lnSpc>
                <a:spcPct val="115000"/>
              </a:lnSpc>
              <a:spcBef>
                <a:spcPts val="0"/>
              </a:spcBef>
              <a:spcAft>
                <a:spcPts val="0"/>
              </a:spcAft>
              <a:buSzPts val="1400"/>
              <a:buChar char="○"/>
            </a:pPr>
            <a:r>
              <a:rPr lang="en-US"/>
              <a:t>The testator, the </a:t>
            </a:r>
            <a:r>
              <a:rPr lang="en-US"/>
              <a:t>witnesses</a:t>
            </a:r>
            <a:r>
              <a:rPr lang="en-US"/>
              <a:t>, the </a:t>
            </a:r>
            <a:r>
              <a:rPr lang="en-US"/>
              <a:t>beneficiaries</a:t>
            </a:r>
            <a:r>
              <a:rPr lang="en-US"/>
              <a:t> would all get ID’ed</a:t>
            </a:r>
            <a:endParaRPr/>
          </a:p>
          <a:p>
            <a:pPr indent="-317500" lvl="1" marL="914400" rtl="0" algn="l">
              <a:lnSpc>
                <a:spcPct val="115000"/>
              </a:lnSpc>
              <a:spcBef>
                <a:spcPts val="0"/>
              </a:spcBef>
              <a:spcAft>
                <a:spcPts val="0"/>
              </a:spcAft>
              <a:buSzPts val="1400"/>
              <a:buChar char="○"/>
            </a:pPr>
            <a:r>
              <a:rPr lang="en-US"/>
              <a:t>Potentially require them all to upload a picture holding their passport or something</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Executive Summary</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8"/>
              <a:buChar char="●"/>
            </a:pPr>
            <a:r>
              <a:rPr lang="en-US"/>
              <a:t>Goal: design and deploy a Smart Contract designed to tokenize a party’s assets when someone dies to then distribute in accordance with their final wishes laid out in a will and to avoid probate</a:t>
            </a:r>
            <a:endParaRPr/>
          </a:p>
          <a:p>
            <a:pPr indent="-342900" lvl="0" marL="457200" rtl="0" algn="l">
              <a:lnSpc>
                <a:spcPct val="115000"/>
              </a:lnSpc>
              <a:spcBef>
                <a:spcPts val="0"/>
              </a:spcBef>
              <a:spcAft>
                <a:spcPts val="0"/>
              </a:spcAft>
              <a:buSzPct val="108108"/>
              <a:buChar char="●"/>
            </a:pPr>
            <a:r>
              <a:rPr lang="en-US"/>
              <a:t>The assets are distributed anonymously, such that beneficiaries can only view their own assets given the token identification given to each party</a:t>
            </a:r>
            <a:endParaRPr/>
          </a:p>
          <a:p>
            <a:pPr indent="-342900" lvl="0" marL="457200" rtl="0" algn="l">
              <a:lnSpc>
                <a:spcPct val="115000"/>
              </a:lnSpc>
              <a:spcBef>
                <a:spcPts val="0"/>
              </a:spcBef>
              <a:spcAft>
                <a:spcPts val="0"/>
              </a:spcAft>
              <a:buSzPct val="108108"/>
              <a:buChar char="●"/>
            </a:pPr>
            <a:r>
              <a:rPr lang="en-US"/>
              <a:t>Two Smart Contracts were developed for this project to represent those assets and their attributes:</a:t>
            </a:r>
            <a:endParaRPr/>
          </a:p>
          <a:p>
            <a:pPr indent="-342900" lvl="1" marL="914400" rtl="0" algn="l">
              <a:lnSpc>
                <a:spcPct val="115000"/>
              </a:lnSpc>
              <a:spcBef>
                <a:spcPts val="0"/>
              </a:spcBef>
              <a:spcAft>
                <a:spcPts val="0"/>
              </a:spcAft>
              <a:buSzPct val="138996"/>
              <a:buChar char="●"/>
            </a:pPr>
            <a:r>
              <a:rPr lang="en-US"/>
              <a:t>Real Estate: Name, Social Security Number (SSN), Date of Birth (DOB), Asset Name, Asset Value</a:t>
            </a:r>
            <a:endParaRPr/>
          </a:p>
          <a:p>
            <a:pPr indent="-342900" lvl="1" marL="914400" rtl="0" algn="l">
              <a:lnSpc>
                <a:spcPct val="115000"/>
              </a:lnSpc>
              <a:spcBef>
                <a:spcPts val="0"/>
              </a:spcBef>
              <a:spcAft>
                <a:spcPts val="0"/>
              </a:spcAft>
              <a:buSzPct val="138996"/>
              <a:buChar char="●"/>
            </a:pPr>
            <a:r>
              <a:rPr lang="en-US"/>
              <a:t>Stock: Company, Ticker, Shares, Brokerage</a:t>
            </a:r>
            <a:endParaRPr/>
          </a:p>
          <a:p>
            <a:pPr indent="-342900" lvl="0" marL="457200" rtl="0" algn="l">
              <a:lnSpc>
                <a:spcPct val="115000"/>
              </a:lnSpc>
              <a:spcBef>
                <a:spcPts val="0"/>
              </a:spcBef>
              <a:spcAft>
                <a:spcPts val="0"/>
              </a:spcAft>
              <a:buSzPct val="108108"/>
              <a:buChar char="●"/>
            </a:pPr>
            <a:r>
              <a:rPr lang="en-US"/>
              <a:t>For this demo, the Real Estate Smart Contract will be used</a:t>
            </a:r>
            <a:br>
              <a:rPr lang="en-US"/>
            </a:br>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Presenter order</a:t>
            </a:r>
            <a:endParaRPr/>
          </a:p>
        </p:txBody>
      </p:sp>
      <p:sp>
        <p:nvSpPr>
          <p:cNvPr id="67" name="Google Shape;6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en-US"/>
              <a:t>Vishal Puppala: &lt;Smart Contracts and segue into UI&gt;</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US"/>
              <a:t>Bethel Kameni: &lt;Frontend&gt;</a:t>
            </a:r>
            <a:endParaRPr/>
          </a:p>
          <a:p>
            <a:pPr indent="-228600" lvl="0" marL="4572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Char char="●"/>
            </a:pPr>
            <a:r>
              <a:rPr lang="en-US"/>
              <a:t>Marvin Lee: Conclusion/Product areas for improvement</a:t>
            </a:r>
            <a:endParaRPr/>
          </a:p>
          <a:p>
            <a:pPr indent="0" lvl="0" marL="114300" rtl="0" algn="l">
              <a:lnSpc>
                <a:spcPct val="115000"/>
              </a:lnSpc>
              <a:spcBef>
                <a:spcPts val="12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46064db91b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Smart Contract Purpose (Ron &amp; Marvin)</a:t>
            </a:r>
            <a:endParaRPr/>
          </a:p>
        </p:txBody>
      </p:sp>
      <p:sp>
        <p:nvSpPr>
          <p:cNvPr id="73" name="Google Shape;73;g246064db91b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Allowed for the tokenization of ‘real estate’ assets and ‘financial assets’ such as stocks/bonds</a:t>
            </a:r>
            <a:endParaRPr/>
          </a:p>
          <a:p>
            <a:pPr indent="-342900" lvl="0" marL="457200" rtl="0" algn="l">
              <a:spcBef>
                <a:spcPts val="0"/>
              </a:spcBef>
              <a:spcAft>
                <a:spcPts val="0"/>
              </a:spcAft>
              <a:buSzPts val="1800"/>
              <a:buChar char="-"/>
            </a:pPr>
            <a:r>
              <a:rPr lang="en-US"/>
              <a:t>Key Points</a:t>
            </a:r>
            <a:endParaRPr/>
          </a:p>
          <a:p>
            <a:pPr indent="-317500" lvl="1" marL="914400" rtl="0" algn="l">
              <a:spcBef>
                <a:spcPts val="0"/>
              </a:spcBef>
              <a:spcAft>
                <a:spcPts val="0"/>
              </a:spcAft>
              <a:buSzPts val="1400"/>
              <a:buChar char="-"/>
            </a:pPr>
            <a:r>
              <a:rPr lang="en-US"/>
              <a:t>Solidity 0.5.0</a:t>
            </a:r>
            <a:endParaRPr/>
          </a:p>
          <a:p>
            <a:pPr indent="-317500" lvl="1" marL="914400" rtl="0" algn="l">
              <a:spcBef>
                <a:spcPts val="0"/>
              </a:spcBef>
              <a:spcAft>
                <a:spcPts val="0"/>
              </a:spcAft>
              <a:buSzPts val="1400"/>
              <a:buChar char="-"/>
            </a:pPr>
            <a:r>
              <a:rPr lang="en-US"/>
              <a:t>Import ERC721Full</a:t>
            </a:r>
            <a:endParaRPr/>
          </a:p>
          <a:p>
            <a:pPr indent="-317500" lvl="1" marL="914400" rtl="0" algn="l">
              <a:spcBef>
                <a:spcPts val="0"/>
              </a:spcBef>
              <a:spcAft>
                <a:spcPts val="0"/>
              </a:spcAft>
              <a:buSzPts val="1400"/>
              <a:buChar char="-"/>
            </a:pPr>
            <a:r>
              <a:rPr lang="en-US"/>
              <a:t>Define a Data Structure for a piece of real </a:t>
            </a:r>
            <a:r>
              <a:rPr lang="en-US"/>
              <a:t>estate</a:t>
            </a:r>
            <a:r>
              <a:rPr lang="en-US"/>
              <a:t> </a:t>
            </a:r>
            <a:endParaRPr/>
          </a:p>
          <a:p>
            <a:pPr indent="-317500" lvl="1" marL="914400" rtl="0" algn="l">
              <a:spcBef>
                <a:spcPts val="0"/>
              </a:spcBef>
              <a:spcAft>
                <a:spcPts val="0"/>
              </a:spcAft>
              <a:buSzPts val="1400"/>
              <a:buChar char="-"/>
            </a:pPr>
            <a:r>
              <a:rPr lang="en-US"/>
              <a:t>Define a Mapping to Associate a Token ID with a piece of real </a:t>
            </a:r>
            <a:r>
              <a:rPr lang="en-US"/>
              <a:t>estate</a:t>
            </a:r>
            <a:endParaRPr/>
          </a:p>
          <a:p>
            <a:pPr indent="-317500" lvl="1" marL="914400" rtl="0" algn="l">
              <a:spcBef>
                <a:spcPts val="0"/>
              </a:spcBef>
              <a:spcAft>
                <a:spcPts val="0"/>
              </a:spcAft>
              <a:buSzPts val="1400"/>
              <a:buChar char="-"/>
            </a:pPr>
            <a:r>
              <a:rPr lang="en-US"/>
              <a:t>Define an Event that records data </a:t>
            </a:r>
            <a:endParaRPr/>
          </a:p>
          <a:p>
            <a:pPr indent="-317500" lvl="1" marL="914400" rtl="0" algn="l">
              <a:spcBef>
                <a:spcPts val="0"/>
              </a:spcBef>
              <a:spcAft>
                <a:spcPts val="0"/>
              </a:spcAft>
              <a:buSzPts val="1400"/>
              <a:buChar char="-"/>
            </a:pPr>
            <a:r>
              <a:rPr lang="en-US"/>
              <a:t>Define a Function that Registers the piece of real estate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46064db91b_0_5"/>
          <p:cNvSpPr txBox="1"/>
          <p:nvPr>
            <p:ph type="title"/>
          </p:nvPr>
        </p:nvSpPr>
        <p:spPr>
          <a:xfrm>
            <a:off x="170588" y="58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a:t>Real Estate Token</a:t>
            </a:r>
            <a:endParaRPr/>
          </a:p>
        </p:txBody>
      </p:sp>
      <p:pic>
        <p:nvPicPr>
          <p:cNvPr id="79" name="Google Shape;79;g246064db91b_0_5"/>
          <p:cNvPicPr preferRelativeResize="0"/>
          <p:nvPr/>
        </p:nvPicPr>
        <p:blipFill>
          <a:blip r:embed="rId3">
            <a:alphaModFix/>
          </a:blip>
          <a:stretch>
            <a:fillRect/>
          </a:stretch>
        </p:blipFill>
        <p:spPr>
          <a:xfrm>
            <a:off x="1820601" y="738475"/>
            <a:ext cx="5601127" cy="4262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46064db91b_0_11"/>
          <p:cNvSpPr txBox="1"/>
          <p:nvPr>
            <p:ph type="title"/>
          </p:nvPr>
        </p:nvSpPr>
        <p:spPr>
          <a:xfrm>
            <a:off x="311700" y="58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a:t>Stock Market Token (“SNFT”)</a:t>
            </a:r>
            <a:endParaRPr/>
          </a:p>
        </p:txBody>
      </p:sp>
      <p:pic>
        <p:nvPicPr>
          <p:cNvPr id="85" name="Google Shape;85;g246064db91b_0_11"/>
          <p:cNvPicPr preferRelativeResize="0"/>
          <p:nvPr/>
        </p:nvPicPr>
        <p:blipFill>
          <a:blip r:embed="rId3">
            <a:alphaModFix/>
          </a:blip>
          <a:stretch>
            <a:fillRect/>
          </a:stretch>
        </p:blipFill>
        <p:spPr>
          <a:xfrm>
            <a:off x="1655075" y="586225"/>
            <a:ext cx="5571757" cy="420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6064db91b_0_17"/>
          <p:cNvSpPr txBox="1"/>
          <p:nvPr>
            <p:ph type="title"/>
          </p:nvPr>
        </p:nvSpPr>
        <p:spPr>
          <a:xfrm>
            <a:off x="311700" y="986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a:t>Screenshots of “SNFT”</a:t>
            </a:r>
            <a:endParaRPr/>
          </a:p>
        </p:txBody>
      </p:sp>
      <p:pic>
        <p:nvPicPr>
          <p:cNvPr id="91" name="Google Shape;91;g246064db91b_0_17"/>
          <p:cNvPicPr preferRelativeResize="0"/>
          <p:nvPr/>
        </p:nvPicPr>
        <p:blipFill>
          <a:blip r:embed="rId3">
            <a:alphaModFix/>
          </a:blip>
          <a:stretch>
            <a:fillRect/>
          </a:stretch>
        </p:blipFill>
        <p:spPr>
          <a:xfrm>
            <a:off x="152400" y="823700"/>
            <a:ext cx="4212996" cy="4167401"/>
          </a:xfrm>
          <a:prstGeom prst="rect">
            <a:avLst/>
          </a:prstGeom>
          <a:noFill/>
          <a:ln>
            <a:noFill/>
          </a:ln>
        </p:spPr>
      </p:pic>
      <p:pic>
        <p:nvPicPr>
          <p:cNvPr id="92" name="Google Shape;92;g246064db91b_0_17"/>
          <p:cNvPicPr preferRelativeResize="0"/>
          <p:nvPr/>
        </p:nvPicPr>
        <p:blipFill>
          <a:blip r:embed="rId4">
            <a:alphaModFix/>
          </a:blip>
          <a:stretch>
            <a:fillRect/>
          </a:stretch>
        </p:blipFill>
        <p:spPr>
          <a:xfrm>
            <a:off x="4695075" y="823700"/>
            <a:ext cx="4318501" cy="1838350"/>
          </a:xfrm>
          <a:prstGeom prst="rect">
            <a:avLst/>
          </a:prstGeom>
          <a:noFill/>
          <a:ln>
            <a:noFill/>
          </a:ln>
        </p:spPr>
      </p:pic>
      <p:pic>
        <p:nvPicPr>
          <p:cNvPr id="93" name="Google Shape;93;g246064db91b_0_17"/>
          <p:cNvPicPr preferRelativeResize="0"/>
          <p:nvPr/>
        </p:nvPicPr>
        <p:blipFill>
          <a:blip r:embed="rId5">
            <a:alphaModFix/>
          </a:blip>
          <a:stretch>
            <a:fillRect/>
          </a:stretch>
        </p:blipFill>
        <p:spPr>
          <a:xfrm>
            <a:off x="4517796" y="2814450"/>
            <a:ext cx="4473802" cy="19173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246064db91b_0_25"/>
          <p:cNvPicPr preferRelativeResize="0"/>
          <p:nvPr/>
        </p:nvPicPr>
        <p:blipFill>
          <a:blip r:embed="rId3">
            <a:alphaModFix/>
          </a:blip>
          <a:stretch>
            <a:fillRect/>
          </a:stretch>
        </p:blipFill>
        <p:spPr>
          <a:xfrm>
            <a:off x="1476900" y="300850"/>
            <a:ext cx="6470774" cy="2744100"/>
          </a:xfrm>
          <a:prstGeom prst="rect">
            <a:avLst/>
          </a:prstGeom>
          <a:noFill/>
          <a:ln>
            <a:noFill/>
          </a:ln>
        </p:spPr>
      </p:pic>
      <p:pic>
        <p:nvPicPr>
          <p:cNvPr id="99" name="Google Shape;99;g246064db91b_0_25"/>
          <p:cNvPicPr preferRelativeResize="0"/>
          <p:nvPr/>
        </p:nvPicPr>
        <p:blipFill>
          <a:blip r:embed="rId4">
            <a:alphaModFix/>
          </a:blip>
          <a:stretch>
            <a:fillRect/>
          </a:stretch>
        </p:blipFill>
        <p:spPr>
          <a:xfrm>
            <a:off x="1857225" y="3188250"/>
            <a:ext cx="5836002" cy="179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Frontend</a:t>
            </a:r>
            <a:endParaRPr/>
          </a:p>
        </p:txBody>
      </p:sp>
      <p:sp>
        <p:nvSpPr>
          <p:cNvPr id="105" name="Google Shape;105;p5"/>
          <p:cNvSpPr txBox="1"/>
          <p:nvPr>
            <p:ph idx="1" type="body"/>
          </p:nvPr>
        </p:nvSpPr>
        <p:spPr>
          <a:xfrm>
            <a:off x="311700" y="1152475"/>
            <a:ext cx="8725800" cy="3416400"/>
          </a:xfrm>
          <a:prstGeom prst="rect">
            <a:avLst/>
          </a:prstGeom>
          <a:noFill/>
          <a:ln>
            <a:noFill/>
          </a:ln>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US" u="sng"/>
              <a:t>Will Owner Frontend</a:t>
            </a:r>
            <a:endParaRPr u="sng"/>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User input that is needed to register one’s assets on the blockchain is collected and represents token attributes</a:t>
            </a:r>
            <a:endParaRPr/>
          </a:p>
          <a:p>
            <a:pPr indent="-317500" lvl="0" marL="457200" rtl="0" algn="l">
              <a:spcBef>
                <a:spcPts val="0"/>
              </a:spcBef>
              <a:spcAft>
                <a:spcPts val="0"/>
              </a:spcAft>
              <a:buSzPts val="1400"/>
              <a:buChar char="●"/>
            </a:pPr>
            <a:r>
              <a:rPr lang="en-US"/>
              <a:t>Once information is entered, and SSN formatting is deemed correct, user can select any of the available Ganache accounts and complete the transaction</a:t>
            </a:r>
            <a:endParaRPr/>
          </a:p>
          <a:p>
            <a:pPr indent="-304800" lvl="1" marL="914400" rtl="0" algn="l">
              <a:spcBef>
                <a:spcPts val="0"/>
              </a:spcBef>
              <a:spcAft>
                <a:spcPts val="0"/>
              </a:spcAft>
              <a:buSzPts val="1200"/>
              <a:buChar char="○"/>
            </a:pPr>
            <a:r>
              <a:rPr lang="en-US"/>
              <a:t>Unique Hash receipt is then printed, signifying proof of completion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u="sng"/>
              <a:t>Beneficiary Frontend</a:t>
            </a:r>
            <a:endParaRPr u="sng"/>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Input fields include login information emailed to beneficiaries at moment of smart contract execution in response to death</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