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8378b0d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8378b0d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 tradeoff:</a:t>
            </a:r>
            <a:endParaRPr/>
          </a:p>
          <a:p>
            <a:pPr marL="0" lvl="0" indent="0" algn="l" rtl="0">
              <a:spcBef>
                <a:spcPts val="0"/>
              </a:spcBef>
              <a:spcAft>
                <a:spcPts val="0"/>
              </a:spcAft>
              <a:buNone/>
            </a:pPr>
            <a:r>
              <a:rPr lang="en"/>
              <a:t>		-decrase in latency and more efficient communication between user and application without delays</a:t>
            </a:r>
            <a:endParaRPr/>
          </a:p>
          <a:p>
            <a:pPr marL="0" lvl="0" indent="0" algn="l" rtl="0">
              <a:spcBef>
                <a:spcPts val="0"/>
              </a:spcBef>
              <a:spcAft>
                <a:spcPts val="0"/>
              </a:spcAft>
              <a:buNone/>
            </a:pPr>
            <a:r>
              <a:rPr lang="en"/>
              <a:t>		-lack of integration could be a detriment though if the user desires integration of real time data in the ml workflow</a:t>
            </a:r>
            <a:endParaRPr/>
          </a:p>
          <a:p>
            <a:pPr marL="0" lvl="0" indent="0" algn="l" rtl="0">
              <a:spcBef>
                <a:spcPts val="0"/>
              </a:spcBef>
              <a:spcAft>
                <a:spcPts val="0"/>
              </a:spcAft>
              <a:buNone/>
            </a:pPr>
            <a:r>
              <a:rPr lang="en"/>
              <a:t>	Graphs:</a:t>
            </a:r>
            <a:endParaRPr/>
          </a:p>
          <a:p>
            <a:pPr marL="0" lvl="0" indent="0" algn="l" rtl="0">
              <a:spcBef>
                <a:spcPts val="0"/>
              </a:spcBef>
              <a:spcAft>
                <a:spcPts val="0"/>
              </a:spcAft>
              <a:buNone/>
            </a:pPr>
            <a:r>
              <a:rPr lang="en"/>
              <a:t>		Here are some visual aids to demonstrate how utilizing machine learning can increase returns.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8378b0da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8378b0d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83c2aaf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83c2aaf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8378b0da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8378b0da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8378b0da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8378b0da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858182f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858182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858182f5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858182f5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2858182f5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2858182f5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858182f5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858182f5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858182f59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858182f5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mailto:mlee@aol.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drive.google.com/file/d/1SQDm5FPmxrd4iy9GzSzPYWltRrLrYCij/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Investment Bot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a:bodyPr>
          <a:lstStyle/>
          <a:p>
            <a:pPr marL="0" lvl="0" indent="0" algn="ctr" rtl="0">
              <a:spcBef>
                <a:spcPts val="0"/>
              </a:spcBef>
              <a:spcAft>
                <a:spcPts val="0"/>
              </a:spcAft>
              <a:buNone/>
            </a:pPr>
            <a:r>
              <a:rPr lang="en"/>
              <a:t>Vishal Puppala, Bethel Kameni, Akaron Davis, Marvin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Learning Under the Hood</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1371600" lvl="0" indent="457200" algn="l" rtl="0">
              <a:spcBef>
                <a:spcPts val="0"/>
              </a:spcBef>
              <a:spcAft>
                <a:spcPts val="0"/>
              </a:spcAft>
              <a:buNone/>
            </a:pPr>
            <a:r>
              <a:rPr lang="en"/>
              <a:t>MLP Classifier</a:t>
            </a:r>
            <a:endParaRPr/>
          </a:p>
          <a:p>
            <a:pPr marL="457200" lvl="0" indent="-317182" algn="l" rtl="0">
              <a:spcBef>
                <a:spcPts val="1200"/>
              </a:spcBef>
              <a:spcAft>
                <a:spcPts val="0"/>
              </a:spcAft>
              <a:buSzPct val="100000"/>
              <a:buChar char="●"/>
            </a:pPr>
            <a:r>
              <a:rPr lang="en"/>
              <a:t>Feature set were technical indicators  generated from OHLCV dataset and imported from Finta</a:t>
            </a:r>
            <a:endParaRPr/>
          </a:p>
          <a:p>
            <a:pPr marL="457200" lvl="0" indent="-317182" algn="l" rtl="0">
              <a:spcBef>
                <a:spcPts val="0"/>
              </a:spcBef>
              <a:spcAft>
                <a:spcPts val="0"/>
              </a:spcAft>
              <a:buSzPct val="100000"/>
              <a:buChar char="●"/>
            </a:pPr>
            <a:r>
              <a:rPr lang="en"/>
              <a:t>Target Variable is generated from a momentum strategy</a:t>
            </a:r>
            <a:endParaRPr/>
          </a:p>
          <a:p>
            <a:pPr marL="457200" lvl="0" indent="-317182" algn="l" rtl="0">
              <a:spcBef>
                <a:spcPts val="0"/>
              </a:spcBef>
              <a:spcAft>
                <a:spcPts val="0"/>
              </a:spcAft>
              <a:buSzPct val="100000"/>
              <a:buChar char="●"/>
            </a:pPr>
            <a:r>
              <a:rPr lang="en"/>
              <a:t>Architecture decoupled from frontend</a:t>
            </a:r>
            <a:endParaRPr/>
          </a:p>
          <a:p>
            <a:pPr marL="914400" lvl="1" indent="-297497" algn="l" rtl="0">
              <a:spcBef>
                <a:spcPts val="0"/>
              </a:spcBef>
              <a:spcAft>
                <a:spcPts val="0"/>
              </a:spcAft>
              <a:buSzPct val="100000"/>
              <a:buChar char="○"/>
            </a:pPr>
            <a:r>
              <a:rPr lang="en"/>
              <a:t>Allows for decrease in latency</a:t>
            </a:r>
            <a:endParaRPr/>
          </a:p>
          <a:p>
            <a:pPr marL="914400" lvl="1" indent="-297497" algn="l" rtl="0">
              <a:spcBef>
                <a:spcPts val="0"/>
              </a:spcBef>
              <a:spcAft>
                <a:spcPts val="0"/>
              </a:spcAft>
              <a:buSzPct val="100000"/>
              <a:buChar char="○"/>
            </a:pPr>
            <a:r>
              <a:rPr lang="en"/>
              <a:t>More efficient Communication</a:t>
            </a:r>
            <a:endParaRPr/>
          </a:p>
          <a:p>
            <a:pPr marL="91440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0"/>
              </a:spcAft>
              <a:buNone/>
            </a:pPr>
            <a:endParaRPr/>
          </a:p>
          <a:p>
            <a:pPr marL="914400" lvl="0" indent="0" algn="l" rtl="0">
              <a:spcBef>
                <a:spcPts val="1200"/>
              </a:spcBef>
              <a:spcAft>
                <a:spcPts val="0"/>
              </a:spcAft>
              <a:buNone/>
            </a:pPr>
            <a:r>
              <a:rPr lang="en"/>
              <a:t>  </a:t>
            </a:r>
            <a:endParaRPr/>
          </a:p>
          <a:p>
            <a:pPr marL="0" lvl="0" indent="0" algn="l" rtl="0">
              <a:spcBef>
                <a:spcPts val="1200"/>
              </a:spcBef>
              <a:spcAft>
                <a:spcPts val="1200"/>
              </a:spcAft>
              <a:buNone/>
            </a:pPr>
            <a:endParaRPr/>
          </a:p>
        </p:txBody>
      </p:sp>
      <p:pic>
        <p:nvPicPr>
          <p:cNvPr id="118" name="Google Shape;118;p23"/>
          <p:cNvPicPr preferRelativeResize="0"/>
          <p:nvPr/>
        </p:nvPicPr>
        <p:blipFill>
          <a:blip r:embed="rId3">
            <a:alphaModFix/>
          </a:blip>
          <a:stretch>
            <a:fillRect/>
          </a:stretch>
        </p:blipFill>
        <p:spPr>
          <a:xfrm>
            <a:off x="125325" y="3072725"/>
            <a:ext cx="3429000" cy="2123200"/>
          </a:xfrm>
          <a:prstGeom prst="rect">
            <a:avLst/>
          </a:prstGeom>
          <a:noFill/>
          <a:ln>
            <a:noFill/>
          </a:ln>
        </p:spPr>
      </p:pic>
      <p:pic>
        <p:nvPicPr>
          <p:cNvPr id="119" name="Google Shape;119;p23"/>
          <p:cNvPicPr preferRelativeResize="0"/>
          <p:nvPr/>
        </p:nvPicPr>
        <p:blipFill>
          <a:blip r:embed="rId4">
            <a:alphaModFix/>
          </a:blip>
          <a:stretch>
            <a:fillRect/>
          </a:stretch>
        </p:blipFill>
        <p:spPr>
          <a:xfrm>
            <a:off x="4124713" y="2986125"/>
            <a:ext cx="2830925" cy="2123200"/>
          </a:xfrm>
          <a:prstGeom prst="rect">
            <a:avLst/>
          </a:prstGeom>
          <a:noFill/>
          <a:ln>
            <a:noFill/>
          </a:ln>
        </p:spPr>
      </p:pic>
      <p:sp>
        <p:nvSpPr>
          <p:cNvPr id="120" name="Google Shape;120;p23"/>
          <p:cNvSpPr txBox="1"/>
          <p:nvPr/>
        </p:nvSpPr>
        <p:spPr>
          <a:xfrm>
            <a:off x="625225" y="3649775"/>
            <a:ext cx="100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Low Risk</a:t>
            </a:r>
            <a:endParaRPr b="1"/>
          </a:p>
        </p:txBody>
      </p:sp>
      <p:sp>
        <p:nvSpPr>
          <p:cNvPr id="121" name="Google Shape;121;p23"/>
          <p:cNvSpPr txBox="1"/>
          <p:nvPr/>
        </p:nvSpPr>
        <p:spPr>
          <a:xfrm>
            <a:off x="5740400" y="34427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rPr>
              <a:t>Mid Risk</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a:t>
            </a:r>
            <a:endParaRP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did we chose MLP</a:t>
            </a:r>
            <a:endParaRPr/>
          </a:p>
          <a:p>
            <a:pPr marL="457200" lvl="0" indent="-342900" algn="l" rtl="0">
              <a:spcBef>
                <a:spcPts val="0"/>
              </a:spcBef>
              <a:spcAft>
                <a:spcPts val="0"/>
              </a:spcAft>
              <a:buSzPts val="1800"/>
              <a:buChar char="●"/>
            </a:pPr>
            <a:r>
              <a:rPr lang="en"/>
              <a:t>Optimization</a:t>
            </a:r>
            <a:endParaRPr/>
          </a:p>
          <a:p>
            <a:pPr marL="457200" lvl="0" indent="-342900" algn="l" rtl="0">
              <a:spcBef>
                <a:spcPts val="0"/>
              </a:spcBef>
              <a:spcAft>
                <a:spcPts val="0"/>
              </a:spcAft>
              <a:buSzPts val="1800"/>
              <a:buChar char="●"/>
            </a:pPr>
            <a:r>
              <a:rPr lang="en"/>
              <a:t>Results</a:t>
            </a:r>
            <a:endParaRPr/>
          </a:p>
          <a:p>
            <a:pPr marL="457200" lvl="0" indent="-342900" algn="l" rtl="0">
              <a:spcBef>
                <a:spcPts val="0"/>
              </a:spcBef>
              <a:spcAft>
                <a:spcPts val="0"/>
              </a:spcAft>
              <a:buSzPts val="1800"/>
              <a:buChar char="●"/>
            </a:pPr>
            <a:r>
              <a:rPr lang="en"/>
              <a:t>Different type of risk associated client profile</a:t>
            </a:r>
            <a:endParaRPr/>
          </a:p>
          <a:p>
            <a:pPr marL="457200" lvl="0" indent="-342900" algn="l" rtl="0">
              <a:spcBef>
                <a:spcPts val="0"/>
              </a:spcBef>
              <a:spcAft>
                <a:spcPts val="0"/>
              </a:spcAft>
              <a:buSzPts val="1800"/>
              <a:buChar char="●"/>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Executive Summary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Use a Machine Learning Model to compare Actual versus Predicted Returns on what to invest in given a user’s risk tolerance</a:t>
            </a:r>
            <a:endParaRPr dirty="0"/>
          </a:p>
          <a:p>
            <a:pPr marL="457200" lvl="0" indent="-342900" algn="l" rtl="0">
              <a:spcBef>
                <a:spcPts val="0"/>
              </a:spcBef>
              <a:spcAft>
                <a:spcPts val="0"/>
              </a:spcAft>
              <a:buSzPts val="1800"/>
              <a:buChar char="●"/>
            </a:pPr>
            <a:r>
              <a:rPr lang="en" dirty="0"/>
              <a:t>MLP Classifier was chosen for the neural network for Machine Learning processing and optimization</a:t>
            </a:r>
          </a:p>
          <a:p>
            <a:r>
              <a:rPr lang="en-US" dirty="0"/>
              <a:t>Use a Machine Learning Model to optimize momentum trading </a:t>
            </a:r>
            <a:endParaRPr dirty="0"/>
          </a:p>
          <a:p>
            <a:pPr marL="457200" lvl="0" indent="-342900" algn="l" rtl="0">
              <a:spcBef>
                <a:spcPts val="0"/>
              </a:spcBef>
              <a:spcAft>
                <a:spcPts val="0"/>
              </a:spcAft>
              <a:buSzPts val="1800"/>
              <a:buChar char="●"/>
            </a:pPr>
            <a:r>
              <a:rPr lang="en" dirty="0"/>
              <a:t>Technical indicators (X):</a:t>
            </a:r>
            <a:endParaRPr dirty="0"/>
          </a:p>
          <a:p>
            <a:pPr marL="914400" lvl="1" indent="-317500" algn="l" rtl="0">
              <a:spcBef>
                <a:spcPts val="0"/>
              </a:spcBef>
              <a:spcAft>
                <a:spcPts val="0"/>
              </a:spcAft>
              <a:buSzPts val="1400"/>
              <a:buChar char="○"/>
            </a:pPr>
            <a:r>
              <a:rPr lang="en" dirty="0"/>
              <a:t>VWOP</a:t>
            </a:r>
            <a:endParaRPr dirty="0"/>
          </a:p>
          <a:p>
            <a:pPr marL="914400" lvl="1" indent="-317500" algn="l" rtl="0">
              <a:spcBef>
                <a:spcPts val="0"/>
              </a:spcBef>
              <a:spcAft>
                <a:spcPts val="0"/>
              </a:spcAft>
              <a:buSzPts val="1400"/>
              <a:buChar char="○"/>
            </a:pPr>
            <a:r>
              <a:rPr lang="en" dirty="0"/>
              <a:t>Exponential Moving Average (EMA) = 8</a:t>
            </a:r>
            <a:endParaRPr dirty="0"/>
          </a:p>
          <a:p>
            <a:pPr marL="457200" lvl="0" indent="-342900" algn="l" rtl="0">
              <a:spcBef>
                <a:spcPts val="0"/>
              </a:spcBef>
              <a:spcAft>
                <a:spcPts val="0"/>
              </a:spcAft>
              <a:buSzPts val="1800"/>
              <a:buChar char="●"/>
            </a:pPr>
            <a:r>
              <a:rPr lang="en" dirty="0"/>
              <a:t>Predictions (Y):</a:t>
            </a:r>
            <a:endParaRPr dirty="0"/>
          </a:p>
          <a:p>
            <a:pPr marL="914400" lvl="1" indent="-317500" algn="l" rtl="0">
              <a:spcBef>
                <a:spcPts val="0"/>
              </a:spcBef>
              <a:spcAft>
                <a:spcPts val="0"/>
              </a:spcAft>
              <a:buSzPts val="1400"/>
              <a:buChar char="○"/>
            </a:pPr>
            <a:r>
              <a:rPr lang="en" dirty="0"/>
              <a:t>Generated by Momentum</a:t>
            </a:r>
            <a:endParaRPr dirty="0"/>
          </a:p>
          <a:p>
            <a:pPr marL="914400" lvl="1" indent="-317500" algn="l" rtl="0">
              <a:spcBef>
                <a:spcPts val="0"/>
              </a:spcBef>
              <a:spcAft>
                <a:spcPts val="0"/>
              </a:spcAft>
              <a:buSzPts val="1400"/>
              <a:buChar char="○"/>
            </a:pPr>
            <a:r>
              <a:rPr lang="en" dirty="0"/>
              <a:t>Investment returns</a:t>
            </a:r>
            <a:endParaRPr dirty="0"/>
          </a:p>
          <a:p>
            <a:pPr marL="914400" lvl="1" indent="-317500" algn="l" rtl="0">
              <a:spcBef>
                <a:spcPts val="0"/>
              </a:spcBef>
              <a:spcAft>
                <a:spcPts val="0"/>
              </a:spcAft>
              <a:buSzPts val="1400"/>
              <a:buChar char="○"/>
            </a:pPr>
            <a:r>
              <a:rPr lang="en" dirty="0"/>
              <a:t>Observed better returns over time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Executive Summary (cont’d)</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dirty="0"/>
              <a:t>Create an interactive bespoke Chatbot for a customer’s trading/investing experience based on their respective risk </a:t>
            </a:r>
            <a:r>
              <a:rPr lang="en" dirty="0" err="1"/>
              <a:t>apetite</a:t>
            </a:r>
            <a:endParaRPr lang="en" dirty="0"/>
          </a:p>
          <a:p>
            <a:pPr marL="457200" lvl="0" indent="-342900" algn="l" rtl="0">
              <a:spcBef>
                <a:spcPts val="0"/>
              </a:spcBef>
              <a:spcAft>
                <a:spcPts val="0"/>
              </a:spcAft>
              <a:buSzPts val="1800"/>
              <a:buChar char="●"/>
            </a:pPr>
            <a:r>
              <a:rPr lang="en" dirty="0"/>
              <a:t>Chatbot: gather information from our client to pass onto the ML model</a:t>
            </a:r>
            <a:endParaRPr dirty="0"/>
          </a:p>
          <a:p>
            <a:pPr marL="914400" lvl="1" indent="-317500" algn="l" rtl="0">
              <a:spcBef>
                <a:spcPts val="0"/>
              </a:spcBef>
              <a:spcAft>
                <a:spcPts val="0"/>
              </a:spcAft>
              <a:buSzPts val="1400"/>
              <a:buChar char="○"/>
            </a:pPr>
            <a:r>
              <a:rPr lang="en" dirty="0"/>
              <a:t>Base information:</a:t>
            </a:r>
            <a:endParaRPr dirty="0"/>
          </a:p>
          <a:p>
            <a:pPr marL="1371600" lvl="2" indent="-317500" algn="l" rtl="0">
              <a:spcBef>
                <a:spcPts val="0"/>
              </a:spcBef>
              <a:spcAft>
                <a:spcPts val="0"/>
              </a:spcAft>
              <a:buSzPts val="1400"/>
              <a:buChar char="■"/>
            </a:pPr>
            <a:r>
              <a:rPr lang="en" dirty="0" err="1"/>
              <a:t>Firstname</a:t>
            </a:r>
            <a:endParaRPr dirty="0"/>
          </a:p>
          <a:p>
            <a:pPr marL="1371600" lvl="2" indent="-317500" algn="l" rtl="0">
              <a:spcBef>
                <a:spcPts val="0"/>
              </a:spcBef>
              <a:spcAft>
                <a:spcPts val="0"/>
              </a:spcAft>
              <a:buSzPts val="1400"/>
              <a:buChar char="■"/>
            </a:pPr>
            <a:r>
              <a:rPr lang="en" dirty="0"/>
              <a:t>Age: between 18-65</a:t>
            </a:r>
            <a:endParaRPr dirty="0"/>
          </a:p>
          <a:p>
            <a:pPr marL="1371600" lvl="2" indent="-317500" algn="l" rtl="0">
              <a:spcBef>
                <a:spcPts val="0"/>
              </a:spcBef>
              <a:spcAft>
                <a:spcPts val="0"/>
              </a:spcAft>
              <a:buSzPts val="1400"/>
              <a:buChar char="■"/>
            </a:pPr>
            <a:r>
              <a:rPr lang="en" dirty="0"/>
              <a:t>Email</a:t>
            </a:r>
            <a:endParaRPr dirty="0"/>
          </a:p>
          <a:p>
            <a:pPr marL="1371600" lvl="2" indent="-317500" algn="l" rtl="0">
              <a:spcBef>
                <a:spcPts val="0"/>
              </a:spcBef>
              <a:spcAft>
                <a:spcPts val="0"/>
              </a:spcAft>
              <a:buSzPts val="1400"/>
              <a:buChar char="■"/>
            </a:pPr>
            <a:r>
              <a:rPr lang="en" dirty="0"/>
              <a:t>Investment Amount: $10000</a:t>
            </a:r>
            <a:endParaRPr dirty="0"/>
          </a:p>
          <a:p>
            <a:pPr marL="1371600" lvl="2" indent="-317500" algn="l" rtl="0">
              <a:spcBef>
                <a:spcPts val="0"/>
              </a:spcBef>
              <a:spcAft>
                <a:spcPts val="0"/>
              </a:spcAft>
              <a:buSzPts val="1400"/>
              <a:buChar char="■"/>
            </a:pPr>
            <a:r>
              <a:rPr lang="en" dirty="0"/>
              <a:t>Time Horizon: 10 years</a:t>
            </a:r>
            <a:endParaRPr dirty="0"/>
          </a:p>
          <a:p>
            <a:pPr marL="914400" lvl="1" indent="-317500" algn="l" rtl="0">
              <a:spcBef>
                <a:spcPts val="0"/>
              </a:spcBef>
              <a:spcAft>
                <a:spcPts val="0"/>
              </a:spcAft>
              <a:buSzPts val="1400"/>
              <a:buChar char="○"/>
            </a:pPr>
            <a:r>
              <a:rPr lang="en" dirty="0"/>
              <a:t>Information pertinent to the Machine Learning processing</a:t>
            </a:r>
            <a:endParaRPr dirty="0"/>
          </a:p>
          <a:p>
            <a:pPr marL="1371600" lvl="2" indent="-317500" algn="l" rtl="0">
              <a:spcBef>
                <a:spcPts val="0"/>
              </a:spcBef>
              <a:spcAft>
                <a:spcPts val="0"/>
              </a:spcAft>
              <a:buSzPts val="1400"/>
              <a:buChar char="■"/>
            </a:pPr>
            <a:r>
              <a:rPr lang="en" dirty="0"/>
              <a:t>Risk level determines what to invest in</a:t>
            </a:r>
            <a:endParaRPr dirty="0"/>
          </a:p>
          <a:p>
            <a:pPr marL="1828800" lvl="3" indent="-317500" algn="l" rtl="0">
              <a:spcBef>
                <a:spcPts val="0"/>
              </a:spcBef>
              <a:spcAft>
                <a:spcPts val="0"/>
              </a:spcAft>
              <a:buSzPts val="1400"/>
              <a:buChar char="●"/>
            </a:pPr>
            <a:r>
              <a:rPr lang="en" dirty="0"/>
              <a:t>Low: S&amp;P</a:t>
            </a:r>
            <a:endParaRPr dirty="0"/>
          </a:p>
          <a:p>
            <a:pPr marL="1828800" lvl="3" indent="-317500" algn="l" rtl="0">
              <a:spcBef>
                <a:spcPts val="0"/>
              </a:spcBef>
              <a:spcAft>
                <a:spcPts val="0"/>
              </a:spcAft>
              <a:buSzPts val="1400"/>
              <a:buChar char="●"/>
            </a:pPr>
            <a:r>
              <a:rPr lang="en" dirty="0"/>
              <a:t>Medium: Single name stock (e.g., Apple)</a:t>
            </a:r>
            <a:endParaRPr dirty="0"/>
          </a:p>
          <a:p>
            <a:pPr marL="1828800" lvl="3" indent="-317500" algn="l" rtl="0">
              <a:spcBef>
                <a:spcPts val="0"/>
              </a:spcBef>
              <a:spcAft>
                <a:spcPts val="0"/>
              </a:spcAft>
              <a:buSzPts val="1400"/>
              <a:buChar char="●"/>
            </a:pPr>
            <a:r>
              <a:rPr lang="en" dirty="0"/>
              <a:t>High: Penny stock (East Side Distilling) -&gt; chosen for this demonstration</a:t>
            </a:r>
            <a:endParaRPr dirty="0"/>
          </a:p>
          <a:p>
            <a:pPr marL="1371600" lvl="2" indent="-317500" algn="l" rtl="0">
              <a:spcBef>
                <a:spcPts val="0"/>
              </a:spcBef>
              <a:spcAft>
                <a:spcPts val="0"/>
              </a:spcAft>
              <a:buSzPts val="1400"/>
              <a:buChar char="■"/>
            </a:pPr>
            <a:r>
              <a:rPr lang="en" dirty="0"/>
              <a:t>All risk levels will be submitted in the repository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Presenter order</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Marvin Lee: demonstrate the Chatbot capability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Vishal Puppala: Machine Learning demonstration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Bethel Kameni: Analysis of the Machine Learning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Amazon Lex Bot - Demonstration</a:t>
            </a:r>
            <a:endParaRPr/>
          </a:p>
        </p:txBody>
      </p:sp>
      <p:pic>
        <p:nvPicPr>
          <p:cNvPr id="85" name="Google Shape;85;p18"/>
          <p:cNvPicPr preferRelativeResize="0"/>
          <p:nvPr/>
        </p:nvPicPr>
        <p:blipFill>
          <a:blip r:embed="rId3">
            <a:alphaModFix/>
          </a:blip>
          <a:stretch>
            <a:fillRect/>
          </a:stretch>
        </p:blipFill>
        <p:spPr>
          <a:xfrm>
            <a:off x="402222" y="1126800"/>
            <a:ext cx="2673256" cy="3712876"/>
          </a:xfrm>
          <a:prstGeom prst="rect">
            <a:avLst/>
          </a:prstGeom>
          <a:noFill/>
          <a:ln>
            <a:noFill/>
          </a:ln>
        </p:spPr>
      </p:pic>
      <p:pic>
        <p:nvPicPr>
          <p:cNvPr id="86" name="Google Shape;86;p18"/>
          <p:cNvPicPr preferRelativeResize="0"/>
          <p:nvPr/>
        </p:nvPicPr>
        <p:blipFill>
          <a:blip r:embed="rId4">
            <a:alphaModFix/>
          </a:blip>
          <a:stretch>
            <a:fillRect/>
          </a:stretch>
        </p:blipFill>
        <p:spPr>
          <a:xfrm>
            <a:off x="3441853" y="1126800"/>
            <a:ext cx="2751100" cy="3820973"/>
          </a:xfrm>
          <a:prstGeom prst="rect">
            <a:avLst/>
          </a:prstGeom>
          <a:noFill/>
          <a:ln>
            <a:noFill/>
          </a:ln>
        </p:spPr>
      </p:pic>
      <p:sp>
        <p:nvSpPr>
          <p:cNvPr id="87" name="Google Shape;87;p18"/>
          <p:cNvSpPr txBox="1"/>
          <p:nvPr/>
        </p:nvSpPr>
        <p:spPr>
          <a:xfrm>
            <a:off x="6470025" y="1240950"/>
            <a:ext cx="24648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buildProfile (intent)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Name</a:t>
            </a:r>
            <a:endParaRPr/>
          </a:p>
          <a:p>
            <a:pPr marL="457200" lvl="0" indent="-317500" algn="l" rtl="0">
              <a:spcBef>
                <a:spcPts val="0"/>
              </a:spcBef>
              <a:spcAft>
                <a:spcPts val="0"/>
              </a:spcAft>
              <a:buSzPts val="1400"/>
              <a:buChar char="-"/>
            </a:pPr>
            <a:r>
              <a:rPr lang="en"/>
              <a:t>Age</a:t>
            </a:r>
            <a:endParaRPr/>
          </a:p>
          <a:p>
            <a:pPr marL="457200" lvl="0" indent="-317500" algn="l" rtl="0">
              <a:spcBef>
                <a:spcPts val="0"/>
              </a:spcBef>
              <a:spcAft>
                <a:spcPts val="0"/>
              </a:spcAft>
              <a:buSzPts val="1400"/>
              <a:buChar char="-"/>
            </a:pPr>
            <a:r>
              <a:rPr lang="en"/>
              <a:t>Email Address</a:t>
            </a:r>
            <a:endParaRPr/>
          </a:p>
          <a:p>
            <a:pPr marL="457200" lvl="0" indent="-317500" algn="l" rtl="0">
              <a:spcBef>
                <a:spcPts val="0"/>
              </a:spcBef>
              <a:spcAft>
                <a:spcPts val="0"/>
              </a:spcAft>
              <a:buSzPts val="1400"/>
              <a:buChar char="-"/>
            </a:pPr>
            <a:r>
              <a:rPr lang="en"/>
              <a:t>Investment Amount</a:t>
            </a:r>
            <a:endParaRPr/>
          </a:p>
          <a:p>
            <a:pPr marL="457200" lvl="0" indent="-317500" algn="l" rtl="0">
              <a:spcBef>
                <a:spcPts val="0"/>
              </a:spcBef>
              <a:spcAft>
                <a:spcPts val="0"/>
              </a:spcAft>
              <a:buSzPts val="1400"/>
              <a:buChar char="-"/>
            </a:pPr>
            <a:r>
              <a:rPr lang="en"/>
              <a:t>Risk Tolerance</a:t>
            </a:r>
            <a:endParaRPr/>
          </a:p>
          <a:p>
            <a:pPr marL="457200" lvl="0" indent="-317500" algn="l" rtl="0">
              <a:spcBef>
                <a:spcPts val="0"/>
              </a:spcBef>
              <a:spcAft>
                <a:spcPts val="0"/>
              </a:spcAft>
              <a:buSzPts val="1400"/>
              <a:buChar char="-"/>
            </a:pPr>
            <a:r>
              <a:rPr lang="en"/>
              <a:t>Time Horizon</a:t>
            </a:r>
            <a:endParaRPr/>
          </a:p>
          <a:p>
            <a:pPr marL="457200" lvl="0" indent="-317500" algn="l" rtl="0">
              <a:spcBef>
                <a:spcPts val="0"/>
              </a:spcBef>
              <a:spcAft>
                <a:spcPts val="0"/>
              </a:spcAft>
              <a:buSzPts val="1400"/>
              <a:buChar char="-"/>
            </a:pPr>
            <a:r>
              <a:rPr lang="en"/>
              <a:t>Type of user (trader/investor)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333599" y="250100"/>
            <a:ext cx="4238400" cy="4512575"/>
          </a:xfrm>
          <a:prstGeom prst="rect">
            <a:avLst/>
          </a:prstGeom>
          <a:noFill/>
          <a:ln>
            <a:noFill/>
          </a:ln>
        </p:spPr>
      </p:pic>
      <p:sp>
        <p:nvSpPr>
          <p:cNvPr id="93" name="Google Shape;93;p19"/>
          <p:cNvSpPr txBox="1"/>
          <p:nvPr/>
        </p:nvSpPr>
        <p:spPr>
          <a:xfrm>
            <a:off x="5023675" y="250100"/>
            <a:ext cx="3551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buildProfile</a:t>
            </a:r>
            <a:endParaRPr/>
          </a:p>
          <a:p>
            <a:pPr marL="0" lvl="0" indent="0" algn="l" rtl="0">
              <a:spcBef>
                <a:spcPts val="0"/>
              </a:spcBef>
              <a:spcAft>
                <a:spcPts val="0"/>
              </a:spcAft>
              <a:buNone/>
            </a:pPr>
            <a:endParaRPr/>
          </a:p>
          <a:p>
            <a:pPr marL="0" lvl="0" indent="0" algn="l" rtl="0">
              <a:spcBef>
                <a:spcPts val="0"/>
              </a:spcBef>
              <a:spcAft>
                <a:spcPts val="0"/>
              </a:spcAft>
              <a:buNone/>
            </a:pPr>
            <a:r>
              <a:rPr lang="en" b="1"/>
              <a:t>Name:</a:t>
            </a:r>
            <a:r>
              <a:rPr lang="en"/>
              <a:t> Marvin</a:t>
            </a:r>
            <a:endParaRPr/>
          </a:p>
          <a:p>
            <a:pPr marL="0" lvl="0" indent="0" algn="l" rtl="0">
              <a:spcBef>
                <a:spcPts val="0"/>
              </a:spcBef>
              <a:spcAft>
                <a:spcPts val="0"/>
              </a:spcAft>
              <a:buNone/>
            </a:pPr>
            <a:r>
              <a:rPr lang="en" b="1"/>
              <a:t>Age: </a:t>
            </a:r>
            <a:r>
              <a:rPr lang="en"/>
              <a:t>26</a:t>
            </a:r>
            <a:endParaRPr/>
          </a:p>
          <a:p>
            <a:pPr marL="0" lvl="0" indent="0" algn="l" rtl="0">
              <a:spcBef>
                <a:spcPts val="0"/>
              </a:spcBef>
              <a:spcAft>
                <a:spcPts val="0"/>
              </a:spcAft>
              <a:buNone/>
            </a:pPr>
            <a:r>
              <a:rPr lang="en" b="1"/>
              <a:t>Email: </a:t>
            </a:r>
            <a:r>
              <a:rPr lang="en" u="sng">
                <a:solidFill>
                  <a:schemeClr val="hlink"/>
                </a:solidFill>
                <a:hlinkClick r:id="rId4"/>
              </a:rPr>
              <a:t>mlee@aol.com</a:t>
            </a:r>
            <a:endParaRPr/>
          </a:p>
          <a:p>
            <a:pPr marL="0" lvl="0" indent="0" algn="l" rtl="0">
              <a:spcBef>
                <a:spcPts val="0"/>
              </a:spcBef>
              <a:spcAft>
                <a:spcPts val="0"/>
              </a:spcAft>
              <a:buNone/>
            </a:pPr>
            <a:r>
              <a:rPr lang="en" b="1"/>
              <a:t>Investment Amount: </a:t>
            </a:r>
            <a:r>
              <a:rPr lang="en"/>
              <a:t>$150,000</a:t>
            </a:r>
            <a:endParaRPr/>
          </a:p>
          <a:p>
            <a:pPr marL="0" lvl="0" indent="0" algn="l" rtl="0">
              <a:spcBef>
                <a:spcPts val="0"/>
              </a:spcBef>
              <a:spcAft>
                <a:spcPts val="0"/>
              </a:spcAft>
              <a:buNone/>
            </a:pPr>
            <a:r>
              <a:rPr lang="en" b="1"/>
              <a:t>Risk Tolerance: </a:t>
            </a:r>
            <a:r>
              <a:rPr lang="en"/>
              <a:t>High</a:t>
            </a:r>
            <a:endParaRPr/>
          </a:p>
          <a:p>
            <a:pPr marL="0" lvl="0" indent="0" algn="l" rtl="0">
              <a:spcBef>
                <a:spcPts val="0"/>
              </a:spcBef>
              <a:spcAft>
                <a:spcPts val="0"/>
              </a:spcAft>
              <a:buNone/>
            </a:pPr>
            <a:r>
              <a:rPr lang="en" b="1"/>
              <a:t>Time Horizon: </a:t>
            </a:r>
            <a:r>
              <a:rPr lang="en"/>
              <a:t>Short-term</a:t>
            </a:r>
            <a:endParaRPr/>
          </a:p>
          <a:p>
            <a:pPr marL="0" lvl="0" indent="0" algn="l" rtl="0">
              <a:spcBef>
                <a:spcPts val="0"/>
              </a:spcBef>
              <a:spcAft>
                <a:spcPts val="0"/>
              </a:spcAft>
              <a:buNone/>
            </a:pPr>
            <a:r>
              <a:rPr lang="en" b="1"/>
              <a:t>User Type: </a:t>
            </a:r>
            <a:r>
              <a:rPr lang="en"/>
              <a:t>Trader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26725" y="308100"/>
            <a:ext cx="5366350" cy="4159299"/>
          </a:xfrm>
          <a:prstGeom prst="rect">
            <a:avLst/>
          </a:prstGeom>
          <a:noFill/>
          <a:ln>
            <a:noFill/>
          </a:ln>
        </p:spPr>
      </p:pic>
      <p:sp>
        <p:nvSpPr>
          <p:cNvPr id="99" name="Google Shape;99;p20"/>
          <p:cNvSpPr txBox="1"/>
          <p:nvPr/>
        </p:nvSpPr>
        <p:spPr>
          <a:xfrm>
            <a:off x="6016425" y="522050"/>
            <a:ext cx="25590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GOING DEEPER</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What is your trading strategy?</a:t>
            </a:r>
            <a:endParaRPr/>
          </a:p>
          <a:p>
            <a:pPr marL="457200" lvl="0" indent="-317500" algn="l" rtl="0">
              <a:spcBef>
                <a:spcPts val="0"/>
              </a:spcBef>
              <a:spcAft>
                <a:spcPts val="0"/>
              </a:spcAft>
              <a:buSzPts val="1400"/>
              <a:buChar char="-"/>
            </a:pPr>
            <a:r>
              <a:rPr lang="en"/>
              <a:t>Is it based off </a:t>
            </a:r>
            <a:r>
              <a:rPr lang="en" b="1"/>
              <a:t>news </a:t>
            </a:r>
            <a:r>
              <a:rPr lang="en"/>
              <a:t>(company earnings, analyst reports, FOMC announcements)?</a:t>
            </a:r>
            <a:endParaRPr/>
          </a:p>
          <a:p>
            <a:pPr marL="457200" lvl="0" indent="-317500" algn="l" rtl="0">
              <a:spcBef>
                <a:spcPts val="0"/>
              </a:spcBef>
              <a:spcAft>
                <a:spcPts val="0"/>
              </a:spcAft>
              <a:buSzPts val="1400"/>
              <a:buChar char="-"/>
            </a:pPr>
            <a:r>
              <a:rPr lang="en"/>
              <a:t>Is it based off t</a:t>
            </a:r>
            <a:r>
              <a:rPr lang="en" b="1"/>
              <a:t>echnical indicators</a:t>
            </a:r>
            <a:r>
              <a:rPr lang="en"/>
              <a:t> (moving averages, RSI, MACD)?</a:t>
            </a:r>
            <a:endParaRPr/>
          </a:p>
          <a:p>
            <a:pPr marL="457200" lvl="0" indent="-317500" algn="l" rtl="0">
              <a:spcBef>
                <a:spcPts val="0"/>
              </a:spcBef>
              <a:spcAft>
                <a:spcPts val="0"/>
              </a:spcAft>
              <a:buSzPts val="1400"/>
              <a:buChar char="-"/>
            </a:pPr>
            <a:r>
              <a:rPr lang="en"/>
              <a:t>Is the strategy quantifiable?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52400" y="265300"/>
            <a:ext cx="3984700" cy="4725800"/>
          </a:xfrm>
          <a:prstGeom prst="rect">
            <a:avLst/>
          </a:prstGeom>
          <a:noFill/>
          <a:ln>
            <a:noFill/>
          </a:ln>
        </p:spPr>
      </p:pic>
      <p:sp>
        <p:nvSpPr>
          <p:cNvPr id="105" name="Google Shape;105;p21"/>
          <p:cNvSpPr txBox="1"/>
          <p:nvPr/>
        </p:nvSpPr>
        <p:spPr>
          <a:xfrm>
            <a:off x="4963750" y="462150"/>
            <a:ext cx="3620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Technical Analysis</a:t>
            </a:r>
            <a:endParaRPr b="1"/>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What indicators would the user like to use?</a:t>
            </a:r>
            <a:endParaRPr/>
          </a:p>
          <a:p>
            <a:pPr marL="457200" lvl="0" indent="-317500" algn="l" rtl="0">
              <a:spcBef>
                <a:spcPts val="0"/>
              </a:spcBef>
              <a:spcAft>
                <a:spcPts val="0"/>
              </a:spcAft>
              <a:buSzPts val="1400"/>
              <a:buChar char="-"/>
            </a:pPr>
            <a:r>
              <a:rPr lang="en"/>
              <a:t>Would the user be open to using our trading bot?</a:t>
            </a:r>
            <a:endParaRPr/>
          </a:p>
          <a:p>
            <a:pPr marL="457200" lvl="0" indent="-317500" algn="l" rtl="0">
              <a:spcBef>
                <a:spcPts val="0"/>
              </a:spcBef>
              <a:spcAft>
                <a:spcPts val="0"/>
              </a:spcAft>
              <a:buSzPts val="1400"/>
              <a:buChar char="-"/>
            </a:pPr>
            <a:r>
              <a:rPr lang="en"/>
              <a:t>Would our trading bot help them?</a:t>
            </a:r>
            <a:endParaRPr/>
          </a:p>
          <a:p>
            <a:pPr marL="457200" lvl="0" indent="-317500" algn="l" rtl="0">
              <a:spcBef>
                <a:spcPts val="0"/>
              </a:spcBef>
              <a:spcAft>
                <a:spcPts val="0"/>
              </a:spcAft>
              <a:buSzPts val="1400"/>
              <a:buChar char="-"/>
            </a:pPr>
            <a:r>
              <a:rPr lang="en"/>
              <a:t>An investor that just ‘</a:t>
            </a:r>
            <a:r>
              <a:rPr lang="en" b="1"/>
              <a:t>buys and holds</a:t>
            </a:r>
            <a:r>
              <a:rPr lang="en"/>
              <a:t>’ would not have much use for our bot as he would be more passive and not care about the VWAP or if the company he invested in is under the 21-day moving average</a:t>
            </a:r>
            <a:endParaRPr/>
          </a:p>
          <a:p>
            <a:pPr marL="457200" lvl="0" indent="-317500" algn="l" rtl="0">
              <a:spcBef>
                <a:spcPts val="0"/>
              </a:spcBef>
              <a:spcAft>
                <a:spcPts val="0"/>
              </a:spcAft>
              <a:buSzPts val="1400"/>
              <a:buChar char="-"/>
            </a:pPr>
            <a:r>
              <a:rPr lang="en"/>
              <a:t>Provide them with sources to learn more about technical indicators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19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Demonstration Video</a:t>
            </a:r>
            <a:endParaRPr/>
          </a:p>
        </p:txBody>
      </p:sp>
      <p:pic>
        <p:nvPicPr>
          <p:cNvPr id="111" name="Google Shape;111;p22" title="Complete_Demo_Chatbot.mov">
            <a:hlinkClick r:id="rId3"/>
          </p:cNvPr>
          <p:cNvPicPr preferRelativeResize="0"/>
          <p:nvPr/>
        </p:nvPicPr>
        <p:blipFill>
          <a:blip r:embed="rId4">
            <a:alphaModFix/>
          </a:blip>
          <a:stretch>
            <a:fillRect/>
          </a:stretch>
        </p:blipFill>
        <p:spPr>
          <a:xfrm>
            <a:off x="2286000" y="1247175"/>
            <a:ext cx="4572000"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526</Words>
  <Application>Microsoft Macintosh PowerPoint</Application>
  <PresentationFormat>On-screen Show (16:9)</PresentationFormat>
  <Paragraphs>90</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Investment Bot</vt:lpstr>
      <vt:lpstr>Executive Summary</vt:lpstr>
      <vt:lpstr>Executive Summary (cont’d)</vt:lpstr>
      <vt:lpstr>Presenter order</vt:lpstr>
      <vt:lpstr>Amazon Lex Bot - Demonstration</vt:lpstr>
      <vt:lpstr>PowerPoint Presentation</vt:lpstr>
      <vt:lpstr>PowerPoint Presentation</vt:lpstr>
      <vt:lpstr>PowerPoint Presentation</vt:lpstr>
      <vt:lpstr>Demonstration Video</vt:lpstr>
      <vt:lpstr>Machine  Learning Under the Hood</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Bot</dc:title>
  <cp:lastModifiedBy>Ron D</cp:lastModifiedBy>
  <cp:revision>1</cp:revision>
  <dcterms:modified xsi:type="dcterms:W3CDTF">2023-03-30T00:35:04Z</dcterms:modified>
</cp:coreProperties>
</file>