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858182f5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858182f5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8378b0d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8378b0d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tradeoff:</a:t>
            </a:r>
            <a:endParaRPr/>
          </a:p>
          <a:p>
            <a:pPr indent="0" lvl="0" marL="0" rtl="0" algn="l">
              <a:spcBef>
                <a:spcPts val="0"/>
              </a:spcBef>
              <a:spcAft>
                <a:spcPts val="0"/>
              </a:spcAft>
              <a:buNone/>
            </a:pPr>
            <a:r>
              <a:rPr lang="en"/>
              <a:t>		-decrase in latency and more efficient communication between user and application without delays</a:t>
            </a:r>
            <a:endParaRPr/>
          </a:p>
          <a:p>
            <a:pPr indent="0" lvl="0" marL="0" rtl="0" algn="l">
              <a:spcBef>
                <a:spcPts val="0"/>
              </a:spcBef>
              <a:spcAft>
                <a:spcPts val="0"/>
              </a:spcAft>
              <a:buNone/>
            </a:pPr>
            <a:r>
              <a:rPr lang="en"/>
              <a:t>		-lack of integration could be a detriment though if the user desires integration of real time data in the ml workflow</a:t>
            </a:r>
            <a:endParaRPr/>
          </a:p>
          <a:p>
            <a:pPr indent="0" lvl="0" marL="0" rtl="0" algn="l">
              <a:spcBef>
                <a:spcPts val="0"/>
              </a:spcBef>
              <a:spcAft>
                <a:spcPts val="0"/>
              </a:spcAft>
              <a:buNone/>
            </a:pPr>
            <a:r>
              <a:rPr lang="en"/>
              <a:t>	Graphs:</a:t>
            </a:r>
            <a:endParaRPr/>
          </a:p>
          <a:p>
            <a:pPr indent="0" lvl="0" marL="0" rtl="0" algn="l">
              <a:spcBef>
                <a:spcPts val="0"/>
              </a:spcBef>
              <a:spcAft>
                <a:spcPts val="0"/>
              </a:spcAft>
              <a:buNone/>
            </a:pPr>
            <a:r>
              <a:rPr lang="en"/>
              <a:t>		Here are some visual aids to demonstrate how utilizing machine learning can increase returns.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8378b0d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8378b0d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8378b0d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8378b0d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83c2aaf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83c2aaf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8378b0da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8378b0d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8378b0da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8378b0da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2858182f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2858182f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858182f5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858182f5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858182f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858182f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858182f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858182f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SQDm5FPmxrd4iy9GzSzPYWltRrLrYCij/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mailto:mlee@ao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Investment Bot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t>Vishal Puppala, Bethel Kameni, Akaron Davis, Marvin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19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Demonstration Video</a:t>
            </a:r>
            <a:endParaRPr/>
          </a:p>
        </p:txBody>
      </p:sp>
      <p:pic>
        <p:nvPicPr>
          <p:cNvPr id="111" name="Google Shape;111;p22" title="Complete_Demo_Chatbot.mov">
            <a:hlinkClick r:id="rId3"/>
          </p:cNvPr>
          <p:cNvPicPr preferRelativeResize="0"/>
          <p:nvPr/>
        </p:nvPicPr>
        <p:blipFill>
          <a:blip r:embed="rId4">
            <a:alphaModFix/>
          </a:blip>
          <a:stretch>
            <a:fillRect/>
          </a:stretch>
        </p:blipFill>
        <p:spPr>
          <a:xfrm>
            <a:off x="2286000" y="12471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Under the Hood</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457200" lvl="0" marL="1371600" rtl="0" algn="l">
              <a:spcBef>
                <a:spcPts val="0"/>
              </a:spcBef>
              <a:spcAft>
                <a:spcPts val="0"/>
              </a:spcAft>
              <a:buNone/>
            </a:pPr>
            <a:r>
              <a:rPr lang="en"/>
              <a:t>MLP Classifier</a:t>
            </a:r>
            <a:endParaRPr/>
          </a:p>
          <a:p>
            <a:pPr indent="-317182" lvl="0" marL="457200" rtl="0" algn="l">
              <a:spcBef>
                <a:spcPts val="1200"/>
              </a:spcBef>
              <a:spcAft>
                <a:spcPts val="0"/>
              </a:spcAft>
              <a:buSzPct val="100000"/>
              <a:buChar char="●"/>
            </a:pPr>
            <a:r>
              <a:rPr lang="en"/>
              <a:t>Feature set were technical indicators  generated from OHLCV dataset and imported from Finta</a:t>
            </a:r>
            <a:endParaRPr/>
          </a:p>
          <a:p>
            <a:pPr indent="-317182" lvl="0" marL="457200" rtl="0" algn="l">
              <a:spcBef>
                <a:spcPts val="0"/>
              </a:spcBef>
              <a:spcAft>
                <a:spcPts val="0"/>
              </a:spcAft>
              <a:buSzPct val="100000"/>
              <a:buChar char="●"/>
            </a:pPr>
            <a:r>
              <a:rPr lang="en"/>
              <a:t>Target Variable is generated from a momentum strategy</a:t>
            </a:r>
            <a:endParaRPr/>
          </a:p>
          <a:p>
            <a:pPr indent="-317182" lvl="0" marL="457200" rtl="0" algn="l">
              <a:spcBef>
                <a:spcPts val="0"/>
              </a:spcBef>
              <a:spcAft>
                <a:spcPts val="0"/>
              </a:spcAft>
              <a:buSzPct val="100000"/>
              <a:buChar char="●"/>
            </a:pPr>
            <a:r>
              <a:rPr lang="en"/>
              <a:t>Architecture decoupled from frontend</a:t>
            </a:r>
            <a:endParaRPr/>
          </a:p>
          <a:p>
            <a:pPr indent="-297497" lvl="1" marL="914400" rtl="0" algn="l">
              <a:spcBef>
                <a:spcPts val="0"/>
              </a:spcBef>
              <a:spcAft>
                <a:spcPts val="0"/>
              </a:spcAft>
              <a:buSzPct val="100000"/>
              <a:buChar char="○"/>
            </a:pPr>
            <a:r>
              <a:rPr lang="en"/>
              <a:t>Allows for decrease in latency</a:t>
            </a:r>
            <a:endParaRPr/>
          </a:p>
          <a:p>
            <a:pPr indent="-297497" lvl="1" marL="914400" rtl="0" algn="l">
              <a:spcBef>
                <a:spcPts val="0"/>
              </a:spcBef>
              <a:spcAft>
                <a:spcPts val="0"/>
              </a:spcAft>
              <a:buSzPct val="100000"/>
              <a:buChar char="○"/>
            </a:pPr>
            <a:r>
              <a:rPr lang="en"/>
              <a:t>More efficient Communication</a:t>
            </a:r>
            <a:endParaRPr/>
          </a:p>
          <a:p>
            <a:pPr indent="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914400" rtl="0" algn="l">
              <a:spcBef>
                <a:spcPts val="1200"/>
              </a:spcBef>
              <a:spcAft>
                <a:spcPts val="0"/>
              </a:spcAft>
              <a:buNone/>
            </a:pPr>
            <a:r>
              <a:rPr lang="en"/>
              <a:t>  </a:t>
            </a:r>
            <a:endParaRPr/>
          </a:p>
          <a:p>
            <a:pPr indent="0" lvl="0" marL="0" rtl="0" algn="l">
              <a:spcBef>
                <a:spcPts val="1200"/>
              </a:spcBef>
              <a:spcAft>
                <a:spcPts val="1200"/>
              </a:spcAft>
              <a:buNone/>
            </a:pPr>
            <a:r>
              <a:t/>
            </a:r>
            <a:endParaRPr/>
          </a:p>
        </p:txBody>
      </p:sp>
      <p:pic>
        <p:nvPicPr>
          <p:cNvPr id="118" name="Google Shape;118;p23"/>
          <p:cNvPicPr preferRelativeResize="0"/>
          <p:nvPr/>
        </p:nvPicPr>
        <p:blipFill>
          <a:blip r:embed="rId3">
            <a:alphaModFix/>
          </a:blip>
          <a:stretch>
            <a:fillRect/>
          </a:stretch>
        </p:blipFill>
        <p:spPr>
          <a:xfrm>
            <a:off x="125325" y="3072725"/>
            <a:ext cx="3429000" cy="2123200"/>
          </a:xfrm>
          <a:prstGeom prst="rect">
            <a:avLst/>
          </a:prstGeom>
          <a:noFill/>
          <a:ln>
            <a:noFill/>
          </a:ln>
        </p:spPr>
      </p:pic>
      <p:pic>
        <p:nvPicPr>
          <p:cNvPr id="119" name="Google Shape;119;p23"/>
          <p:cNvPicPr preferRelativeResize="0"/>
          <p:nvPr/>
        </p:nvPicPr>
        <p:blipFill>
          <a:blip r:embed="rId4">
            <a:alphaModFix/>
          </a:blip>
          <a:stretch>
            <a:fillRect/>
          </a:stretch>
        </p:blipFill>
        <p:spPr>
          <a:xfrm>
            <a:off x="4124713" y="2986125"/>
            <a:ext cx="2830925" cy="2123200"/>
          </a:xfrm>
          <a:prstGeom prst="rect">
            <a:avLst/>
          </a:prstGeom>
          <a:noFill/>
          <a:ln>
            <a:noFill/>
          </a:ln>
        </p:spPr>
      </p:pic>
      <p:sp>
        <p:nvSpPr>
          <p:cNvPr id="120" name="Google Shape;120;p23"/>
          <p:cNvSpPr txBox="1"/>
          <p:nvPr/>
        </p:nvSpPr>
        <p:spPr>
          <a:xfrm>
            <a:off x="625225" y="3649775"/>
            <a:ext cx="100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Low Risk</a:t>
            </a:r>
            <a:endParaRPr b="1"/>
          </a:p>
        </p:txBody>
      </p:sp>
      <p:sp>
        <p:nvSpPr>
          <p:cNvPr id="121" name="Google Shape;121;p23"/>
          <p:cNvSpPr txBox="1"/>
          <p:nvPr/>
        </p:nvSpPr>
        <p:spPr>
          <a:xfrm>
            <a:off x="5740400" y="34427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Mid</a:t>
            </a:r>
            <a:r>
              <a:rPr b="1" lang="en">
                <a:solidFill>
                  <a:schemeClr val="dk1"/>
                </a:solidFill>
              </a:rPr>
              <a:t> Risk</a:t>
            </a:r>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did we chose MLP</a:t>
            </a:r>
            <a:endParaRPr/>
          </a:p>
          <a:p>
            <a:pPr indent="-342900" lvl="0" marL="457200" rtl="0" algn="l">
              <a:spcBef>
                <a:spcPts val="0"/>
              </a:spcBef>
              <a:spcAft>
                <a:spcPts val="0"/>
              </a:spcAft>
              <a:buSzPts val="1800"/>
              <a:buChar char="●"/>
            </a:pPr>
            <a:r>
              <a:rPr lang="en"/>
              <a:t>Optimization</a:t>
            </a:r>
            <a:endParaRPr/>
          </a:p>
          <a:p>
            <a:pPr indent="-342900" lvl="0" marL="457200" rtl="0" algn="l">
              <a:spcBef>
                <a:spcPts val="0"/>
              </a:spcBef>
              <a:spcAft>
                <a:spcPts val="0"/>
              </a:spcAft>
              <a:buSzPts val="1800"/>
              <a:buChar char="●"/>
            </a:pPr>
            <a:r>
              <a:rPr lang="en"/>
              <a:t>Results</a:t>
            </a:r>
            <a:endParaRPr/>
          </a:p>
          <a:p>
            <a:pPr indent="-342900" lvl="0" marL="457200" rtl="0" algn="l">
              <a:spcBef>
                <a:spcPts val="0"/>
              </a:spcBef>
              <a:spcAft>
                <a:spcPts val="0"/>
              </a:spcAft>
              <a:buSzPts val="1800"/>
              <a:buChar char="●"/>
            </a:pPr>
            <a:r>
              <a:rPr lang="en"/>
              <a:t>Different type of risk associated client profile</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Create and interactive chatbot create a bespoke  customer’s trading/investing </a:t>
            </a:r>
            <a:r>
              <a:rPr lang="en"/>
              <a:t>experience</a:t>
            </a:r>
            <a:r>
              <a:rPr lang="en"/>
              <a:t> based on </a:t>
            </a:r>
            <a:r>
              <a:rPr lang="en"/>
              <a:t>the respective risk appetite</a:t>
            </a:r>
            <a:endParaRPr/>
          </a:p>
          <a:p>
            <a:pPr indent="-342900" lvl="0" marL="457200" rtl="0" algn="l">
              <a:spcBef>
                <a:spcPts val="0"/>
              </a:spcBef>
              <a:spcAft>
                <a:spcPts val="0"/>
              </a:spcAft>
              <a:buSzPts val="1800"/>
              <a:buChar char="●"/>
            </a:pPr>
            <a:r>
              <a:rPr lang="en"/>
              <a:t>Use a Machine Learning Model to optimize </a:t>
            </a:r>
            <a:r>
              <a:rPr lang="en"/>
              <a:t>momentum</a:t>
            </a:r>
            <a:r>
              <a:rPr lang="en"/>
              <a:t> trading </a:t>
            </a:r>
            <a:endParaRPr/>
          </a:p>
          <a:p>
            <a:pPr indent="-342900" lvl="0" marL="457200" rtl="0" algn="l">
              <a:spcBef>
                <a:spcPts val="0"/>
              </a:spcBef>
              <a:spcAft>
                <a:spcPts val="0"/>
              </a:spcAft>
              <a:buSzPts val="1800"/>
              <a:buChar char="●"/>
            </a:pPr>
            <a:r>
              <a:rPr lang="en"/>
              <a:t>MLP Classifier was chosen for the neural </a:t>
            </a:r>
            <a:r>
              <a:rPr lang="en"/>
              <a:t>network for Machine Learning processing and optimization</a:t>
            </a:r>
            <a:endParaRPr/>
          </a:p>
          <a:p>
            <a:pPr indent="-342900" lvl="0" marL="457200" rtl="0" algn="l">
              <a:spcBef>
                <a:spcPts val="0"/>
              </a:spcBef>
              <a:spcAft>
                <a:spcPts val="0"/>
              </a:spcAft>
              <a:buSzPts val="1800"/>
              <a:buChar char="●"/>
            </a:pPr>
            <a:r>
              <a:rPr lang="en"/>
              <a:t>Technical indicators (X):</a:t>
            </a:r>
            <a:endParaRPr/>
          </a:p>
          <a:p>
            <a:pPr indent="-317500" lvl="1" marL="914400" rtl="0" algn="l">
              <a:spcBef>
                <a:spcPts val="0"/>
              </a:spcBef>
              <a:spcAft>
                <a:spcPts val="0"/>
              </a:spcAft>
              <a:buSzPts val="1400"/>
              <a:buChar char="○"/>
            </a:pPr>
            <a:r>
              <a:rPr lang="en"/>
              <a:t>VWOP</a:t>
            </a:r>
            <a:endParaRPr/>
          </a:p>
          <a:p>
            <a:pPr indent="-317500" lvl="1" marL="914400" rtl="0" algn="l">
              <a:spcBef>
                <a:spcPts val="0"/>
              </a:spcBef>
              <a:spcAft>
                <a:spcPts val="0"/>
              </a:spcAft>
              <a:buSzPts val="1400"/>
              <a:buChar char="○"/>
            </a:pPr>
            <a:r>
              <a:rPr lang="en"/>
              <a:t>Exponential Moving Average (EMA) = 8</a:t>
            </a:r>
            <a:endParaRPr/>
          </a:p>
          <a:p>
            <a:pPr indent="-342900" lvl="0" marL="457200" rtl="0" algn="l">
              <a:spcBef>
                <a:spcPts val="0"/>
              </a:spcBef>
              <a:spcAft>
                <a:spcPts val="0"/>
              </a:spcAft>
              <a:buSzPts val="1800"/>
              <a:buChar char="●"/>
            </a:pPr>
            <a:r>
              <a:rPr lang="en"/>
              <a:t>Predictions (Y):</a:t>
            </a:r>
            <a:endParaRPr/>
          </a:p>
          <a:p>
            <a:pPr indent="-317500" lvl="1" marL="914400" rtl="0" algn="l">
              <a:spcBef>
                <a:spcPts val="0"/>
              </a:spcBef>
              <a:spcAft>
                <a:spcPts val="0"/>
              </a:spcAft>
              <a:buSzPts val="1400"/>
              <a:buChar char="○"/>
            </a:pPr>
            <a:r>
              <a:rPr lang="en"/>
              <a:t>Generated by Momentum</a:t>
            </a:r>
            <a:endParaRPr/>
          </a:p>
          <a:p>
            <a:pPr indent="-317500" lvl="1" marL="914400" rtl="0" algn="l">
              <a:spcBef>
                <a:spcPts val="0"/>
              </a:spcBef>
              <a:spcAft>
                <a:spcPts val="0"/>
              </a:spcAft>
              <a:buSzPts val="1400"/>
              <a:buChar char="○"/>
            </a:pPr>
            <a:r>
              <a:rPr lang="en"/>
              <a:t>Investment returns</a:t>
            </a:r>
            <a:endParaRPr/>
          </a:p>
          <a:p>
            <a:pPr indent="-317500" lvl="1" marL="914400" rtl="0" algn="l">
              <a:spcBef>
                <a:spcPts val="0"/>
              </a:spcBef>
              <a:spcAft>
                <a:spcPts val="0"/>
              </a:spcAft>
              <a:buSzPts val="1400"/>
              <a:buChar char="○"/>
            </a:pPr>
            <a:r>
              <a:rPr lang="en"/>
              <a:t>Observed better returns over 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a Machine Learning Model to compare Actual versus Predicted Returns on what to invest in given a user’s risk tolerance</a:t>
            </a:r>
            <a:endParaRPr/>
          </a:p>
          <a:p>
            <a:pPr indent="-342900" lvl="0" marL="457200" rtl="0" algn="l">
              <a:spcBef>
                <a:spcPts val="0"/>
              </a:spcBef>
              <a:spcAft>
                <a:spcPts val="0"/>
              </a:spcAft>
              <a:buSzPts val="1800"/>
              <a:buChar char="●"/>
            </a:pPr>
            <a:r>
              <a:rPr lang="en"/>
              <a:t>MLP Classifier was chosen for the neural network for Machine Learning processing and optimization</a:t>
            </a:r>
            <a:endParaRPr/>
          </a:p>
          <a:p>
            <a:pPr indent="-342900" lvl="0" marL="457200" rtl="0" algn="l">
              <a:spcBef>
                <a:spcPts val="0"/>
              </a:spcBef>
              <a:spcAft>
                <a:spcPts val="0"/>
              </a:spcAft>
              <a:buSzPts val="1800"/>
              <a:buChar char="●"/>
            </a:pPr>
            <a:r>
              <a:rPr lang="en"/>
              <a:t>Technical indicators (X):</a:t>
            </a:r>
            <a:endParaRPr/>
          </a:p>
          <a:p>
            <a:pPr indent="-317500" lvl="1" marL="914400" rtl="0" algn="l">
              <a:spcBef>
                <a:spcPts val="0"/>
              </a:spcBef>
              <a:spcAft>
                <a:spcPts val="0"/>
              </a:spcAft>
              <a:buSzPts val="1400"/>
              <a:buChar char="○"/>
            </a:pPr>
            <a:r>
              <a:rPr lang="en"/>
              <a:t>VWOP</a:t>
            </a:r>
            <a:endParaRPr/>
          </a:p>
          <a:p>
            <a:pPr indent="-317500" lvl="1" marL="914400" rtl="0" algn="l">
              <a:spcBef>
                <a:spcPts val="0"/>
              </a:spcBef>
              <a:spcAft>
                <a:spcPts val="0"/>
              </a:spcAft>
              <a:buSzPts val="1400"/>
              <a:buChar char="○"/>
            </a:pPr>
            <a:r>
              <a:rPr lang="en"/>
              <a:t>Exponential Moving Average (EMA) = 8</a:t>
            </a:r>
            <a:endParaRPr/>
          </a:p>
          <a:p>
            <a:pPr indent="-342900" lvl="0" marL="457200" rtl="0" algn="l">
              <a:spcBef>
                <a:spcPts val="0"/>
              </a:spcBef>
              <a:spcAft>
                <a:spcPts val="0"/>
              </a:spcAft>
              <a:buSzPts val="1800"/>
              <a:buChar char="●"/>
            </a:pPr>
            <a:r>
              <a:rPr lang="en"/>
              <a:t>Predictions (Y):</a:t>
            </a:r>
            <a:endParaRPr/>
          </a:p>
          <a:p>
            <a:pPr indent="-317500" lvl="1" marL="914400" rtl="0" algn="l">
              <a:spcBef>
                <a:spcPts val="0"/>
              </a:spcBef>
              <a:spcAft>
                <a:spcPts val="0"/>
              </a:spcAft>
              <a:buSzPts val="1400"/>
              <a:buChar char="○"/>
            </a:pPr>
            <a:r>
              <a:rPr lang="en"/>
              <a:t>Generated by Momentum</a:t>
            </a:r>
            <a:endParaRPr/>
          </a:p>
          <a:p>
            <a:pPr indent="-317500" lvl="1" marL="914400" rtl="0" algn="l">
              <a:spcBef>
                <a:spcPts val="0"/>
              </a:spcBef>
              <a:spcAft>
                <a:spcPts val="0"/>
              </a:spcAft>
              <a:buSzPts val="1400"/>
              <a:buChar char="○"/>
            </a:pPr>
            <a:r>
              <a:rPr lang="en"/>
              <a:t>Investment returns</a:t>
            </a:r>
            <a:endParaRPr/>
          </a:p>
          <a:p>
            <a:pPr indent="-317500" lvl="1" marL="914400" rtl="0" algn="l">
              <a:spcBef>
                <a:spcPts val="0"/>
              </a:spcBef>
              <a:spcAft>
                <a:spcPts val="0"/>
              </a:spcAft>
              <a:buSzPts val="1400"/>
              <a:buChar char="○"/>
            </a:pPr>
            <a:r>
              <a:rPr lang="en"/>
              <a:t>Observed better returns over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 (cont’d)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Chatbot: gather information from our client to pass onto the ML model</a:t>
            </a:r>
            <a:endParaRPr/>
          </a:p>
          <a:p>
            <a:pPr indent="-317500" lvl="1" marL="914400" rtl="0" algn="l">
              <a:spcBef>
                <a:spcPts val="0"/>
              </a:spcBef>
              <a:spcAft>
                <a:spcPts val="0"/>
              </a:spcAft>
              <a:buSzPts val="1400"/>
              <a:buChar char="○"/>
            </a:pPr>
            <a:r>
              <a:rPr lang="en"/>
              <a:t>Base </a:t>
            </a:r>
            <a:r>
              <a:rPr lang="en"/>
              <a:t>information</a:t>
            </a:r>
            <a:r>
              <a:rPr lang="en"/>
              <a:t>:</a:t>
            </a:r>
            <a:endParaRPr/>
          </a:p>
          <a:p>
            <a:pPr indent="-317500" lvl="2" marL="1371600" rtl="0" algn="l">
              <a:spcBef>
                <a:spcPts val="0"/>
              </a:spcBef>
              <a:spcAft>
                <a:spcPts val="0"/>
              </a:spcAft>
              <a:buSzPts val="1400"/>
              <a:buChar char="■"/>
            </a:pPr>
            <a:r>
              <a:rPr lang="en"/>
              <a:t>Firstname</a:t>
            </a:r>
            <a:endParaRPr/>
          </a:p>
          <a:p>
            <a:pPr indent="-317500" lvl="2" marL="1371600" rtl="0" algn="l">
              <a:spcBef>
                <a:spcPts val="0"/>
              </a:spcBef>
              <a:spcAft>
                <a:spcPts val="0"/>
              </a:spcAft>
              <a:buSzPts val="1400"/>
              <a:buChar char="■"/>
            </a:pPr>
            <a:r>
              <a:rPr lang="en"/>
              <a:t>Age: between 18-65</a:t>
            </a:r>
            <a:endParaRPr/>
          </a:p>
          <a:p>
            <a:pPr indent="-317500" lvl="2" marL="1371600" rtl="0" algn="l">
              <a:spcBef>
                <a:spcPts val="0"/>
              </a:spcBef>
              <a:spcAft>
                <a:spcPts val="0"/>
              </a:spcAft>
              <a:buSzPts val="1400"/>
              <a:buChar char="■"/>
            </a:pPr>
            <a:r>
              <a:rPr lang="en"/>
              <a:t>Email</a:t>
            </a:r>
            <a:endParaRPr/>
          </a:p>
          <a:p>
            <a:pPr indent="-317500" lvl="2" marL="1371600" rtl="0" algn="l">
              <a:spcBef>
                <a:spcPts val="0"/>
              </a:spcBef>
              <a:spcAft>
                <a:spcPts val="0"/>
              </a:spcAft>
              <a:buSzPts val="1400"/>
              <a:buChar char="■"/>
            </a:pPr>
            <a:r>
              <a:rPr lang="en"/>
              <a:t>Investment Amount: $10000</a:t>
            </a:r>
            <a:endParaRPr/>
          </a:p>
          <a:p>
            <a:pPr indent="-317500" lvl="2" marL="1371600" rtl="0" algn="l">
              <a:spcBef>
                <a:spcPts val="0"/>
              </a:spcBef>
              <a:spcAft>
                <a:spcPts val="0"/>
              </a:spcAft>
              <a:buSzPts val="1400"/>
              <a:buChar char="■"/>
            </a:pPr>
            <a:r>
              <a:rPr lang="en"/>
              <a:t>Time Horizon: 10 years</a:t>
            </a:r>
            <a:endParaRPr/>
          </a:p>
          <a:p>
            <a:pPr indent="-317500" lvl="1" marL="914400" rtl="0" algn="l">
              <a:spcBef>
                <a:spcPts val="0"/>
              </a:spcBef>
              <a:spcAft>
                <a:spcPts val="0"/>
              </a:spcAft>
              <a:buSzPts val="1400"/>
              <a:buChar char="○"/>
            </a:pPr>
            <a:r>
              <a:rPr lang="en"/>
              <a:t>Information pertinent to the Machine Learning processing</a:t>
            </a:r>
            <a:endParaRPr/>
          </a:p>
          <a:p>
            <a:pPr indent="-317500" lvl="2" marL="1371600" rtl="0" algn="l">
              <a:spcBef>
                <a:spcPts val="0"/>
              </a:spcBef>
              <a:spcAft>
                <a:spcPts val="0"/>
              </a:spcAft>
              <a:buSzPts val="1400"/>
              <a:buChar char="■"/>
            </a:pPr>
            <a:r>
              <a:rPr lang="en"/>
              <a:t>Risk level determines what to </a:t>
            </a:r>
            <a:r>
              <a:rPr lang="en"/>
              <a:t>invest in</a:t>
            </a:r>
            <a:endParaRPr/>
          </a:p>
          <a:p>
            <a:pPr indent="-317500" lvl="3" marL="1828800" rtl="0" algn="l">
              <a:spcBef>
                <a:spcPts val="0"/>
              </a:spcBef>
              <a:spcAft>
                <a:spcPts val="0"/>
              </a:spcAft>
              <a:buSzPts val="1400"/>
              <a:buChar char="●"/>
            </a:pPr>
            <a:r>
              <a:rPr lang="en"/>
              <a:t>Low: S&amp;P</a:t>
            </a:r>
            <a:endParaRPr/>
          </a:p>
          <a:p>
            <a:pPr indent="-317500" lvl="3" marL="1828800" rtl="0" algn="l">
              <a:spcBef>
                <a:spcPts val="0"/>
              </a:spcBef>
              <a:spcAft>
                <a:spcPts val="0"/>
              </a:spcAft>
              <a:buSzPts val="1400"/>
              <a:buChar char="●"/>
            </a:pPr>
            <a:r>
              <a:rPr lang="en"/>
              <a:t>Medium: Single name stock (e.g., Apple)</a:t>
            </a:r>
            <a:endParaRPr/>
          </a:p>
          <a:p>
            <a:pPr indent="-317500" lvl="3" marL="1828800" rtl="0" algn="l">
              <a:spcBef>
                <a:spcPts val="0"/>
              </a:spcBef>
              <a:spcAft>
                <a:spcPts val="0"/>
              </a:spcAft>
              <a:buSzPts val="1400"/>
              <a:buChar char="●"/>
            </a:pPr>
            <a:r>
              <a:rPr lang="en"/>
              <a:t>High: Penny stock (East Side Distilling) -&gt; chosen for this demonstration</a:t>
            </a:r>
            <a:endParaRPr/>
          </a:p>
          <a:p>
            <a:pPr indent="-317500" lvl="2" marL="1371600" rtl="0" algn="l">
              <a:spcBef>
                <a:spcPts val="0"/>
              </a:spcBef>
              <a:spcAft>
                <a:spcPts val="0"/>
              </a:spcAft>
              <a:buSzPts val="1400"/>
              <a:buChar char="■"/>
            </a:pPr>
            <a:r>
              <a:rPr lang="en"/>
              <a:t>All risk levels will be submitted in the repository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Presenter order</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Marvin Lee: demonstrate the Chatbot capability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Vishal Puppala: Machine Learning demonstration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Bethel Kameni: Analysis of the Machine Learning results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Amazon Lex Bot - Demonstration</a:t>
            </a:r>
            <a:endParaRPr/>
          </a:p>
        </p:txBody>
      </p:sp>
      <p:pic>
        <p:nvPicPr>
          <p:cNvPr id="85" name="Google Shape;85;p18"/>
          <p:cNvPicPr preferRelativeResize="0"/>
          <p:nvPr/>
        </p:nvPicPr>
        <p:blipFill>
          <a:blip r:embed="rId3">
            <a:alphaModFix/>
          </a:blip>
          <a:stretch>
            <a:fillRect/>
          </a:stretch>
        </p:blipFill>
        <p:spPr>
          <a:xfrm>
            <a:off x="402222" y="1126800"/>
            <a:ext cx="2673256" cy="3712876"/>
          </a:xfrm>
          <a:prstGeom prst="rect">
            <a:avLst/>
          </a:prstGeom>
          <a:noFill/>
          <a:ln>
            <a:noFill/>
          </a:ln>
        </p:spPr>
      </p:pic>
      <p:pic>
        <p:nvPicPr>
          <p:cNvPr id="86" name="Google Shape;86;p18"/>
          <p:cNvPicPr preferRelativeResize="0"/>
          <p:nvPr/>
        </p:nvPicPr>
        <p:blipFill>
          <a:blip r:embed="rId4">
            <a:alphaModFix/>
          </a:blip>
          <a:stretch>
            <a:fillRect/>
          </a:stretch>
        </p:blipFill>
        <p:spPr>
          <a:xfrm>
            <a:off x="3441853" y="1126800"/>
            <a:ext cx="2751100" cy="3820973"/>
          </a:xfrm>
          <a:prstGeom prst="rect">
            <a:avLst/>
          </a:prstGeom>
          <a:noFill/>
          <a:ln>
            <a:noFill/>
          </a:ln>
        </p:spPr>
      </p:pic>
      <p:sp>
        <p:nvSpPr>
          <p:cNvPr id="87" name="Google Shape;87;p18"/>
          <p:cNvSpPr txBox="1"/>
          <p:nvPr/>
        </p:nvSpPr>
        <p:spPr>
          <a:xfrm>
            <a:off x="6470025" y="1240950"/>
            <a:ext cx="2464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buildProfile (intent)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Name</a:t>
            </a:r>
            <a:endParaRPr/>
          </a:p>
          <a:p>
            <a:pPr indent="-317500" lvl="0" marL="457200" rtl="0" algn="l">
              <a:spcBef>
                <a:spcPts val="0"/>
              </a:spcBef>
              <a:spcAft>
                <a:spcPts val="0"/>
              </a:spcAft>
              <a:buSzPts val="1400"/>
              <a:buChar char="-"/>
            </a:pPr>
            <a:r>
              <a:rPr lang="en"/>
              <a:t>Age</a:t>
            </a:r>
            <a:endParaRPr/>
          </a:p>
          <a:p>
            <a:pPr indent="-317500" lvl="0" marL="457200" rtl="0" algn="l">
              <a:spcBef>
                <a:spcPts val="0"/>
              </a:spcBef>
              <a:spcAft>
                <a:spcPts val="0"/>
              </a:spcAft>
              <a:buSzPts val="1400"/>
              <a:buChar char="-"/>
            </a:pPr>
            <a:r>
              <a:rPr lang="en"/>
              <a:t>Email Address</a:t>
            </a:r>
            <a:endParaRPr/>
          </a:p>
          <a:p>
            <a:pPr indent="-317500" lvl="0" marL="457200" rtl="0" algn="l">
              <a:spcBef>
                <a:spcPts val="0"/>
              </a:spcBef>
              <a:spcAft>
                <a:spcPts val="0"/>
              </a:spcAft>
              <a:buSzPts val="1400"/>
              <a:buChar char="-"/>
            </a:pPr>
            <a:r>
              <a:rPr lang="en"/>
              <a:t>Investment Amount</a:t>
            </a:r>
            <a:endParaRPr/>
          </a:p>
          <a:p>
            <a:pPr indent="-317500" lvl="0" marL="457200" rtl="0" algn="l">
              <a:spcBef>
                <a:spcPts val="0"/>
              </a:spcBef>
              <a:spcAft>
                <a:spcPts val="0"/>
              </a:spcAft>
              <a:buSzPts val="1400"/>
              <a:buChar char="-"/>
            </a:pPr>
            <a:r>
              <a:rPr lang="en"/>
              <a:t>Risk Tolerance</a:t>
            </a:r>
            <a:endParaRPr/>
          </a:p>
          <a:p>
            <a:pPr indent="-317500" lvl="0" marL="457200" rtl="0" algn="l">
              <a:spcBef>
                <a:spcPts val="0"/>
              </a:spcBef>
              <a:spcAft>
                <a:spcPts val="0"/>
              </a:spcAft>
              <a:buSzPts val="1400"/>
              <a:buChar char="-"/>
            </a:pPr>
            <a:r>
              <a:rPr lang="en"/>
              <a:t>Time Horizon</a:t>
            </a:r>
            <a:endParaRPr/>
          </a:p>
          <a:p>
            <a:pPr indent="-317500" lvl="0" marL="457200" rtl="0" algn="l">
              <a:spcBef>
                <a:spcPts val="0"/>
              </a:spcBef>
              <a:spcAft>
                <a:spcPts val="0"/>
              </a:spcAft>
              <a:buSzPts val="1400"/>
              <a:buChar char="-"/>
            </a:pPr>
            <a:r>
              <a:rPr lang="en"/>
              <a:t>Type of user (trader/investor)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333599" y="250100"/>
            <a:ext cx="4238400" cy="4512575"/>
          </a:xfrm>
          <a:prstGeom prst="rect">
            <a:avLst/>
          </a:prstGeom>
          <a:noFill/>
          <a:ln>
            <a:noFill/>
          </a:ln>
        </p:spPr>
      </p:pic>
      <p:sp>
        <p:nvSpPr>
          <p:cNvPr id="93" name="Google Shape;93;p19"/>
          <p:cNvSpPr txBox="1"/>
          <p:nvPr/>
        </p:nvSpPr>
        <p:spPr>
          <a:xfrm>
            <a:off x="5023675" y="250100"/>
            <a:ext cx="3551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a:t>
            </a:r>
            <a:r>
              <a:rPr lang="en"/>
              <a:t>uildProfile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Name:</a:t>
            </a:r>
            <a:r>
              <a:rPr lang="en"/>
              <a:t> Marvin</a:t>
            </a:r>
            <a:endParaRPr/>
          </a:p>
          <a:p>
            <a:pPr indent="0" lvl="0" marL="0" rtl="0" algn="l">
              <a:spcBef>
                <a:spcPts val="0"/>
              </a:spcBef>
              <a:spcAft>
                <a:spcPts val="0"/>
              </a:spcAft>
              <a:buNone/>
            </a:pPr>
            <a:r>
              <a:rPr b="1" lang="en"/>
              <a:t>Age: </a:t>
            </a:r>
            <a:r>
              <a:rPr lang="en"/>
              <a:t>26</a:t>
            </a:r>
            <a:endParaRPr/>
          </a:p>
          <a:p>
            <a:pPr indent="0" lvl="0" marL="0" rtl="0" algn="l">
              <a:spcBef>
                <a:spcPts val="0"/>
              </a:spcBef>
              <a:spcAft>
                <a:spcPts val="0"/>
              </a:spcAft>
              <a:buNone/>
            </a:pPr>
            <a:r>
              <a:rPr b="1" lang="en"/>
              <a:t>Email: </a:t>
            </a:r>
            <a:r>
              <a:rPr lang="en" u="sng">
                <a:solidFill>
                  <a:schemeClr val="hlink"/>
                </a:solidFill>
                <a:hlinkClick r:id="rId4"/>
              </a:rPr>
              <a:t>mlee@aol.com</a:t>
            </a:r>
            <a:endParaRPr/>
          </a:p>
          <a:p>
            <a:pPr indent="0" lvl="0" marL="0" rtl="0" algn="l">
              <a:spcBef>
                <a:spcPts val="0"/>
              </a:spcBef>
              <a:spcAft>
                <a:spcPts val="0"/>
              </a:spcAft>
              <a:buNone/>
            </a:pPr>
            <a:r>
              <a:rPr b="1" lang="en"/>
              <a:t>Investment Amount: </a:t>
            </a:r>
            <a:r>
              <a:rPr lang="en"/>
              <a:t>$150,000</a:t>
            </a:r>
            <a:endParaRPr/>
          </a:p>
          <a:p>
            <a:pPr indent="0" lvl="0" marL="0" rtl="0" algn="l">
              <a:spcBef>
                <a:spcPts val="0"/>
              </a:spcBef>
              <a:spcAft>
                <a:spcPts val="0"/>
              </a:spcAft>
              <a:buNone/>
            </a:pPr>
            <a:r>
              <a:rPr b="1" lang="en"/>
              <a:t>Risk Tolerance: </a:t>
            </a:r>
            <a:r>
              <a:rPr lang="en"/>
              <a:t>High</a:t>
            </a:r>
            <a:endParaRPr/>
          </a:p>
          <a:p>
            <a:pPr indent="0" lvl="0" marL="0" rtl="0" algn="l">
              <a:spcBef>
                <a:spcPts val="0"/>
              </a:spcBef>
              <a:spcAft>
                <a:spcPts val="0"/>
              </a:spcAft>
              <a:buNone/>
            </a:pPr>
            <a:r>
              <a:rPr b="1" lang="en"/>
              <a:t>Time Horizon: </a:t>
            </a:r>
            <a:r>
              <a:rPr lang="en"/>
              <a:t>Short-term</a:t>
            </a:r>
            <a:endParaRPr/>
          </a:p>
          <a:p>
            <a:pPr indent="0" lvl="0" marL="0" rtl="0" algn="l">
              <a:spcBef>
                <a:spcPts val="0"/>
              </a:spcBef>
              <a:spcAft>
                <a:spcPts val="0"/>
              </a:spcAft>
              <a:buNone/>
            </a:pPr>
            <a:r>
              <a:rPr b="1" lang="en"/>
              <a:t>User Type: </a:t>
            </a:r>
            <a:r>
              <a:rPr lang="en"/>
              <a:t>Trader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126725" y="308100"/>
            <a:ext cx="5366350" cy="4159299"/>
          </a:xfrm>
          <a:prstGeom prst="rect">
            <a:avLst/>
          </a:prstGeom>
          <a:noFill/>
          <a:ln>
            <a:noFill/>
          </a:ln>
        </p:spPr>
      </p:pic>
      <p:sp>
        <p:nvSpPr>
          <p:cNvPr id="99" name="Google Shape;99;p20"/>
          <p:cNvSpPr txBox="1"/>
          <p:nvPr/>
        </p:nvSpPr>
        <p:spPr>
          <a:xfrm>
            <a:off x="6016425" y="522050"/>
            <a:ext cx="2559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GOING DEEPER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What is your trading strategy?</a:t>
            </a:r>
            <a:endParaRPr/>
          </a:p>
          <a:p>
            <a:pPr indent="-317500" lvl="0" marL="457200" rtl="0" algn="l">
              <a:spcBef>
                <a:spcPts val="0"/>
              </a:spcBef>
              <a:spcAft>
                <a:spcPts val="0"/>
              </a:spcAft>
              <a:buSzPts val="1400"/>
              <a:buChar char="-"/>
            </a:pPr>
            <a:r>
              <a:rPr lang="en"/>
              <a:t>Is it based off </a:t>
            </a:r>
            <a:r>
              <a:rPr b="1" lang="en"/>
              <a:t>news </a:t>
            </a:r>
            <a:r>
              <a:rPr lang="en"/>
              <a:t>(company earnings, analyst reports, FOMC announcements)?</a:t>
            </a:r>
            <a:endParaRPr/>
          </a:p>
          <a:p>
            <a:pPr indent="-317500" lvl="0" marL="457200" rtl="0" algn="l">
              <a:spcBef>
                <a:spcPts val="0"/>
              </a:spcBef>
              <a:spcAft>
                <a:spcPts val="0"/>
              </a:spcAft>
              <a:buSzPts val="1400"/>
              <a:buChar char="-"/>
            </a:pPr>
            <a:r>
              <a:rPr lang="en"/>
              <a:t>Is it based off t</a:t>
            </a:r>
            <a:r>
              <a:rPr b="1" lang="en"/>
              <a:t>echnical indicators</a:t>
            </a:r>
            <a:r>
              <a:rPr lang="en"/>
              <a:t> (moving averages, RSI, MACD)?</a:t>
            </a:r>
            <a:endParaRPr/>
          </a:p>
          <a:p>
            <a:pPr indent="-317500" lvl="0" marL="457200" rtl="0" algn="l">
              <a:spcBef>
                <a:spcPts val="0"/>
              </a:spcBef>
              <a:spcAft>
                <a:spcPts val="0"/>
              </a:spcAft>
              <a:buSzPts val="1400"/>
              <a:buChar char="-"/>
            </a:pPr>
            <a:r>
              <a:rPr lang="en"/>
              <a:t>Is </a:t>
            </a:r>
            <a:r>
              <a:rPr lang="en"/>
              <a:t>the strategy quantifiable?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152400" y="265300"/>
            <a:ext cx="3984700" cy="4725800"/>
          </a:xfrm>
          <a:prstGeom prst="rect">
            <a:avLst/>
          </a:prstGeom>
          <a:noFill/>
          <a:ln>
            <a:noFill/>
          </a:ln>
        </p:spPr>
      </p:pic>
      <p:sp>
        <p:nvSpPr>
          <p:cNvPr id="105" name="Google Shape;105;p21"/>
          <p:cNvSpPr txBox="1"/>
          <p:nvPr/>
        </p:nvSpPr>
        <p:spPr>
          <a:xfrm>
            <a:off x="4963750" y="462150"/>
            <a:ext cx="3620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Technical Analysis</a:t>
            </a:r>
            <a:endParaRPr b="1"/>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What indicators would the user like to use?</a:t>
            </a:r>
            <a:endParaRPr/>
          </a:p>
          <a:p>
            <a:pPr indent="-317500" lvl="0" marL="457200" rtl="0" algn="l">
              <a:spcBef>
                <a:spcPts val="0"/>
              </a:spcBef>
              <a:spcAft>
                <a:spcPts val="0"/>
              </a:spcAft>
              <a:buSzPts val="1400"/>
              <a:buChar char="-"/>
            </a:pPr>
            <a:r>
              <a:rPr lang="en"/>
              <a:t>Would the user be open to using our trading bot?</a:t>
            </a:r>
            <a:endParaRPr/>
          </a:p>
          <a:p>
            <a:pPr indent="-317500" lvl="0" marL="457200" rtl="0" algn="l">
              <a:spcBef>
                <a:spcPts val="0"/>
              </a:spcBef>
              <a:spcAft>
                <a:spcPts val="0"/>
              </a:spcAft>
              <a:buSzPts val="1400"/>
              <a:buChar char="-"/>
            </a:pPr>
            <a:r>
              <a:rPr lang="en"/>
              <a:t>Would our trading bot help them?</a:t>
            </a:r>
            <a:endParaRPr/>
          </a:p>
          <a:p>
            <a:pPr indent="-317500" lvl="0" marL="457200" rtl="0" algn="l">
              <a:spcBef>
                <a:spcPts val="0"/>
              </a:spcBef>
              <a:spcAft>
                <a:spcPts val="0"/>
              </a:spcAft>
              <a:buSzPts val="1400"/>
              <a:buChar char="-"/>
            </a:pPr>
            <a:r>
              <a:rPr lang="en"/>
              <a:t>An investor that just ‘</a:t>
            </a:r>
            <a:r>
              <a:rPr b="1" lang="en"/>
              <a:t>buys and holds</a:t>
            </a:r>
            <a:r>
              <a:rPr lang="en"/>
              <a:t>’ would not have much use for our bot as he would be more passive and not care about the VWAP or if the company he invested in is under the 21-day moving average</a:t>
            </a:r>
            <a:endParaRPr/>
          </a:p>
          <a:p>
            <a:pPr indent="-317500" lvl="0" marL="457200" rtl="0" algn="l">
              <a:spcBef>
                <a:spcPts val="0"/>
              </a:spcBef>
              <a:spcAft>
                <a:spcPts val="0"/>
              </a:spcAft>
              <a:buSzPts val="1400"/>
              <a:buChar char="-"/>
            </a:pPr>
            <a:r>
              <a:rPr lang="en"/>
              <a:t>Provide them with sources to learn more about technical indicators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