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302" r:id="rId12"/>
    <p:sldId id="261" r:id="rId13"/>
    <p:sldId id="262" r:id="rId14"/>
    <p:sldId id="263" r:id="rId15"/>
    <p:sldId id="265" r:id="rId16"/>
    <p:sldId id="298" r:id="rId17"/>
    <p:sldId id="299" r:id="rId18"/>
    <p:sldId id="301" r:id="rId19"/>
    <p:sldId id="300" r:id="rId20"/>
    <p:sldId id="278" r:id="rId21"/>
    <p:sldId id="296" r:id="rId22"/>
    <p:sldId id="297" r:id="rId23"/>
    <p:sldId id="275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4319" autoAdjust="0"/>
    <p:restoredTop sz="94660"/>
  </p:normalViewPr>
  <p:slideViewPr>
    <p:cSldViewPr snapToGrid="0" snapToObjects="1">
      <p:cViewPr>
        <p:scale>
          <a:sx n="152" d="100"/>
          <a:sy n="152" d="100"/>
        </p:scale>
        <p:origin x="-2792" y="-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D54C-A3FB-8349-8175-0D860A8D9859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91BD-5E36-CC45-AEE3-9162B5BB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5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D54C-A3FB-8349-8175-0D860A8D9859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91BD-5E36-CC45-AEE3-9162B5BB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6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D54C-A3FB-8349-8175-0D860A8D9859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91BD-5E36-CC45-AEE3-9162B5BB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D54C-A3FB-8349-8175-0D860A8D9859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91BD-5E36-CC45-AEE3-9162B5BB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D54C-A3FB-8349-8175-0D860A8D9859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91BD-5E36-CC45-AEE3-9162B5BB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D54C-A3FB-8349-8175-0D860A8D9859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91BD-5E36-CC45-AEE3-9162B5BB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4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D54C-A3FB-8349-8175-0D860A8D9859}" type="datetimeFigureOut">
              <a:rPr lang="en-US" smtClean="0"/>
              <a:t>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91BD-5E36-CC45-AEE3-9162B5BB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D54C-A3FB-8349-8175-0D860A8D9859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91BD-5E36-CC45-AEE3-9162B5BB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D54C-A3FB-8349-8175-0D860A8D9859}" type="datetimeFigureOut">
              <a:rPr lang="en-US" smtClean="0"/>
              <a:t>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91BD-5E36-CC45-AEE3-9162B5BB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D54C-A3FB-8349-8175-0D860A8D9859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91BD-5E36-CC45-AEE3-9162B5BB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0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D54C-A3FB-8349-8175-0D860A8D9859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91BD-5E36-CC45-AEE3-9162B5BB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6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4D54C-A3FB-8349-8175-0D860A8D9859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E91BD-5E36-CC45-AEE3-9162B5BB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Animation to Demo AVX 4x4 </a:t>
            </a:r>
            <a:r>
              <a:rPr lang="en-US" dirty="0" smtClean="0"/>
              <a:t>Rank</a:t>
            </a:r>
            <a:r>
              <a:rPr lang="en-US" dirty="0" smtClean="0"/>
              <a:t>-1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8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8768" y="19768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8156" y="20350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08768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2815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08768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815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3" y="1999701"/>
            <a:ext cx="4639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LOAD         A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B0,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C03_0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B1,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C03_1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B2,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C03_2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BROADCAST    B3,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B_tmp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FMA          A ,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B_tmp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, C03_3 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07092" y="19746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26480" y="20327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07092" y="262899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26480" y="268716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07092" y="3788354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26480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07092" y="4363386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26480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14873" y="196998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34261" y="202815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514873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34261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514873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34261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14873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4261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13197" y="196775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32585" y="202592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13197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32585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113197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32585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113197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32585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735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Broadcast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Butterfly Permute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85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Butterfly Permute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8768" y="19768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8156" y="20350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07092" y="19746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6480" y="20327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14873" y="196998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4261" y="202815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13197" y="196775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32585" y="202592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4" y="1999701"/>
            <a:ext cx="4094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LOAD         A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LOAD         B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FMA          A,  B,  C03_0</a:t>
            </a:r>
          </a:p>
          <a:p>
            <a:r>
              <a:rPr lang="en-US" dirty="0" smtClean="0">
                <a:latin typeface="Courier"/>
                <a:cs typeface="Courier"/>
              </a:rPr>
              <a:t>SHUFFLE</a:t>
            </a:r>
          </a:p>
          <a:p>
            <a:r>
              <a:rPr lang="en-US" dirty="0" smtClean="0">
                <a:latin typeface="Courier"/>
                <a:cs typeface="Courier"/>
              </a:rPr>
              <a:t>FMA          </a:t>
            </a: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,  B,  C03_1</a:t>
            </a:r>
          </a:p>
          <a:p>
            <a:r>
              <a:rPr lang="en-US" dirty="0" smtClean="0">
                <a:latin typeface="Courier"/>
                <a:cs typeface="Courier"/>
              </a:rPr>
              <a:t>PERMUTE2F128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C03_2</a:t>
            </a:r>
          </a:p>
          <a:p>
            <a:r>
              <a:rPr lang="en-US" dirty="0" smtClean="0">
                <a:latin typeface="Courier"/>
                <a:cs typeface="Courier"/>
              </a:rPr>
              <a:t>SHUFFLE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C03_3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5656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9" grpId="0" animBg="1"/>
      <p:bldP spid="40" grpId="0"/>
      <p:bldP spid="49" grpId="0" animBg="1"/>
      <p:bldP spid="50" grpId="0"/>
      <p:bldP spid="59" grpId="0" animBg="1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Butterfly Permute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08768" y="1976834"/>
            <a:ext cx="541827" cy="489033"/>
            <a:chOff x="6308768" y="1976834"/>
            <a:chExt cx="541827" cy="489033"/>
          </a:xfrm>
        </p:grpSpPr>
        <p:sp>
          <p:nvSpPr>
            <p:cNvPr id="4" name="Rectangle 3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07092" y="1974605"/>
            <a:ext cx="541827" cy="489033"/>
            <a:chOff x="6907092" y="1974605"/>
            <a:chExt cx="541827" cy="489033"/>
          </a:xfrm>
        </p:grpSpPr>
        <p:sp>
          <p:nvSpPr>
            <p:cNvPr id="6" name="Rectangle 5"/>
            <p:cNvSpPr/>
            <p:nvPr/>
          </p:nvSpPr>
          <p:spPr>
            <a:xfrm>
              <a:off x="6907092" y="197460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26480" y="20327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B1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14873" y="1969982"/>
            <a:ext cx="541827" cy="489033"/>
            <a:chOff x="7514873" y="1969982"/>
            <a:chExt cx="541827" cy="489033"/>
          </a:xfrm>
        </p:grpSpPr>
        <p:sp>
          <p:nvSpPr>
            <p:cNvPr id="12" name="Rectangle 11"/>
            <p:cNvSpPr/>
            <p:nvPr/>
          </p:nvSpPr>
          <p:spPr>
            <a:xfrm>
              <a:off x="7514873" y="1969982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34261" y="2028152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13197" y="1967753"/>
            <a:ext cx="541827" cy="489033"/>
            <a:chOff x="8113197" y="1967753"/>
            <a:chExt cx="541827" cy="489033"/>
          </a:xfrm>
        </p:grpSpPr>
        <p:sp>
          <p:nvSpPr>
            <p:cNvPr id="14" name="Rectangle 13"/>
            <p:cNvSpPr/>
            <p:nvPr/>
          </p:nvSpPr>
          <p:spPr>
            <a:xfrm>
              <a:off x="8113197" y="1967753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32585" y="2025923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B3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4" y="1999701"/>
            <a:ext cx="4094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LOAD         A</a:t>
            </a:r>
          </a:p>
          <a:p>
            <a:r>
              <a:rPr lang="en-US" dirty="0" smtClean="0">
                <a:latin typeface="Courier"/>
                <a:cs typeface="Courier"/>
              </a:rPr>
              <a:t>LOAD         B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C03_0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SHUFFLE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FMA         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,  B,  C03_1</a:t>
            </a:r>
          </a:p>
          <a:p>
            <a:r>
              <a:rPr lang="en-US" dirty="0" smtClean="0">
                <a:latin typeface="Courier"/>
                <a:cs typeface="Courier"/>
              </a:rPr>
              <a:t>PERMUTE2F128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C03_2</a:t>
            </a:r>
          </a:p>
          <a:p>
            <a:r>
              <a:rPr lang="en-US" dirty="0" smtClean="0">
                <a:latin typeface="Courier"/>
                <a:cs typeface="Courier"/>
              </a:rPr>
              <a:t>SHUFFLE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C03_3 </a:t>
            </a:r>
            <a:endParaRPr lang="en-US" dirty="0">
              <a:latin typeface="Courier"/>
              <a:cs typeface="Courier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308768" y="2630245"/>
            <a:ext cx="2346256" cy="2223427"/>
            <a:chOff x="6308768" y="2630245"/>
            <a:chExt cx="2346256" cy="2223427"/>
          </a:xfrm>
        </p:grpSpPr>
        <p:sp>
          <p:nvSpPr>
            <p:cNvPr id="33" name="Rectangle 32"/>
            <p:cNvSpPr/>
            <p:nvPr/>
          </p:nvSpPr>
          <p:spPr>
            <a:xfrm>
              <a:off x="6907092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26480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08768" y="3210958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28156" y="3269128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10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13197" y="3789607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32585" y="3849030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14873" y="4364639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34261" y="4422809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32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18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2.42649E-6 L 0.06665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3.96157E-6 L -0.06457 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0398E-6 -1.4332E-6 L 0.06284 0.00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0093 L -0.06545 0.000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Butterfly Permute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08768" y="1974394"/>
            <a:ext cx="1140151" cy="491473"/>
            <a:chOff x="6308768" y="1974394"/>
            <a:chExt cx="1140151" cy="491473"/>
          </a:xfrm>
        </p:grpSpPr>
        <p:grpSp>
          <p:nvGrpSpPr>
            <p:cNvPr id="8" name="Group 7"/>
            <p:cNvGrpSpPr/>
            <p:nvPr/>
          </p:nvGrpSpPr>
          <p:grpSpPr>
            <a:xfrm>
              <a:off x="6308768" y="1976834"/>
              <a:ext cx="541827" cy="489033"/>
              <a:chOff x="6308768" y="1976834"/>
              <a:chExt cx="541827" cy="48903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308768" y="1976834"/>
                <a:ext cx="489033" cy="489033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328156" y="2035004"/>
                <a:ext cx="522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B1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6907092" y="1974394"/>
              <a:ext cx="541827" cy="489033"/>
              <a:chOff x="6907092" y="1963889"/>
              <a:chExt cx="541827" cy="48903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907092" y="1963889"/>
                <a:ext cx="489033" cy="489033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926480" y="2032775"/>
                <a:ext cx="522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B0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514873" y="1967753"/>
            <a:ext cx="1140151" cy="491262"/>
            <a:chOff x="7514873" y="1967753"/>
            <a:chExt cx="1140151" cy="491262"/>
          </a:xfrm>
        </p:grpSpPr>
        <p:grpSp>
          <p:nvGrpSpPr>
            <p:cNvPr id="9" name="Group 8"/>
            <p:cNvGrpSpPr/>
            <p:nvPr/>
          </p:nvGrpSpPr>
          <p:grpSpPr>
            <a:xfrm>
              <a:off x="7514873" y="1969982"/>
              <a:ext cx="541827" cy="489033"/>
              <a:chOff x="7514873" y="1969982"/>
              <a:chExt cx="541827" cy="48903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514873" y="1969982"/>
                <a:ext cx="489033" cy="489033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534261" y="2028152"/>
                <a:ext cx="522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B3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113197" y="1967753"/>
              <a:ext cx="541827" cy="489033"/>
              <a:chOff x="8113197" y="1967753"/>
              <a:chExt cx="541827" cy="48903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113197" y="1967753"/>
                <a:ext cx="489033" cy="489033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endParaRPr lang="en-US" dirty="0">
                  <a:latin typeface="Helvetica"/>
                  <a:cs typeface="Helvetic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132585" y="2025923"/>
                <a:ext cx="522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"/>
                    <a:cs typeface="Helvetica"/>
                  </a:rPr>
                  <a:t>B2</a:t>
                </a:r>
                <a:endParaRPr lang="en-US" dirty="0"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4" y="1999701"/>
            <a:ext cx="4094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LOAD         A</a:t>
            </a:r>
          </a:p>
          <a:p>
            <a:r>
              <a:rPr lang="en-US" dirty="0" smtClean="0">
                <a:latin typeface="Courier"/>
                <a:cs typeface="Courier"/>
              </a:rPr>
              <a:t>LOAD         B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C03_0</a:t>
            </a:r>
          </a:p>
          <a:p>
            <a:r>
              <a:rPr lang="en-US" dirty="0" smtClean="0">
                <a:latin typeface="Courier"/>
                <a:cs typeface="Courier"/>
              </a:rPr>
              <a:t>SHUFFLE</a:t>
            </a:r>
          </a:p>
          <a:p>
            <a:r>
              <a:rPr lang="en-US" dirty="0" smtClean="0">
                <a:latin typeface="Courier"/>
                <a:cs typeface="Courier"/>
              </a:rPr>
              <a:t>FMA          </a:t>
            </a: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,  B,  C03_1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PERMUTE2F128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FMA          A,  B,  C03_2</a:t>
            </a:r>
          </a:p>
          <a:p>
            <a:r>
              <a:rPr lang="en-US" dirty="0" smtClean="0">
                <a:latin typeface="Courier"/>
                <a:cs typeface="Courier"/>
              </a:rPr>
              <a:t>SHUFFLE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C03_3 </a:t>
            </a:r>
            <a:endParaRPr lang="en-US" dirty="0">
              <a:latin typeface="Courier"/>
              <a:cs typeface="Courier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308768" y="2630245"/>
            <a:ext cx="2346256" cy="2223427"/>
            <a:chOff x="6308768" y="2630245"/>
            <a:chExt cx="2346256" cy="2223427"/>
          </a:xfrm>
        </p:grpSpPr>
        <p:sp>
          <p:nvSpPr>
            <p:cNvPr id="33" name="Rectangle 32"/>
            <p:cNvSpPr/>
            <p:nvPr/>
          </p:nvSpPr>
          <p:spPr>
            <a:xfrm>
              <a:off x="6907092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26480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08768" y="3210958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28156" y="3269128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10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13197" y="3789607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32585" y="3849030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14873" y="4364639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34261" y="4422809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32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08768" y="2633414"/>
            <a:ext cx="2346256" cy="2223427"/>
            <a:chOff x="6308768" y="2630245"/>
            <a:chExt cx="2346256" cy="2223427"/>
          </a:xfrm>
        </p:grpSpPr>
        <p:sp>
          <p:nvSpPr>
            <p:cNvPr id="55" name="Rectangle 54"/>
            <p:cNvSpPr/>
            <p:nvPr/>
          </p:nvSpPr>
          <p:spPr>
            <a:xfrm>
              <a:off x="8113197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32585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514873" y="320970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34261" y="32678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1</a:t>
              </a:r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907092" y="378835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926480" y="384652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308768" y="4364639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28156" y="4422809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3</a:t>
              </a:r>
              <a:r>
                <a:rPr lang="en-US" dirty="0" smtClean="0">
                  <a:latin typeface="Helvetica"/>
                  <a:cs typeface="Helvetica"/>
                </a:rPr>
                <a:t>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86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162 L 0.13212 -0.001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32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13264 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Butterfly Permute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08768" y="1976834"/>
            <a:ext cx="541827" cy="489033"/>
            <a:chOff x="6308768" y="1976834"/>
            <a:chExt cx="541827" cy="489033"/>
          </a:xfrm>
        </p:grpSpPr>
        <p:sp>
          <p:nvSpPr>
            <p:cNvPr id="4" name="Rectangle 3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B3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07092" y="1974605"/>
            <a:ext cx="541827" cy="489033"/>
            <a:chOff x="6907092" y="1974605"/>
            <a:chExt cx="541827" cy="489033"/>
          </a:xfrm>
        </p:grpSpPr>
        <p:sp>
          <p:nvSpPr>
            <p:cNvPr id="6" name="Rectangle 5"/>
            <p:cNvSpPr/>
            <p:nvPr/>
          </p:nvSpPr>
          <p:spPr>
            <a:xfrm>
              <a:off x="6907092" y="197460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26480" y="20327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14873" y="1969982"/>
            <a:ext cx="541827" cy="489033"/>
            <a:chOff x="7514873" y="1969982"/>
            <a:chExt cx="541827" cy="489033"/>
          </a:xfrm>
        </p:grpSpPr>
        <p:sp>
          <p:nvSpPr>
            <p:cNvPr id="12" name="Rectangle 11"/>
            <p:cNvSpPr/>
            <p:nvPr/>
          </p:nvSpPr>
          <p:spPr>
            <a:xfrm>
              <a:off x="7514873" y="1969982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34261" y="2028152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B1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13197" y="1967753"/>
            <a:ext cx="541827" cy="489033"/>
            <a:chOff x="8113197" y="1967753"/>
            <a:chExt cx="541827" cy="489033"/>
          </a:xfrm>
        </p:grpSpPr>
        <p:sp>
          <p:nvSpPr>
            <p:cNvPr id="14" name="Rectangle 13"/>
            <p:cNvSpPr/>
            <p:nvPr/>
          </p:nvSpPr>
          <p:spPr>
            <a:xfrm>
              <a:off x="8113197" y="1967753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32585" y="2025923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4" y="1999701"/>
            <a:ext cx="4094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LOAD         A</a:t>
            </a:r>
          </a:p>
          <a:p>
            <a:r>
              <a:rPr lang="en-US" dirty="0" smtClean="0">
                <a:latin typeface="Courier"/>
                <a:cs typeface="Courier"/>
              </a:rPr>
              <a:t>LOAD         B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C03_0</a:t>
            </a:r>
          </a:p>
          <a:p>
            <a:r>
              <a:rPr lang="en-US" dirty="0" smtClean="0">
                <a:latin typeface="Courier"/>
                <a:cs typeface="Courier"/>
              </a:rPr>
              <a:t>SHUFFLE</a:t>
            </a:r>
          </a:p>
          <a:p>
            <a:r>
              <a:rPr lang="en-US" dirty="0" smtClean="0">
                <a:latin typeface="Courier"/>
                <a:cs typeface="Courier"/>
              </a:rPr>
              <a:t>FMA          </a:t>
            </a: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,  B,  C03_1</a:t>
            </a:r>
          </a:p>
          <a:p>
            <a:r>
              <a:rPr lang="en-US" dirty="0" smtClean="0">
                <a:latin typeface="Courier"/>
                <a:cs typeface="Courier"/>
              </a:rPr>
              <a:t>PERMUTE2F128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C03_2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SHUFFLE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FMA          A,  B,  C03_3 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308768" y="2630245"/>
            <a:ext cx="2346256" cy="2223427"/>
            <a:chOff x="6308768" y="2630245"/>
            <a:chExt cx="2346256" cy="2223427"/>
          </a:xfrm>
        </p:grpSpPr>
        <p:sp>
          <p:nvSpPr>
            <p:cNvPr id="33" name="Rectangle 32"/>
            <p:cNvSpPr/>
            <p:nvPr/>
          </p:nvSpPr>
          <p:spPr>
            <a:xfrm>
              <a:off x="6907092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26480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08768" y="3210958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28156" y="3269128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10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13197" y="3789607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32585" y="3849030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14873" y="4364639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34261" y="4422809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32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08768" y="2633414"/>
            <a:ext cx="2346256" cy="2223427"/>
            <a:chOff x="6308768" y="2630245"/>
            <a:chExt cx="2346256" cy="2223427"/>
          </a:xfrm>
        </p:grpSpPr>
        <p:sp>
          <p:nvSpPr>
            <p:cNvPr id="44" name="Rectangle 43"/>
            <p:cNvSpPr/>
            <p:nvPr/>
          </p:nvSpPr>
          <p:spPr>
            <a:xfrm>
              <a:off x="8113197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132585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514873" y="320970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34261" y="32678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1</a:t>
              </a:r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07092" y="378835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26480" y="384652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308768" y="4364639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28156" y="4422809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3</a:t>
              </a:r>
              <a:r>
                <a:rPr lang="en-US" dirty="0" smtClean="0">
                  <a:latin typeface="Helvetica"/>
                  <a:cs typeface="Helvetica"/>
                </a:rPr>
                <a:t>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08768" y="2630245"/>
            <a:ext cx="2346256" cy="2222174"/>
            <a:chOff x="6308768" y="2630245"/>
            <a:chExt cx="2346256" cy="2222174"/>
          </a:xfrm>
        </p:grpSpPr>
        <p:sp>
          <p:nvSpPr>
            <p:cNvPr id="56" name="Rectangle 55"/>
            <p:cNvSpPr/>
            <p:nvPr/>
          </p:nvSpPr>
          <p:spPr>
            <a:xfrm>
              <a:off x="7514873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34261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113197" y="320970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132585" y="32678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1</a:t>
              </a:r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308768" y="3789607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28156" y="3847777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2</a:t>
              </a:r>
              <a:r>
                <a:rPr lang="en-US" dirty="0" smtClean="0">
                  <a:latin typeface="Helvetica"/>
                  <a:cs typeface="Helvetica"/>
                </a:rPr>
                <a:t>0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907092" y="4363386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26480" y="4421556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31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61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2.42649E-6 L 0.06665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3.96157E-6 L -0.06457 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0398E-6 -1.4332E-6 L 0.06284 0.00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0093 L -0.06545 0.000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Butterfly Permute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08768" y="1976834"/>
            <a:ext cx="541827" cy="489033"/>
            <a:chOff x="6308768" y="1976834"/>
            <a:chExt cx="541827" cy="489033"/>
          </a:xfrm>
        </p:grpSpPr>
        <p:sp>
          <p:nvSpPr>
            <p:cNvPr id="4" name="Rectangle 3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07092" y="1974605"/>
            <a:ext cx="541827" cy="489033"/>
            <a:chOff x="6907092" y="1974605"/>
            <a:chExt cx="541827" cy="489033"/>
          </a:xfrm>
        </p:grpSpPr>
        <p:sp>
          <p:nvSpPr>
            <p:cNvPr id="6" name="Rectangle 5"/>
            <p:cNvSpPr/>
            <p:nvPr/>
          </p:nvSpPr>
          <p:spPr>
            <a:xfrm>
              <a:off x="6907092" y="197460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26480" y="20327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B1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14873" y="1969982"/>
            <a:ext cx="541827" cy="489033"/>
            <a:chOff x="7514873" y="1969982"/>
            <a:chExt cx="541827" cy="489033"/>
          </a:xfrm>
        </p:grpSpPr>
        <p:sp>
          <p:nvSpPr>
            <p:cNvPr id="12" name="Rectangle 11"/>
            <p:cNvSpPr/>
            <p:nvPr/>
          </p:nvSpPr>
          <p:spPr>
            <a:xfrm>
              <a:off x="7514873" y="1969982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34261" y="2028152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13197" y="1967753"/>
            <a:ext cx="541827" cy="489033"/>
            <a:chOff x="8113197" y="1967753"/>
            <a:chExt cx="541827" cy="489033"/>
          </a:xfrm>
        </p:grpSpPr>
        <p:sp>
          <p:nvSpPr>
            <p:cNvPr id="14" name="Rectangle 13"/>
            <p:cNvSpPr/>
            <p:nvPr/>
          </p:nvSpPr>
          <p:spPr>
            <a:xfrm>
              <a:off x="8113197" y="1967753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32585" y="2025923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B3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4" y="1999701"/>
            <a:ext cx="4094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LOAD         A</a:t>
            </a:r>
          </a:p>
          <a:p>
            <a:r>
              <a:rPr lang="en-US" dirty="0" smtClean="0">
                <a:latin typeface="Courier"/>
                <a:cs typeface="Courier"/>
              </a:rPr>
              <a:t>LOAD         B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C03_0</a:t>
            </a:r>
          </a:p>
          <a:p>
            <a:r>
              <a:rPr lang="en-US" dirty="0" smtClean="0">
                <a:latin typeface="Courier"/>
                <a:cs typeface="Courier"/>
              </a:rPr>
              <a:t>SHUFFLE</a:t>
            </a:r>
          </a:p>
          <a:p>
            <a:r>
              <a:rPr lang="en-US" dirty="0" smtClean="0">
                <a:latin typeface="Courier"/>
                <a:cs typeface="Courier"/>
              </a:rPr>
              <a:t>FMA          </a:t>
            </a: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,  B,  C03_1</a:t>
            </a:r>
          </a:p>
          <a:p>
            <a:r>
              <a:rPr lang="en-US" dirty="0" smtClean="0">
                <a:latin typeface="Courier"/>
                <a:cs typeface="Courier"/>
              </a:rPr>
              <a:t>PERMUTE2F128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C03_2</a:t>
            </a:r>
          </a:p>
          <a:p>
            <a:r>
              <a:rPr lang="en-US" dirty="0" smtClean="0">
                <a:latin typeface="Courier"/>
                <a:cs typeface="Courier"/>
              </a:rPr>
              <a:t>SHUFFLE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</a:t>
            </a:r>
            <a:r>
              <a:rPr lang="en-US" dirty="0" smtClean="0">
                <a:latin typeface="Courier"/>
                <a:cs typeface="Courier"/>
              </a:rPr>
              <a:t>C03_3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SHUFFLE      C03_0,  C03_1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SHUFFLE     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C03_2,  C03_3</a:t>
            </a:r>
          </a:p>
          <a:p>
            <a:r>
              <a:rPr lang="en-US" dirty="0" smtClean="0">
                <a:latin typeface="Courier"/>
                <a:cs typeface="Courier"/>
              </a:rPr>
              <a:t>PERMUTE2F128 C03_0</a:t>
            </a:r>
            <a:r>
              <a:rPr lang="en-US" dirty="0">
                <a:latin typeface="Courier"/>
                <a:cs typeface="Courier"/>
              </a:rPr>
              <a:t>,  C03_1</a:t>
            </a:r>
          </a:p>
          <a:p>
            <a:r>
              <a:rPr lang="en-US" dirty="0" smtClean="0">
                <a:latin typeface="Courier"/>
                <a:cs typeface="Courier"/>
              </a:rPr>
              <a:t>PERMUTE2F128 C03_2</a:t>
            </a:r>
            <a:r>
              <a:rPr lang="en-US" dirty="0">
                <a:latin typeface="Courier"/>
                <a:cs typeface="Courier"/>
              </a:rPr>
              <a:t>,  C03_3 </a:t>
            </a:r>
          </a:p>
          <a:p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07092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26480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8768" y="321095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28156" y="326912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113197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32585" y="3849030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14873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34261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113197" y="263341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32585" y="269158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514873" y="321287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34261" y="327104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07092" y="379152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26480" y="384969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08768" y="436780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28156" y="442597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514873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34261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113197" y="32097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32585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07092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26480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14776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xmlns:p14="http://schemas.microsoft.com/office/powerpoint/2010/main" advClick="0" advTm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495 -0.00116 " pathEditMode="relative" ptsTypes="AA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512 0.00139 " pathEditMode="relative" ptsTypes="AA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564 0 " pathEditMode="relative" ptsTypes="AA">
                                      <p:cBhvr>
                                        <p:cTn id="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478 0 " pathEditMode="relative" ptsTypes="AA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2991E-6 1.68017E-6 L 0.06616 1.68017E-6 " pathEditMode="relative" ptsTypes="AA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1.68017E-6 L -0.06547 1.68017E-6 " pathEditMode="relative" ptsTypes="AA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2991E-6 1.43254E-6 L 0.06634 1.43254E-6 " pathEditMode="relative" ptsTypes="AA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46 L -0.06547 0.00046 " pathEditMode="relative" ptsTypes="AA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1" animBg="1"/>
      <p:bldP spid="49" grpId="0" animBg="1"/>
      <p:bldP spid="35" grpId="1" animBg="1"/>
      <p:bldP spid="37" grpId="0" animBg="1"/>
      <p:bldP spid="46" grpId="0" animBg="1"/>
      <p:bldP spid="48" grpId="1" animBg="1"/>
      <p:bldP spid="58" grpId="0" animBg="1"/>
      <p:bldP spid="6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Butterfly Permute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08768" y="1976834"/>
            <a:ext cx="541827" cy="489033"/>
            <a:chOff x="6308768" y="1976834"/>
            <a:chExt cx="541827" cy="489033"/>
          </a:xfrm>
        </p:grpSpPr>
        <p:sp>
          <p:nvSpPr>
            <p:cNvPr id="4" name="Rectangle 3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07092" y="1974605"/>
            <a:ext cx="541827" cy="489033"/>
            <a:chOff x="6907092" y="1974605"/>
            <a:chExt cx="541827" cy="489033"/>
          </a:xfrm>
        </p:grpSpPr>
        <p:sp>
          <p:nvSpPr>
            <p:cNvPr id="6" name="Rectangle 5"/>
            <p:cNvSpPr/>
            <p:nvPr/>
          </p:nvSpPr>
          <p:spPr>
            <a:xfrm>
              <a:off x="6907092" y="197460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26480" y="20327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B1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14873" y="1969982"/>
            <a:ext cx="541827" cy="489033"/>
            <a:chOff x="7514873" y="1969982"/>
            <a:chExt cx="541827" cy="489033"/>
          </a:xfrm>
        </p:grpSpPr>
        <p:sp>
          <p:nvSpPr>
            <p:cNvPr id="12" name="Rectangle 11"/>
            <p:cNvSpPr/>
            <p:nvPr/>
          </p:nvSpPr>
          <p:spPr>
            <a:xfrm>
              <a:off x="7514873" y="1969982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34261" y="2028152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13197" y="1967753"/>
            <a:ext cx="541827" cy="489033"/>
            <a:chOff x="8113197" y="1967753"/>
            <a:chExt cx="541827" cy="489033"/>
          </a:xfrm>
        </p:grpSpPr>
        <p:sp>
          <p:nvSpPr>
            <p:cNvPr id="14" name="Rectangle 13"/>
            <p:cNvSpPr/>
            <p:nvPr/>
          </p:nvSpPr>
          <p:spPr>
            <a:xfrm>
              <a:off x="8113197" y="1967753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32585" y="2025923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B3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4" y="1999701"/>
            <a:ext cx="4094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LOAD         A</a:t>
            </a:r>
          </a:p>
          <a:p>
            <a:r>
              <a:rPr lang="en-US" dirty="0" smtClean="0">
                <a:latin typeface="Courier"/>
                <a:cs typeface="Courier"/>
              </a:rPr>
              <a:t>LOAD         B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C03_0</a:t>
            </a:r>
          </a:p>
          <a:p>
            <a:r>
              <a:rPr lang="en-US" dirty="0" smtClean="0">
                <a:latin typeface="Courier"/>
                <a:cs typeface="Courier"/>
              </a:rPr>
              <a:t>SHUFFLE</a:t>
            </a:r>
          </a:p>
          <a:p>
            <a:r>
              <a:rPr lang="en-US" dirty="0" smtClean="0">
                <a:latin typeface="Courier"/>
                <a:cs typeface="Courier"/>
              </a:rPr>
              <a:t>FMA          </a:t>
            </a: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,  B,  C03_1</a:t>
            </a:r>
          </a:p>
          <a:p>
            <a:r>
              <a:rPr lang="en-US" dirty="0" smtClean="0">
                <a:latin typeface="Courier"/>
                <a:cs typeface="Courier"/>
              </a:rPr>
              <a:t>PERMUTE2F128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C03_2</a:t>
            </a:r>
          </a:p>
          <a:p>
            <a:r>
              <a:rPr lang="en-US" dirty="0" smtClean="0">
                <a:latin typeface="Courier"/>
                <a:cs typeface="Courier"/>
              </a:rPr>
              <a:t>SHUFFLE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</a:t>
            </a:r>
            <a:r>
              <a:rPr lang="en-US" dirty="0" smtClean="0">
                <a:latin typeface="Courier"/>
                <a:cs typeface="Courier"/>
              </a:rPr>
              <a:t>C03_3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SHUFFLE      C03_0,  C03_1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SHUFFLE     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C03_2,  C03_3</a:t>
            </a:r>
          </a:p>
          <a:p>
            <a:r>
              <a:rPr lang="en-US" dirty="0" smtClean="0">
                <a:latin typeface="Courier"/>
                <a:cs typeface="Courier"/>
              </a:rPr>
              <a:t>PERMUTE2F128 C03_0</a:t>
            </a:r>
            <a:r>
              <a:rPr lang="en-US" dirty="0">
                <a:latin typeface="Courier"/>
                <a:cs typeface="Courier"/>
              </a:rPr>
              <a:t>,  C03_1</a:t>
            </a:r>
          </a:p>
          <a:p>
            <a:r>
              <a:rPr lang="en-US" dirty="0" smtClean="0">
                <a:latin typeface="Courier"/>
                <a:cs typeface="Courier"/>
              </a:rPr>
              <a:t>PERMUTE2F128 C03_2</a:t>
            </a:r>
            <a:r>
              <a:rPr lang="en-US" dirty="0">
                <a:latin typeface="Courier"/>
                <a:cs typeface="Courier"/>
              </a:rPr>
              <a:t>,  C03_3 </a:t>
            </a:r>
          </a:p>
          <a:p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308768" y="2630245"/>
            <a:ext cx="2346256" cy="2223427"/>
            <a:chOff x="6308768" y="2630245"/>
            <a:chExt cx="2346256" cy="2223427"/>
          </a:xfrm>
        </p:grpSpPr>
        <p:sp>
          <p:nvSpPr>
            <p:cNvPr id="33" name="Rectangle 32"/>
            <p:cNvSpPr/>
            <p:nvPr/>
          </p:nvSpPr>
          <p:spPr>
            <a:xfrm>
              <a:off x="6907092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26480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08768" y="3210958"/>
              <a:ext cx="489033" cy="489033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28156" y="3269128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10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13197" y="3789607"/>
              <a:ext cx="489033" cy="489033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32585" y="3849030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14873" y="4364639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34261" y="4422809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32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08768" y="2633414"/>
            <a:ext cx="2346256" cy="2223427"/>
            <a:chOff x="6308768" y="2630245"/>
            <a:chExt cx="2346256" cy="2223427"/>
          </a:xfrm>
        </p:grpSpPr>
        <p:sp>
          <p:nvSpPr>
            <p:cNvPr id="44" name="Rectangle 43"/>
            <p:cNvSpPr/>
            <p:nvPr/>
          </p:nvSpPr>
          <p:spPr>
            <a:xfrm>
              <a:off x="8113197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132585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514873" y="3209705"/>
              <a:ext cx="489033" cy="48903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34261" y="32678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1</a:t>
              </a:r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07092" y="3788354"/>
              <a:ext cx="489033" cy="48903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26480" y="384652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308768" y="4364639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28156" y="4422809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3</a:t>
              </a:r>
              <a:r>
                <a:rPr lang="en-US" dirty="0" smtClean="0">
                  <a:latin typeface="Helvetica"/>
                  <a:cs typeface="Helvetica"/>
                </a:rPr>
                <a:t>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08768" y="2630245"/>
            <a:ext cx="2346256" cy="2222174"/>
            <a:chOff x="6308768" y="2630245"/>
            <a:chExt cx="2346256" cy="2222174"/>
          </a:xfrm>
        </p:grpSpPr>
        <p:sp>
          <p:nvSpPr>
            <p:cNvPr id="56" name="Rectangle 55"/>
            <p:cNvSpPr/>
            <p:nvPr/>
          </p:nvSpPr>
          <p:spPr>
            <a:xfrm>
              <a:off x="7514873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34261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113197" y="3209705"/>
              <a:ext cx="489033" cy="48903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132585" y="32678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1</a:t>
              </a:r>
              <a:r>
                <a:rPr lang="en-US" dirty="0" smtClean="0">
                  <a:latin typeface="Helvetica"/>
                  <a:cs typeface="Helvetica"/>
                </a:rPr>
                <a:t>3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308768" y="3789607"/>
              <a:ext cx="489033" cy="48903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28156" y="3847777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2</a:t>
              </a:r>
              <a:r>
                <a:rPr lang="en-US" dirty="0" smtClean="0">
                  <a:latin typeface="Helvetica"/>
                  <a:cs typeface="Helvetica"/>
                </a:rPr>
                <a:t>0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907092" y="4363386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26480" y="4421556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31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5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Butterfly Permute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08768" y="1976834"/>
            <a:ext cx="541827" cy="489033"/>
            <a:chOff x="6308768" y="1976834"/>
            <a:chExt cx="541827" cy="489033"/>
          </a:xfrm>
        </p:grpSpPr>
        <p:sp>
          <p:nvSpPr>
            <p:cNvPr id="4" name="Rectangle 3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07092" y="1974605"/>
            <a:ext cx="541827" cy="489033"/>
            <a:chOff x="6907092" y="1974605"/>
            <a:chExt cx="541827" cy="489033"/>
          </a:xfrm>
        </p:grpSpPr>
        <p:sp>
          <p:nvSpPr>
            <p:cNvPr id="6" name="Rectangle 5"/>
            <p:cNvSpPr/>
            <p:nvPr/>
          </p:nvSpPr>
          <p:spPr>
            <a:xfrm>
              <a:off x="6907092" y="197460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26480" y="20327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B1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14873" y="1969982"/>
            <a:ext cx="541827" cy="489033"/>
            <a:chOff x="7514873" y="1969982"/>
            <a:chExt cx="541827" cy="489033"/>
          </a:xfrm>
        </p:grpSpPr>
        <p:sp>
          <p:nvSpPr>
            <p:cNvPr id="12" name="Rectangle 11"/>
            <p:cNvSpPr/>
            <p:nvPr/>
          </p:nvSpPr>
          <p:spPr>
            <a:xfrm>
              <a:off x="7514873" y="1969982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34261" y="2028152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13197" y="1967753"/>
            <a:ext cx="541827" cy="489033"/>
            <a:chOff x="8113197" y="1967753"/>
            <a:chExt cx="541827" cy="489033"/>
          </a:xfrm>
        </p:grpSpPr>
        <p:sp>
          <p:nvSpPr>
            <p:cNvPr id="14" name="Rectangle 13"/>
            <p:cNvSpPr/>
            <p:nvPr/>
          </p:nvSpPr>
          <p:spPr>
            <a:xfrm>
              <a:off x="8113197" y="1967753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32585" y="2025923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B3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4" y="1999701"/>
            <a:ext cx="4094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LOAD         A</a:t>
            </a:r>
          </a:p>
          <a:p>
            <a:r>
              <a:rPr lang="en-US" dirty="0" smtClean="0">
                <a:latin typeface="Courier"/>
                <a:cs typeface="Courier"/>
              </a:rPr>
              <a:t>LOAD         B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C03_0</a:t>
            </a:r>
          </a:p>
          <a:p>
            <a:r>
              <a:rPr lang="en-US" dirty="0" smtClean="0">
                <a:latin typeface="Courier"/>
                <a:cs typeface="Courier"/>
              </a:rPr>
              <a:t>SHUFFLE</a:t>
            </a:r>
          </a:p>
          <a:p>
            <a:r>
              <a:rPr lang="en-US" dirty="0" smtClean="0">
                <a:latin typeface="Courier"/>
                <a:cs typeface="Courier"/>
              </a:rPr>
              <a:t>FMA          </a:t>
            </a: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,  B,  C03_1</a:t>
            </a:r>
          </a:p>
          <a:p>
            <a:r>
              <a:rPr lang="en-US" dirty="0" smtClean="0">
                <a:latin typeface="Courier"/>
                <a:cs typeface="Courier"/>
              </a:rPr>
              <a:t>PERMUTE2F128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C03_2</a:t>
            </a:r>
          </a:p>
          <a:p>
            <a:r>
              <a:rPr lang="en-US" dirty="0" smtClean="0">
                <a:latin typeface="Courier"/>
                <a:cs typeface="Courier"/>
              </a:rPr>
              <a:t>SHUFFLE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</a:t>
            </a:r>
            <a:r>
              <a:rPr lang="en-US" dirty="0" smtClean="0">
                <a:latin typeface="Courier"/>
                <a:cs typeface="Courier"/>
              </a:rPr>
              <a:t>C03_3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SHUFFLE      C03_0,  C03_1</a:t>
            </a:r>
          </a:p>
          <a:p>
            <a:r>
              <a:rPr lang="en-US" dirty="0">
                <a:latin typeface="Courier"/>
                <a:cs typeface="Courier"/>
              </a:rPr>
              <a:t>SHUFFLE      </a:t>
            </a:r>
            <a:r>
              <a:rPr lang="en-US" dirty="0" smtClean="0">
                <a:latin typeface="Courier"/>
                <a:cs typeface="Courier"/>
              </a:rPr>
              <a:t>C03_2,  C03_3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PERMUTE2F128 C03_0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,  C03_1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PERMUTE2F128 C03_2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,  C03_3 </a:t>
            </a:r>
          </a:p>
          <a:p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07092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26480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8768" y="3210958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28156" y="326912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32585" y="3849030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14873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34261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113197" y="263341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32585" y="269158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514873" y="3212874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34261" y="327104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07092" y="379152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26480" y="384969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08768" y="4367808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28156" y="442597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514873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34261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113197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32585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07092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26480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113197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3797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xmlns:p14="http://schemas.microsoft.com/office/powerpoint/2010/main" advClick="0" advTm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348E-7 2.52256E-7 L 0.06773 2.52256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8691E-7 -1.42791E-6 L -0.06791 -1.42791E-6 " pathEditMode="relative" ptsTypes="AA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348E-7 -8.57672E-6 L 0.06669 -8.57672E-6 " pathEditMode="relative" ptsTypes="AA">
                                      <p:cBhvr>
                                        <p:cTn id="1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4.77667E-6 L -0.06652 4.77667E-6 " pathEditMode="relative" ptsTypes="AA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93 L 0.19624 -0.00093 " pathEditMode="relative" ptsTypes="AA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2848E-6 -4.28836E-6 L -0.19677 -4.28836E-6 " pathEditMode="relative" ptsTypes="AA">
                                      <p:cBhvr>
                                        <p:cTn id="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46 L 0.19763 -0.00023 " pathEditMode="relative" ptsTypes="AA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4 L -0.1966 0.00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9" grpId="0" animBg="1"/>
      <p:bldP spid="41" grpId="0" animBg="1"/>
      <p:bldP spid="48" grpId="0" animBg="1"/>
      <p:bldP spid="52" grpId="0" animBg="1"/>
      <p:bldP spid="65" grpId="0" animBg="1"/>
      <p:bldP spid="67" grpId="0" animBg="1"/>
      <p:bldP spid="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Butterfly Permute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08768" y="1976834"/>
            <a:ext cx="541827" cy="489033"/>
            <a:chOff x="6308768" y="1976834"/>
            <a:chExt cx="541827" cy="489033"/>
          </a:xfrm>
        </p:grpSpPr>
        <p:sp>
          <p:nvSpPr>
            <p:cNvPr id="4" name="Rectangle 3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07092" y="1974605"/>
            <a:ext cx="541827" cy="489033"/>
            <a:chOff x="6907092" y="1974605"/>
            <a:chExt cx="541827" cy="489033"/>
          </a:xfrm>
        </p:grpSpPr>
        <p:sp>
          <p:nvSpPr>
            <p:cNvPr id="6" name="Rectangle 5"/>
            <p:cNvSpPr/>
            <p:nvPr/>
          </p:nvSpPr>
          <p:spPr>
            <a:xfrm>
              <a:off x="6907092" y="197460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26480" y="20327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B1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14873" y="1969982"/>
            <a:ext cx="541827" cy="489033"/>
            <a:chOff x="7514873" y="1969982"/>
            <a:chExt cx="541827" cy="489033"/>
          </a:xfrm>
        </p:grpSpPr>
        <p:sp>
          <p:nvSpPr>
            <p:cNvPr id="12" name="Rectangle 11"/>
            <p:cNvSpPr/>
            <p:nvPr/>
          </p:nvSpPr>
          <p:spPr>
            <a:xfrm>
              <a:off x="7514873" y="1969982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34261" y="2028152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13197" y="1967753"/>
            <a:ext cx="541827" cy="489033"/>
            <a:chOff x="8113197" y="1967753"/>
            <a:chExt cx="541827" cy="489033"/>
          </a:xfrm>
        </p:grpSpPr>
        <p:sp>
          <p:nvSpPr>
            <p:cNvPr id="14" name="Rectangle 13"/>
            <p:cNvSpPr/>
            <p:nvPr/>
          </p:nvSpPr>
          <p:spPr>
            <a:xfrm>
              <a:off x="8113197" y="1967753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32585" y="2025923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B3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4" y="1999701"/>
            <a:ext cx="4094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LOAD         A</a:t>
            </a:r>
          </a:p>
          <a:p>
            <a:r>
              <a:rPr lang="en-US" dirty="0" smtClean="0">
                <a:latin typeface="Courier"/>
                <a:cs typeface="Courier"/>
              </a:rPr>
              <a:t>LOAD         B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C03_0</a:t>
            </a:r>
          </a:p>
          <a:p>
            <a:r>
              <a:rPr lang="en-US" dirty="0" smtClean="0">
                <a:latin typeface="Courier"/>
                <a:cs typeface="Courier"/>
              </a:rPr>
              <a:t>SHUFFLE</a:t>
            </a:r>
          </a:p>
          <a:p>
            <a:r>
              <a:rPr lang="en-US" dirty="0" smtClean="0">
                <a:latin typeface="Courier"/>
                <a:cs typeface="Courier"/>
              </a:rPr>
              <a:t>FMA          </a:t>
            </a: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,  B,  C03_1</a:t>
            </a:r>
          </a:p>
          <a:p>
            <a:r>
              <a:rPr lang="en-US" dirty="0" smtClean="0">
                <a:latin typeface="Courier"/>
                <a:cs typeface="Courier"/>
              </a:rPr>
              <a:t>PERMUTE2F128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C03_2</a:t>
            </a:r>
          </a:p>
          <a:p>
            <a:r>
              <a:rPr lang="en-US" dirty="0" smtClean="0">
                <a:latin typeface="Courier"/>
                <a:cs typeface="Courier"/>
              </a:rPr>
              <a:t>SHUFFLE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</a:t>
            </a:r>
            <a:r>
              <a:rPr lang="en-US" dirty="0" smtClean="0">
                <a:latin typeface="Courier"/>
                <a:cs typeface="Courier"/>
              </a:rPr>
              <a:t>C03_3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SHUFFLE      C03_0,  C03_1</a:t>
            </a:r>
          </a:p>
          <a:p>
            <a:r>
              <a:rPr lang="en-US" dirty="0">
                <a:latin typeface="Courier"/>
                <a:cs typeface="Courier"/>
              </a:rPr>
              <a:t>SHUFFLE      </a:t>
            </a:r>
            <a:r>
              <a:rPr lang="en-US" dirty="0" smtClean="0">
                <a:latin typeface="Courier"/>
                <a:cs typeface="Courier"/>
              </a:rPr>
              <a:t>C03_2,  C03_3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PERMUTE2F128 C03_0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,  C03_1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PERMUTE2F128 C03_2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,  C03_3 </a:t>
            </a:r>
          </a:p>
          <a:p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07092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26480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8768" y="3210958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28156" y="3269128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113197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32585" y="3849030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14873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34261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32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308768" y="2633414"/>
            <a:ext cx="2346256" cy="2223427"/>
            <a:chOff x="6308768" y="2630245"/>
            <a:chExt cx="2346256" cy="2223427"/>
          </a:xfrm>
        </p:grpSpPr>
        <p:sp>
          <p:nvSpPr>
            <p:cNvPr id="44" name="Rectangle 43"/>
            <p:cNvSpPr/>
            <p:nvPr/>
          </p:nvSpPr>
          <p:spPr>
            <a:xfrm>
              <a:off x="8113197" y="2630245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132585" y="268841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0</a:t>
              </a:r>
              <a:r>
                <a:rPr lang="en-US" dirty="0"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514873" y="3209705"/>
              <a:ext cx="489033" cy="48903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34261" y="3267875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1</a:t>
              </a:r>
              <a:r>
                <a:rPr lang="en-US" dirty="0" smtClean="0">
                  <a:latin typeface="Helvetica"/>
                  <a:cs typeface="Helvetica"/>
                </a:rPr>
                <a:t>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07092" y="3788354"/>
              <a:ext cx="489033" cy="489033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26480" y="384652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21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308768" y="4364639"/>
              <a:ext cx="489033" cy="489033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28156" y="4422809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/>
                  <a:cs typeface="Helvetica"/>
                </a:rPr>
                <a:t>3</a:t>
              </a:r>
              <a:r>
                <a:rPr lang="en-US" dirty="0" smtClean="0">
                  <a:latin typeface="Helvetica"/>
                  <a:cs typeface="Helvetica"/>
                </a:rPr>
                <a:t>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7514873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34261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113197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32585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07092" y="4363386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26480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5691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Broadcast</a:t>
            </a:r>
          </a:p>
          <a:p>
            <a:endParaRPr lang="en-US" dirty="0"/>
          </a:p>
          <a:p>
            <a:r>
              <a:rPr lang="en-US" dirty="0" smtClean="0"/>
              <a:t>Butterfly Permute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9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5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85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8768" y="19768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8156" y="20350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07092" y="19746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6480" y="20327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14873" y="196998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4261" y="202815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13197" y="196775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32585" y="202592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07092" y="262899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26480" y="268716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14873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4261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13197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32585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308768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2815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14873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34261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113197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32585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07092" y="3788354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26480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13197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32585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08768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815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07092" y="4363386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26480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14873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34261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3" y="1999701"/>
            <a:ext cx="4639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LOAD         A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B0,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C03_0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B1,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C03_1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B2,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C03_2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B3,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C03_3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7359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Butterfly Permute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8768" y="19768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8156" y="20350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07092" y="19746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6480" y="20327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14873" y="196998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4261" y="202815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13197" y="196775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32585" y="2025923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07092" y="262899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26480" y="268716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14873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4261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13197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32585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308768" y="32097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2815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14873" y="32097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34261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113197" y="32097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32585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07092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26480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13197" y="3789607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32585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08768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815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07092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26480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14873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34261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3197" y="4364639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2585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4" y="1999701"/>
            <a:ext cx="4094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LOAD         A</a:t>
            </a:r>
          </a:p>
          <a:p>
            <a:r>
              <a:rPr lang="en-US" dirty="0" smtClean="0">
                <a:latin typeface="Courier"/>
                <a:cs typeface="Courier"/>
              </a:rPr>
              <a:t>LOAD         B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C03_0</a:t>
            </a:r>
          </a:p>
          <a:p>
            <a:r>
              <a:rPr lang="en-US" dirty="0" smtClean="0">
                <a:latin typeface="Courier"/>
                <a:cs typeface="Courier"/>
              </a:rPr>
              <a:t>SHUFFLE</a:t>
            </a:r>
          </a:p>
          <a:p>
            <a:r>
              <a:rPr lang="en-US" dirty="0" smtClean="0">
                <a:latin typeface="Courier"/>
                <a:cs typeface="Courier"/>
              </a:rPr>
              <a:t>FMA          </a:t>
            </a: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,  B,  C03_1</a:t>
            </a:r>
          </a:p>
          <a:p>
            <a:r>
              <a:rPr lang="en-US" dirty="0" smtClean="0">
                <a:latin typeface="Courier"/>
                <a:cs typeface="Courier"/>
              </a:rPr>
              <a:t>PERMUTE2F128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C03_2</a:t>
            </a:r>
          </a:p>
          <a:p>
            <a:r>
              <a:rPr lang="en-US" dirty="0" smtClean="0">
                <a:latin typeface="Courier"/>
                <a:cs typeface="Courier"/>
              </a:rPr>
              <a:t>SHUFFLE</a:t>
            </a:r>
          </a:p>
          <a:p>
            <a:r>
              <a:rPr lang="en-US" dirty="0" smtClean="0">
                <a:latin typeface="Courier"/>
                <a:cs typeface="Courier"/>
              </a:rPr>
              <a:t>FMA          A,  B,  C03_3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4325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B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08768" y="4364639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815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B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08768" y="3209705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2815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B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B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08768" y="1976834"/>
            <a:ext cx="541827" cy="489033"/>
            <a:chOff x="6308768" y="1976834"/>
            <a:chExt cx="541827" cy="489033"/>
          </a:xfrm>
        </p:grpSpPr>
        <p:sp>
          <p:nvSpPr>
            <p:cNvPr id="4" name="Rectangle 3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B0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3" y="1999701"/>
            <a:ext cx="4639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LOAD         A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BROADCAST    B0,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B_tmp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FMA          A ,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B_tmp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, C03_0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B1,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C03_1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B2,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C03_2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B3,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C03_3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05900" y="197396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5288" y="203213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396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0946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17871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35362E-6 L -4.44444E-6 0.2649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34815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/>
      <p:bldP spid="36" grpId="1"/>
      <p:bldP spid="39" grpId="0" animBg="1"/>
      <p:bldP spid="39" grpId="1" animBg="1"/>
      <p:bldP spid="39" grpId="2" animBg="1"/>
      <p:bldP spid="40" grpId="0"/>
      <p:bldP spid="40" grpId="1"/>
      <p:bldP spid="40" grpId="2"/>
      <p:bldP spid="33" grpId="0" animBg="1"/>
      <p:bldP spid="33" grpId="1" animBg="1"/>
      <p:bldP spid="34" grpId="0"/>
      <p:bldP spid="34" grpId="1"/>
      <p:bldP spid="31" grpId="0" animBg="1"/>
      <p:bldP spid="31" grpId="1" animBg="1"/>
      <p:bldP spid="32" grpId="0"/>
      <p:bldP spid="3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8768" y="19768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8156" y="20350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08768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2815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08768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815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3" y="1999701"/>
            <a:ext cx="4639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LOAD         A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BROADCAST    B0,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B_tmp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FMA          A ,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B_tmp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, C03_0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B1,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C03_1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B2,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C03_2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B3,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C03_3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4766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7" grpId="0" animBg="1"/>
      <p:bldP spid="38" grpId="0"/>
      <p:bldP spid="45" grpId="0" animBg="1"/>
      <p:bldP spid="46" grpId="0"/>
      <p:bldP spid="53" grpId="0" animBg="1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3" y="1999701"/>
            <a:ext cx="4639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LOAD         A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B0,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C03_0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BROADCAST    B1,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B_tmp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FMA          A ,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B_tmp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, C03_1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B2,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C03_2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B3,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C03_3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08768" y="19768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28156" y="20350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08768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815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08768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2815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912588" y="3789607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3197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912588" y="4364639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3197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12588" y="3209705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3197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912588" y="2630245"/>
            <a:ext cx="489033" cy="4890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3197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912588" y="1976834"/>
            <a:ext cx="541827" cy="489033"/>
            <a:chOff x="6308768" y="1976834"/>
            <a:chExt cx="541827" cy="489033"/>
          </a:xfrm>
        </p:grpSpPr>
        <p:sp>
          <p:nvSpPr>
            <p:cNvPr id="69" name="Rectangle 68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B1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6909720" y="197396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29108" y="203213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03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0946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17871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35362E-6 L -4.44444E-6 0.2649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34815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/>
      <p:bldP spid="60" grpId="1"/>
      <p:bldP spid="61" grpId="0" animBg="1"/>
      <p:bldP spid="61" grpId="1" animBg="1"/>
      <p:bldP spid="61" grpId="2" animBg="1"/>
      <p:bldP spid="62" grpId="0"/>
      <p:bldP spid="62" grpId="1"/>
      <p:bldP spid="62" grpId="2"/>
      <p:bldP spid="64" grpId="0" animBg="1"/>
      <p:bldP spid="64" grpId="1" animBg="1"/>
      <p:bldP spid="65" grpId="0"/>
      <p:bldP spid="65" grpId="1"/>
      <p:bldP spid="66" grpId="0" animBg="1"/>
      <p:bldP spid="66" grpId="1" animBg="1"/>
      <p:bldP spid="67" grpId="0"/>
      <p:bldP spid="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8768" y="19768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8156" y="20350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08768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2815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08768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815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3" y="1999701"/>
            <a:ext cx="4639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LOAD         A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B0,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C03_0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BROADCAST    B1,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B_tmp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FMA          A ,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B_tmp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, C03_1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B2,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C03_2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B3,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C03_3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07092" y="19746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26480" y="20327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07092" y="262899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26480" y="268716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07092" y="3788354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26480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07092" y="4363386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26480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00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3" y="1999701"/>
            <a:ext cx="4639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LOAD         A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B0,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C03_0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B1,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C03_1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BROADCAST    B2,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B_tmp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FMA          A ,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B_tmp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, C03_2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B3,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C03_3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08768" y="19768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28156" y="20350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08768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815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08768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2815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518669" y="3789607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38057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18669" y="4364639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38057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18669" y="3209705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38057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518669" y="2630245"/>
            <a:ext cx="489033" cy="4890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38057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518669" y="1976834"/>
            <a:ext cx="541827" cy="489033"/>
            <a:chOff x="6308768" y="1976834"/>
            <a:chExt cx="541827" cy="489033"/>
          </a:xfrm>
        </p:grpSpPr>
        <p:sp>
          <p:nvSpPr>
            <p:cNvPr id="69" name="Rectangle 68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515801" y="197396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45822" y="204276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07092" y="19746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26480" y="20327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07092" y="262899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26480" y="268716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07092" y="3788354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26480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07092" y="4363386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26480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160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0946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17871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35362E-6 L -4.44444E-6 0.2649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34815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/>
      <p:bldP spid="60" grpId="1"/>
      <p:bldP spid="61" grpId="0" animBg="1"/>
      <p:bldP spid="61" grpId="1" animBg="1"/>
      <p:bldP spid="61" grpId="2" animBg="1"/>
      <p:bldP spid="62" grpId="0"/>
      <p:bldP spid="62" grpId="1"/>
      <p:bldP spid="62" grpId="2"/>
      <p:bldP spid="64" grpId="0" animBg="1"/>
      <p:bldP spid="64" grpId="1" animBg="1"/>
      <p:bldP spid="65" grpId="0"/>
      <p:bldP spid="65" grpId="1"/>
      <p:bldP spid="66" grpId="0" animBg="1"/>
      <p:bldP spid="66" grpId="1" animBg="1"/>
      <p:bldP spid="67" grpId="0"/>
      <p:bldP spid="6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08768" y="19768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8156" y="20350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08768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2815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08768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815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3" y="1999701"/>
            <a:ext cx="4639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LOAD         A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B0,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C03_0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B1,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C03_1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BROADCAST    B2,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B_tmp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FMA          A ,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B_tmp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, C03_2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B3,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C03_3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07092" y="19746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26480" y="20327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07092" y="262899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26480" y="268716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07092" y="3788354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26480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07092" y="4363386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26480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14873" y="196998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34261" y="202815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514873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34261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514873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34261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14873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4261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32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524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7" grpId="0"/>
      <p:bldP spid="48" grpId="0" animBg="1"/>
      <p:bldP spid="49" grpId="0"/>
      <p:bldP spid="50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88291"/>
            <a:ext cx="8229600" cy="1143000"/>
          </a:xfrm>
        </p:spPr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05775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5163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11360" y="320845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748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5775" y="378835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5163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11360" y="4363386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0748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A3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813" y="1999701"/>
            <a:ext cx="4639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LOAD         A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B0,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C03_0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B1,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C03_1</a:t>
            </a:r>
          </a:p>
          <a:p>
            <a:r>
              <a:rPr lang="en-US" dirty="0" smtClean="0">
                <a:latin typeface="Courier"/>
                <a:cs typeface="Courier"/>
              </a:rPr>
              <a:t>BROADCAST    B2,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FMA          A , </a:t>
            </a:r>
            <a:r>
              <a:rPr lang="en-US" dirty="0" err="1" smtClean="0">
                <a:latin typeface="Courier"/>
                <a:cs typeface="Courier"/>
              </a:rPr>
              <a:t>B_tmp</a:t>
            </a:r>
            <a:r>
              <a:rPr lang="en-US" dirty="0" smtClean="0">
                <a:latin typeface="Courier"/>
                <a:cs typeface="Courier"/>
              </a:rPr>
              <a:t>, C03_2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BROADCAST    B3,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B_tmp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FMA          A ,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B_tmp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, C03_3 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08768" y="1976834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28156" y="203500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08768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28156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0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08768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28156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10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308768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28156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08768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28156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3</a:t>
            </a:r>
            <a:r>
              <a:rPr lang="en-US" dirty="0" smtClean="0">
                <a:latin typeface="Helvetica"/>
                <a:cs typeface="Helvetica"/>
              </a:rPr>
              <a:t>0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14117" y="3778974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33505" y="383714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114117" y="4354006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133505" y="441217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14117" y="3199072"/>
            <a:ext cx="489033" cy="48903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33505" y="325724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114117" y="2619612"/>
            <a:ext cx="489033" cy="4890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33505" y="267778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8114117" y="1966201"/>
            <a:ext cx="541827" cy="489033"/>
            <a:chOff x="6308768" y="1976834"/>
            <a:chExt cx="541827" cy="489033"/>
          </a:xfrm>
        </p:grpSpPr>
        <p:sp>
          <p:nvSpPr>
            <p:cNvPr id="69" name="Rectangle 68"/>
            <p:cNvSpPr/>
            <p:nvPr/>
          </p:nvSpPr>
          <p:spPr>
            <a:xfrm>
              <a:off x="6308768" y="1976834"/>
              <a:ext cx="489033" cy="48903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328156" y="2035004"/>
              <a:ext cx="52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B3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8111249" y="1963333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141270" y="203213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07092" y="197460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26480" y="20327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07092" y="262899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26480" y="268716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07092" y="3208452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480" y="326662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07092" y="3788354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26480" y="3846524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07092" y="4363386"/>
            <a:ext cx="489033" cy="4890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26480" y="4421556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14873" y="1969982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34261" y="2028152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14873" y="2630245"/>
            <a:ext cx="489033" cy="489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34261" y="268841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</a:t>
            </a:r>
            <a:r>
              <a:rPr lang="en-US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514873" y="3209705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34261" y="3267875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</a:t>
            </a:r>
            <a:r>
              <a:rPr lang="en-US" dirty="0" smtClean="0">
                <a:latin typeface="Helvetica"/>
                <a:cs typeface="Helvetica"/>
              </a:rPr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514873" y="3789607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34261" y="3847777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14873" y="4364639"/>
            <a:ext cx="489033" cy="4890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34261" y="4422809"/>
            <a:ext cx="5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32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7615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0946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17871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35362E-6 L -4.44444E-6 0.2649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34815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/>
      <p:bldP spid="60" grpId="1"/>
      <p:bldP spid="61" grpId="0" animBg="1"/>
      <p:bldP spid="61" grpId="1" animBg="1"/>
      <p:bldP spid="61" grpId="2" animBg="1"/>
      <p:bldP spid="62" grpId="0"/>
      <p:bldP spid="62" grpId="1"/>
      <p:bldP spid="62" grpId="2"/>
      <p:bldP spid="64" grpId="0" animBg="1"/>
      <p:bldP spid="64" grpId="1" animBg="1"/>
      <p:bldP spid="65" grpId="0"/>
      <p:bldP spid="65" grpId="1"/>
      <p:bldP spid="66" grpId="0" animBg="1"/>
      <p:bldP spid="66" grpId="1" animBg="1"/>
      <p:bldP spid="67" grpId="0"/>
      <p:bldP spid="6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1119</Words>
  <Application>Microsoft Macintosh PowerPoint</Application>
  <PresentationFormat>On-screen Show (4:3)</PresentationFormat>
  <Paragraphs>563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Animation to Demo AVX 4x4 Rank-1 Update</vt:lpstr>
      <vt:lpstr>PowerPoint Presentation</vt:lpstr>
      <vt:lpstr>Broadcast</vt:lpstr>
      <vt:lpstr>Broadcast</vt:lpstr>
      <vt:lpstr>Broadcast</vt:lpstr>
      <vt:lpstr>Broadcast</vt:lpstr>
      <vt:lpstr>Broadcast</vt:lpstr>
      <vt:lpstr>Broadcast</vt:lpstr>
      <vt:lpstr>Broadcast</vt:lpstr>
      <vt:lpstr>Broadcast</vt:lpstr>
      <vt:lpstr>PowerPoint Presentation</vt:lpstr>
      <vt:lpstr>Butterfly Permute</vt:lpstr>
      <vt:lpstr>Butterfly Permute</vt:lpstr>
      <vt:lpstr>Butterfly Permute</vt:lpstr>
      <vt:lpstr>Butterfly Permute</vt:lpstr>
      <vt:lpstr>Butterfly Permute</vt:lpstr>
      <vt:lpstr>Butterfly Permute</vt:lpstr>
      <vt:lpstr>Butterfly Permute</vt:lpstr>
      <vt:lpstr>Butterfly Permute</vt:lpstr>
      <vt:lpstr>PowerPoint Presentation</vt:lpstr>
      <vt:lpstr>PowerPoint Presentation</vt:lpstr>
      <vt:lpstr>PowerPoint Presentation</vt:lpstr>
      <vt:lpstr>PowerPoint Presentation</vt:lpstr>
      <vt:lpstr>Broadcast</vt:lpstr>
      <vt:lpstr>Butterfly Permute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Jianyu Huang</dc:creator>
  <cp:lastModifiedBy>Jianyu Huang</cp:lastModifiedBy>
  <cp:revision>31</cp:revision>
  <dcterms:created xsi:type="dcterms:W3CDTF">2016-02-19T03:14:05Z</dcterms:created>
  <dcterms:modified xsi:type="dcterms:W3CDTF">2016-02-19T17:25:31Z</dcterms:modified>
</cp:coreProperties>
</file>