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51" r:id="rId6"/>
  </p:sldMasterIdLst>
  <p:notesMasterIdLst>
    <p:notesMasterId r:id="rId33"/>
  </p:notesMasterIdLst>
  <p:handoutMasterIdLst>
    <p:handoutMasterId r:id="rId34"/>
  </p:handoutMasterIdLst>
  <p:sldIdLst>
    <p:sldId id="256" r:id="rId7"/>
    <p:sldId id="345" r:id="rId8"/>
    <p:sldId id="346" r:id="rId9"/>
    <p:sldId id="318" r:id="rId10"/>
    <p:sldId id="347" r:id="rId11"/>
    <p:sldId id="348" r:id="rId12"/>
    <p:sldId id="351" r:id="rId13"/>
    <p:sldId id="349" r:id="rId14"/>
    <p:sldId id="320" r:id="rId15"/>
    <p:sldId id="333" r:id="rId16"/>
    <p:sldId id="334" r:id="rId17"/>
    <p:sldId id="336" r:id="rId18"/>
    <p:sldId id="337" r:id="rId19"/>
    <p:sldId id="338" r:id="rId20"/>
    <p:sldId id="350" r:id="rId21"/>
    <p:sldId id="339" r:id="rId22"/>
    <p:sldId id="340" r:id="rId23"/>
    <p:sldId id="342" r:id="rId24"/>
    <p:sldId id="343" r:id="rId25"/>
    <p:sldId id="326" r:id="rId26"/>
    <p:sldId id="322" r:id="rId27"/>
    <p:sldId id="323" r:id="rId28"/>
    <p:sldId id="321" r:id="rId29"/>
    <p:sldId id="324" r:id="rId30"/>
    <p:sldId id="325" r:id="rId31"/>
    <p:sldId id="344" r:id="rId32"/>
  </p:sldIdLst>
  <p:sldSz cx="9144000" cy="6858000" type="screen4x3"/>
  <p:notesSz cx="7010400" cy="9296400"/>
  <p:embeddedFontLst>
    <p:embeddedFont>
      <p:font typeface="Garamond" panose="02020404030301010803" pitchFamily="18" charset="0"/>
      <p:regular r:id="rId35"/>
      <p:bold r:id="rId36"/>
      <p: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319"/>
    <a:srgbClr val="CCCACB"/>
    <a:srgbClr val="CF3E29"/>
    <a:srgbClr val="BFCB90"/>
    <a:srgbClr val="262425"/>
    <a:srgbClr val="3F4721"/>
    <a:srgbClr val="272C14"/>
    <a:srgbClr val="4F630D"/>
    <a:srgbClr val="E2DCB0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412" autoAdjust="0"/>
    <p:restoredTop sz="85908" autoAdjust="0"/>
  </p:normalViewPr>
  <p:slideViewPr>
    <p:cSldViewPr>
      <p:cViewPr>
        <p:scale>
          <a:sx n="70" d="100"/>
          <a:sy n="70" d="100"/>
        </p:scale>
        <p:origin x="-2736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917" y="2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font" Target="fonts/font2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font" Target="fonts/font1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48954-82D6-4E3C-8CC7-768505E608FC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C699D-E619-40C1-A8B5-0F71119E1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91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defTabSz="931769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9" y="1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algn="r" defTabSz="931769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6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6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defTabSz="931769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9" y="8829676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algn="r" defTabSz="931769" eaLnBrk="0" hangingPunct="0">
              <a:defRPr sz="1200">
                <a:latin typeface="Times New Roman" pitchFamily="18" charset="0"/>
              </a:defRPr>
            </a:lvl1pPr>
          </a:lstStyle>
          <a:p>
            <a:fld id="{F1C0EC03-EEBD-407D-A806-670E0B4B27B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86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5CB558-C9BA-432B-9431-8008F6FA11CF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4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8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56450-7732-48C6-9AC7-78E60320C1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05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03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0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34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32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69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39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31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02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934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03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4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4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1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51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3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82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7B470F-A1CE-4AA7-BDB7-8E72C7D6D88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4FCE0-FFC6-4C09-ADE1-309395E9ED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4" y="163931"/>
            <a:ext cx="2333295" cy="914400"/>
          </a:xfrm>
          <a:prstGeom prst="rect">
            <a:avLst/>
          </a:prstGeom>
        </p:spPr>
      </p:pic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2800">
                <a:latin typeface="+mn-lt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1" i="1">
                <a:latin typeface="+mn-lt"/>
              </a:defRPr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B7C95B6-3613-4146-B754-BA6351BD382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186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5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5"/>
              </a:buClr>
              <a:defRPr/>
            </a:lvl1pPr>
            <a:lvl3pPr>
              <a:buClr>
                <a:schemeClr val="accent5"/>
              </a:buClr>
              <a:defRPr/>
            </a:lvl3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FD347-0BA2-47FD-9339-7990857D757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>
            <a:lvl1pPr>
              <a:buClr>
                <a:schemeClr val="accent5"/>
              </a:buClr>
              <a:defRPr/>
            </a:lvl1pPr>
            <a:lvl3pPr>
              <a:buClr>
                <a:schemeClr val="accent5"/>
              </a:buClr>
              <a:defRPr/>
            </a:lvl3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461487-6187-40CF-86DA-F29ECD560D9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53982BF-F60C-4DD1-8806-E222D7EF177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3pPr>
              <a:buClr>
                <a:schemeClr val="accent5"/>
              </a:buClr>
              <a:defRPr/>
            </a:lvl3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3pPr>
              <a:buClr>
                <a:schemeClr val="accent5"/>
              </a:buClr>
              <a:defRPr/>
            </a:lvl3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AD71655-7D03-4B66-BE46-B5136A991A5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/>
              </a:buClr>
              <a:defRPr/>
            </a:lvl1pPr>
            <a:lvl3pPr>
              <a:buClr>
                <a:schemeClr val="accent5"/>
              </a:buClr>
              <a:defRPr/>
            </a:lvl3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381E31-9B3B-403F-A467-A692401C8EF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D6B27E-599D-4E3A-BB0B-A80842CBBF6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724400"/>
          </a:xfrm>
        </p:spPr>
        <p:txBody>
          <a:bodyPr/>
          <a:lstStyle>
            <a:lvl1pPr>
              <a:buClr>
                <a:schemeClr val="accent5"/>
              </a:buClr>
              <a:defRPr sz="2800"/>
            </a:lvl1pPr>
            <a:lvl2pPr>
              <a:defRPr sz="2400"/>
            </a:lvl2pPr>
            <a:lvl3pPr>
              <a:buClr>
                <a:schemeClr val="accent5"/>
              </a:buClr>
              <a:defRPr sz="2000"/>
            </a:lvl3pPr>
            <a:lvl4pPr>
              <a:defRPr sz="1800"/>
            </a:lvl4pPr>
            <a:lvl5pPr>
              <a:buClr>
                <a:schemeClr val="accent5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724400"/>
          </a:xfrm>
        </p:spPr>
        <p:txBody>
          <a:bodyPr/>
          <a:lstStyle>
            <a:lvl1pPr>
              <a:buClr>
                <a:schemeClr val="accent5"/>
              </a:buClr>
              <a:defRPr sz="2800"/>
            </a:lvl1pPr>
            <a:lvl2pPr>
              <a:defRPr sz="2400"/>
            </a:lvl2pPr>
            <a:lvl3pPr>
              <a:buClr>
                <a:schemeClr val="accent5"/>
              </a:buClr>
              <a:defRPr sz="2000"/>
            </a:lvl3pPr>
            <a:lvl4pPr>
              <a:defRPr sz="1800"/>
            </a:lvl4pPr>
            <a:lvl5pPr>
              <a:buClr>
                <a:schemeClr val="accent5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56990C-5E48-4A1F-854A-B3F0ADC2BA6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defRPr sz="2000"/>
            </a:lvl2pPr>
            <a:lvl3pPr>
              <a:buClr>
                <a:schemeClr val="accent5"/>
              </a:buClr>
              <a:defRPr sz="1800"/>
            </a:lvl3pPr>
            <a:lvl4pPr>
              <a:defRPr sz="1600"/>
            </a:lvl4pPr>
            <a:lvl5pPr>
              <a:buClr>
                <a:schemeClr val="accent5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defRPr sz="2000"/>
            </a:lvl2pPr>
            <a:lvl3pPr>
              <a:buClr>
                <a:schemeClr val="accent5"/>
              </a:buClr>
              <a:defRPr sz="1800"/>
            </a:lvl3pPr>
            <a:lvl4pPr>
              <a:defRPr sz="1600"/>
            </a:lvl4pPr>
            <a:lvl5pPr>
              <a:buClr>
                <a:schemeClr val="accent5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659C5E-5FEE-4984-97B3-C93DC8BC9B8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D91B40-0EC4-4287-861C-1DFFDDF36BE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2720F5-7FDC-4144-9C06-65213EDF821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5"/>
              </a:buClr>
              <a:defRPr sz="3200"/>
            </a:lvl1pPr>
            <a:lvl2pPr>
              <a:defRPr sz="2800"/>
            </a:lvl2pPr>
            <a:lvl3pPr>
              <a:buClr>
                <a:schemeClr val="accent5"/>
              </a:buClr>
              <a:defRPr sz="2400"/>
            </a:lvl3pPr>
            <a:lvl4pPr>
              <a:defRPr sz="2000"/>
            </a:lvl4pPr>
            <a:lvl5pPr>
              <a:buClr>
                <a:schemeClr val="accent5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74CEB8-7999-4F5C-A1BB-AF81384A6DE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455B14-183F-42C5-8EB7-A5B6B6710B1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Calibri"/>
                <a:cs typeface="Calibri"/>
              </a:defRPr>
            </a:lvl1pPr>
          </a:lstStyle>
          <a:p>
            <a:endParaRPr lang="en-US" altLang="en-US" dirty="0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  <a:cs typeface="Calibri"/>
              </a:defRPr>
            </a:lvl1pPr>
          </a:lstStyle>
          <a:p>
            <a:fld id="{36AB391A-ECD5-4A43-B137-921EB0CFCE1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2083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7" y="6205597"/>
            <a:ext cx="1563309" cy="6126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i="0">
          <a:solidFill>
            <a:schemeClr val="tx1"/>
          </a:solidFill>
          <a:latin typeface="Calibri"/>
          <a:ea typeface="+mj-ea"/>
          <a:cs typeface="Calibri"/>
        </a:defRPr>
      </a:lvl1pPr>
      <a:lvl2pPr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Gaston" pitchFamily="2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Gaston" pitchFamily="2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Gaston" pitchFamily="2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Gaston" pitchFamily="2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Gaston" pitchFamily="2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Gaston" pitchFamily="2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Gaston" pitchFamily="2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Gaston" pitchFamily="2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5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5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5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5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5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rgbClr val="EF1700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rgbClr val="EF1700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rgbClr val="EF1700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rgbClr val="EF1700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r>
              <a:rPr lang="en-US" sz="2800" dirty="0" smtClean="0">
                <a:latin typeface="+mn-lt"/>
              </a:rPr>
              <a:t>Child Welfare Digital Services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altLang="en-US" sz="4000" dirty="0">
                <a:latin typeface="Arial" charset="0"/>
              </a:rPr>
              <a:t>Introduction to User Stories</a:t>
            </a:r>
            <a:br>
              <a:rPr lang="en-US" altLang="en-US" sz="4000" dirty="0">
                <a:latin typeface="Arial" charset="0"/>
              </a:rPr>
            </a:br>
            <a:r>
              <a:rPr lang="en-US" altLang="en-US" sz="4000" dirty="0">
                <a:latin typeface="Arial" charset="0"/>
              </a:rPr>
              <a:t>Advocate Convening Day</a:t>
            </a:r>
            <a:br>
              <a:rPr lang="en-US" altLang="en-US" sz="4000" dirty="0">
                <a:latin typeface="Arial" charset="0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 smtClean="0"/>
              <a:t>August 2, </a:t>
            </a:r>
            <a:r>
              <a:rPr lang="en-US" b="0" dirty="0" smtClean="0"/>
              <a:t>2016</a:t>
            </a:r>
            <a:endParaRPr lang="en-US" sz="2400" b="0" i="1" dirty="0">
              <a:solidFill>
                <a:srgbClr val="FF0000"/>
              </a:solidFill>
            </a:endParaRP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1676400" y="5588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latin typeface="Arial" charset="0"/>
              </a:rPr>
              <a:t>User Story Example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42331"/>
            <a:ext cx="7715354" cy="18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1613335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Current user story in Pivotal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482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9248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</a:rPr>
              <a:t>User Story Example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667000"/>
            <a:ext cx="7696200" cy="3048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u="sng" dirty="0" smtClean="0">
                <a:latin typeface="Arial" charset="0"/>
              </a:rPr>
              <a:t>As a</a:t>
            </a:r>
            <a:r>
              <a:rPr lang="en-US" sz="2400" dirty="0" smtClean="0">
                <a:latin typeface="Arial" charset="0"/>
              </a:rPr>
              <a:t> mom, </a:t>
            </a:r>
            <a:r>
              <a:rPr lang="en-US" sz="2400" u="sng" dirty="0" smtClean="0">
                <a:latin typeface="Arial" charset="0"/>
              </a:rPr>
              <a:t>I want</a:t>
            </a:r>
            <a:r>
              <a:rPr lang="en-US" sz="2400" dirty="0" smtClean="0">
                <a:latin typeface="Arial" charset="0"/>
              </a:rPr>
              <a:t> your room cleaned, </a:t>
            </a:r>
            <a:r>
              <a:rPr lang="en-US" sz="2400" u="sng" dirty="0" smtClean="0">
                <a:latin typeface="Arial" charset="0"/>
              </a:rPr>
              <a:t>so that</a:t>
            </a:r>
            <a:r>
              <a:rPr lang="en-US" sz="2400" dirty="0" smtClean="0">
                <a:latin typeface="Arial" charset="0"/>
              </a:rPr>
              <a:t> I am not embarrassed to have company over and so that a </a:t>
            </a:r>
            <a:r>
              <a:rPr lang="en-US" sz="2400" dirty="0" err="1" smtClean="0">
                <a:latin typeface="Arial" charset="0"/>
              </a:rPr>
              <a:t>Hazz</a:t>
            </a:r>
            <a:r>
              <a:rPr lang="en-US" sz="2400" dirty="0" smtClean="0">
                <a:latin typeface="Arial" charset="0"/>
              </a:rPr>
              <a:t> Mat team does not quarantine our house. 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24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charset="0"/>
              </a:rPr>
              <a:t>Acceptance Criteria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905000"/>
            <a:ext cx="76962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As a mom, I want your room cleaned, so that I am not embarrassed to have company over and so that a </a:t>
            </a:r>
            <a:r>
              <a:rPr lang="en-US" sz="2400" dirty="0" err="1" smtClean="0">
                <a:latin typeface="Arial" charset="0"/>
              </a:rPr>
              <a:t>Hazz</a:t>
            </a:r>
            <a:r>
              <a:rPr lang="en-US" sz="2400" dirty="0" smtClean="0">
                <a:latin typeface="Arial" charset="0"/>
              </a:rPr>
              <a:t> Mat team doesn’t quarantine our house. 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</a:rPr>
              <a:t>Acceptance Criteria: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 smtClean="0">
                <a:latin typeface="Arial" charset="0"/>
              </a:rPr>
              <a:t>There are no dishes in the room</a:t>
            </a:r>
            <a:endParaRPr lang="en-US" sz="2000" dirty="0" smtClean="0">
              <a:latin typeface="Arial" charset="0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>
                <a:latin typeface="Arial" charset="0"/>
              </a:rPr>
              <a:t>There is no laundry on the floor </a:t>
            </a:r>
            <a:endParaRPr lang="en-US" sz="2400" dirty="0" smtClean="0">
              <a:latin typeface="Arial" charset="0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 smtClean="0">
                <a:latin typeface="Arial" charset="0"/>
              </a:rPr>
              <a:t>The bed is made properly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 smtClean="0">
                <a:latin typeface="Arial" charset="0"/>
              </a:rPr>
              <a:t>There is no trash in the room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533400"/>
            <a:ext cx="8229600" cy="8382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</a:rPr>
              <a:t>Decomposing the Epic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600200"/>
            <a:ext cx="7696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latin typeface="Arial" charset="0"/>
              </a:rPr>
              <a:t>EPIC:  As a mom, I want your room cleaned, so that I am not embarrassed to have company over and so that a </a:t>
            </a:r>
            <a:r>
              <a:rPr lang="en-US" sz="2800" dirty="0" err="1" smtClean="0">
                <a:latin typeface="Arial" charset="0"/>
              </a:rPr>
              <a:t>Hazz</a:t>
            </a:r>
            <a:r>
              <a:rPr lang="en-US" sz="2800" dirty="0" smtClean="0">
                <a:latin typeface="Arial" charset="0"/>
              </a:rPr>
              <a:t> Mat team doesn’t quarantine our house.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 smtClean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</a:rPr>
              <a:t>	Acceptance criteria of an epic becomes lower level User Stories in the break down process: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There is no laundry on the floor </a:t>
            </a:r>
            <a:r>
              <a:rPr lang="en-US" sz="2400" dirty="0" smtClean="0">
                <a:latin typeface="Arial" charset="0"/>
              </a:rPr>
              <a:t>(story 1)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There are no dishes in the room (</a:t>
            </a:r>
            <a:r>
              <a:rPr lang="en-US" sz="2400" dirty="0" smtClean="0">
                <a:latin typeface="Arial" charset="0"/>
              </a:rPr>
              <a:t>story 2)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The bed is made (story 3)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There is no trash in the room (story 4)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400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860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charset="0"/>
              </a:rPr>
              <a:t>Decomposing the Epic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219200"/>
            <a:ext cx="7696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600" i="1" dirty="0" smtClean="0">
                <a:latin typeface="Arial" charset="0"/>
              </a:rPr>
              <a:t>User Story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 smtClean="0">
                <a:latin typeface="Arial" charset="0"/>
              </a:rPr>
              <a:t>As a mom, I want all the </a:t>
            </a:r>
            <a:r>
              <a:rPr lang="en-US" sz="2600" i="1" u="sng" dirty="0" smtClean="0">
                <a:latin typeface="Arial" charset="0"/>
              </a:rPr>
              <a:t>laundry</a:t>
            </a:r>
            <a:r>
              <a:rPr lang="en-US" sz="2600" dirty="0" smtClean="0">
                <a:latin typeface="Arial" charset="0"/>
              </a:rPr>
              <a:t> removed from your room and taken care of properly so that you have clean clothes, don’t smell and aren’t wrinkled.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 smtClean="0">
                <a:latin typeface="Arial" charset="0"/>
              </a:rPr>
              <a:t>Acceptance Criteria:</a:t>
            </a:r>
          </a:p>
          <a:p>
            <a:pPr lvl="1" indent="-342900"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No laundry is under the bed, on top of the dresser, on the night stand or floor.</a:t>
            </a:r>
          </a:p>
          <a:p>
            <a:pPr lvl="1" indent="-342900"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All laundry that was removed from your room has been washed, dried, and put away </a:t>
            </a:r>
            <a:r>
              <a:rPr lang="en-US" sz="2600" dirty="0">
                <a:latin typeface="Arial" charset="0"/>
              </a:rPr>
              <a:t>properly. </a:t>
            </a:r>
            <a:endParaRPr lang="en-US" sz="2600" dirty="0" smtClean="0">
              <a:latin typeface="Arial" charset="0"/>
            </a:endParaRPr>
          </a:p>
          <a:p>
            <a:pPr lvl="1" indent="-342900"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All </a:t>
            </a:r>
            <a:r>
              <a:rPr lang="en-US" sz="2600" dirty="0">
                <a:latin typeface="Arial" charset="0"/>
              </a:rPr>
              <a:t>clean laundry </a:t>
            </a:r>
            <a:r>
              <a:rPr lang="en-US" sz="2600" dirty="0" smtClean="0">
                <a:latin typeface="Arial" charset="0"/>
              </a:rPr>
              <a:t>has been folded properly, has been ironed or is hanging on hangars and is </a:t>
            </a:r>
            <a:r>
              <a:rPr lang="en-US" sz="2600" dirty="0">
                <a:latin typeface="Arial" charset="0"/>
              </a:rPr>
              <a:t>in the dresser or hanging in the closet</a:t>
            </a:r>
            <a:r>
              <a:rPr lang="en-US" sz="2600" dirty="0" smtClean="0">
                <a:latin typeface="Arial" charset="0"/>
              </a:rPr>
              <a:t>. NOTE:  Sniffing does not count as cleaning the laundry.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2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6781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Working </a:t>
            </a:r>
            <a:r>
              <a:rPr lang="en-US" dirty="0" smtClean="0">
                <a:solidFill>
                  <a:srgbClr val="FF0000"/>
                </a:solidFill>
              </a:rPr>
              <a:t>with the team at your table,</a:t>
            </a:r>
            <a:r>
              <a:rPr lang="en-US" dirty="0" smtClean="0"/>
              <a:t> </a:t>
            </a:r>
            <a:r>
              <a:rPr lang="en-US" dirty="0" smtClean="0"/>
              <a:t>write 1 user </a:t>
            </a:r>
            <a:r>
              <a:rPr lang="en-US" dirty="0" smtClean="0"/>
              <a:t>story from the perspective of an Advocate.  Use the </a:t>
            </a:r>
            <a:r>
              <a:rPr lang="en-US" dirty="0" smtClean="0"/>
              <a:t>format of: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As a </a:t>
            </a:r>
            <a:r>
              <a:rPr lang="en-US" dirty="0"/>
              <a:t>(who needs this?)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I want </a:t>
            </a:r>
            <a:r>
              <a:rPr lang="en-US" dirty="0"/>
              <a:t>(what is needed?)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So that </a:t>
            </a:r>
            <a:r>
              <a:rPr lang="en-US" dirty="0"/>
              <a:t>(what is the value</a:t>
            </a:r>
            <a:r>
              <a:rPr lang="en-US" dirty="0" smtClean="0"/>
              <a:t>?)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Include acceptance criteria.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Choose one team member to report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4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latin typeface="Arial" charset="0"/>
              </a:rPr>
              <a:t>Backlog Refinement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25963"/>
          </a:xfrm>
        </p:spPr>
        <p:txBody>
          <a:bodyPr>
            <a:normAutofit/>
          </a:bodyPr>
          <a:lstStyle/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User stories need to be simple enough that they can be accomplished in one iteration</a:t>
            </a:r>
          </a:p>
          <a:p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Large, complicated stories are called Epics</a:t>
            </a:r>
          </a:p>
          <a:p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Epics need to be refined (decomposed) into smaller, less complicated stories that can be accomplished in a single iteration</a:t>
            </a:r>
          </a:p>
          <a:p>
            <a:pPr>
              <a:buFontTx/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186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Backlog Refinement cont’d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6705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Team meets regularly to ‘refine’ the stories in the backlog; to bring them to the Definition of Ready</a:t>
            </a:r>
          </a:p>
          <a:p>
            <a:endParaRPr lang="en-US" dirty="0"/>
          </a:p>
          <a:p>
            <a:r>
              <a:rPr lang="en-US" dirty="0" smtClean="0"/>
              <a:t>Team works on the highest priority stories that are not in sprint</a:t>
            </a:r>
          </a:p>
          <a:p>
            <a:endParaRPr lang="en-US" dirty="0"/>
          </a:p>
          <a:p>
            <a:r>
              <a:rPr lang="en-US" dirty="0" smtClean="0"/>
              <a:t>Clarifies things like, “and”, “or”, “properly”, “but”, “etc.”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91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latin typeface="Arial" charset="0"/>
              </a:rPr>
              <a:t>What is a Sprint Backlog?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altLang="en-US" sz="2800" dirty="0" smtClean="0">
                <a:latin typeface="Arial" charset="0"/>
              </a:rPr>
              <a:t>A Sprint Backlog is where the stories live once they are pulled into sprint</a:t>
            </a:r>
          </a:p>
          <a:p>
            <a:r>
              <a:rPr lang="en-US" altLang="en-US" sz="2800" dirty="0" smtClean="0">
                <a:latin typeface="Arial" charset="0"/>
              </a:rPr>
              <a:t>No story should be pulled into sprint until it meets the Definition of Ready</a:t>
            </a:r>
          </a:p>
          <a:p>
            <a:r>
              <a:rPr lang="en-US" altLang="en-US" sz="2800" dirty="0" smtClean="0">
                <a:latin typeface="Arial" charset="0"/>
              </a:rPr>
              <a:t>Once the sprint is started, no one removes a story from sprint; no minds are changed</a:t>
            </a:r>
            <a:endParaRPr lang="en-US" altLang="en-US" sz="2400" dirty="0" smtClean="0">
              <a:latin typeface="Arial" charset="0"/>
            </a:endParaRPr>
          </a:p>
          <a:p>
            <a:r>
              <a:rPr lang="en-US" altLang="en-US" sz="2800" dirty="0" smtClean="0">
                <a:latin typeface="Arial" charset="0"/>
              </a:rPr>
              <a:t>Additional stories are not added into the sprint without the commitment of the </a:t>
            </a:r>
            <a:r>
              <a:rPr lang="en-US" altLang="en-US" sz="2800" dirty="0">
                <a:latin typeface="Arial" charset="0"/>
              </a:rPr>
              <a:t>whole </a:t>
            </a:r>
            <a:r>
              <a:rPr lang="en-US" altLang="en-US" sz="2800" dirty="0" smtClean="0">
                <a:latin typeface="Arial" charset="0"/>
              </a:rPr>
              <a:t>team</a:t>
            </a:r>
          </a:p>
          <a:p>
            <a:r>
              <a:rPr lang="en-US" altLang="en-US" sz="2800" dirty="0" smtClean="0">
                <a:latin typeface="Arial" charset="0"/>
              </a:rPr>
              <a:t>The Sprint Backlog is owned by the team</a:t>
            </a:r>
          </a:p>
        </p:txBody>
      </p:sp>
    </p:spTree>
    <p:extLst>
      <p:ext uri="{BB962C8B-B14F-4D97-AF65-F5344CB8AC3E}">
        <p14:creationId xmlns:p14="http://schemas.microsoft.com/office/powerpoint/2010/main" val="253178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charset="0"/>
              </a:rPr>
              <a:t>What we’ve learned about Backlogs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848600" cy="4419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charset="0"/>
              </a:rPr>
              <a:t>User Stories describe </a:t>
            </a:r>
            <a:r>
              <a:rPr lang="en-US" sz="2400" u="sng" dirty="0" smtClean="0">
                <a:latin typeface="Arial" charset="0"/>
              </a:rPr>
              <a:t>What</a:t>
            </a:r>
            <a:r>
              <a:rPr lang="en-US" sz="2400" dirty="0" smtClean="0">
                <a:latin typeface="Arial" charset="0"/>
              </a:rPr>
              <a:t> is needed, not </a:t>
            </a:r>
            <a:r>
              <a:rPr lang="en-US" sz="2400" u="sng" dirty="0" smtClean="0">
                <a:latin typeface="Arial" charset="0"/>
              </a:rPr>
              <a:t>How</a:t>
            </a:r>
            <a:r>
              <a:rPr lang="en-US" sz="2400" dirty="0" smtClean="0">
                <a:latin typeface="Arial" charset="0"/>
              </a:rPr>
              <a:t> to create it</a:t>
            </a:r>
          </a:p>
          <a:p>
            <a:endParaRPr lang="en-US" sz="2400" dirty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Epics need to be broken down into small stories that can be completed in a single sprint</a:t>
            </a: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A backlog is simply a collection of User Stories</a:t>
            </a:r>
          </a:p>
          <a:p>
            <a:endParaRPr lang="en-US" sz="2400" dirty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A sprint backlog is born when a team member pulls the story into sprint</a:t>
            </a:r>
          </a:p>
        </p:txBody>
      </p:sp>
    </p:spTree>
    <p:extLst>
      <p:ext uri="{BB962C8B-B14F-4D97-AF65-F5344CB8AC3E}">
        <p14:creationId xmlns:p14="http://schemas.microsoft.com/office/powerpoint/2010/main" val="354988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latin typeface="Arial" charset="0"/>
              </a:rPr>
              <a:t>What is a User Story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96200" cy="4525963"/>
          </a:xfrm>
        </p:spPr>
        <p:txBody>
          <a:bodyPr/>
          <a:lstStyle/>
          <a:p>
            <a:r>
              <a:rPr lang="en-US" altLang="en-US" sz="2800" dirty="0" smtClean="0">
                <a:latin typeface="Arial" charset="0"/>
              </a:rPr>
              <a:t>A User Story is a simple statement describing the value of functionality from a user’s perspective</a:t>
            </a:r>
          </a:p>
          <a:p>
            <a:endParaRPr lang="en-US" altLang="en-US" sz="2800" dirty="0" smtClean="0">
              <a:latin typeface="Arial" charset="0"/>
            </a:endParaRPr>
          </a:p>
          <a:p>
            <a:r>
              <a:rPr lang="en-US" altLang="en-US" sz="2800" dirty="0" smtClean="0">
                <a:latin typeface="Arial" charset="0"/>
              </a:rPr>
              <a:t>User Story format</a:t>
            </a:r>
          </a:p>
          <a:p>
            <a:pPr marL="800100" lvl="2" indent="0">
              <a:buNone/>
            </a:pPr>
            <a:r>
              <a:rPr lang="en-US" b="1" dirty="0">
                <a:solidFill>
                  <a:srgbClr val="0000FF"/>
                </a:solidFill>
              </a:rPr>
              <a:t>As a </a:t>
            </a:r>
            <a:r>
              <a:rPr lang="en-US" dirty="0"/>
              <a:t>(who needs this?)</a:t>
            </a:r>
          </a:p>
          <a:p>
            <a:pPr marL="800100" lvl="2" indent="0">
              <a:buNone/>
            </a:pPr>
            <a:r>
              <a:rPr lang="en-US" b="1" dirty="0">
                <a:solidFill>
                  <a:srgbClr val="0000FF"/>
                </a:solidFill>
              </a:rPr>
              <a:t>I want </a:t>
            </a:r>
            <a:r>
              <a:rPr lang="en-US" dirty="0"/>
              <a:t>(what is needed?)</a:t>
            </a:r>
          </a:p>
          <a:p>
            <a:pPr marL="800100" lvl="2" indent="0">
              <a:buNone/>
            </a:pPr>
            <a:r>
              <a:rPr lang="en-US" b="1" dirty="0">
                <a:solidFill>
                  <a:srgbClr val="0000FF"/>
                </a:solidFill>
              </a:rPr>
              <a:t>So that </a:t>
            </a:r>
            <a:r>
              <a:rPr lang="en-US" dirty="0"/>
              <a:t>(what is the value?)</a:t>
            </a:r>
          </a:p>
        </p:txBody>
      </p:sp>
    </p:spTree>
    <p:extLst>
      <p:ext uri="{BB962C8B-B14F-4D97-AF65-F5344CB8AC3E}">
        <p14:creationId xmlns:p14="http://schemas.microsoft.com/office/powerpoint/2010/main" val="214604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Scrum Team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917224" y="59436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www.adapty.com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447800"/>
            <a:ext cx="5026033" cy="45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04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The Daily Stand Up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(aka The Daily Scrum)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daily stand up is used for the team to check in with one another and </a:t>
            </a:r>
            <a:r>
              <a:rPr lang="en-US" sz="2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their day with regard to the progress of their committed work.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2224000"/>
            <a:ext cx="3302725" cy="25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8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>
                <a:latin typeface="Arial" charset="0"/>
              </a:rPr>
              <a:t>Daily </a:t>
            </a:r>
            <a:r>
              <a:rPr lang="en-US" altLang="en-US" sz="4000" dirty="0" smtClean="0">
                <a:latin typeface="Arial" charset="0"/>
              </a:rPr>
              <a:t>Stand </a:t>
            </a:r>
            <a:r>
              <a:rPr lang="en-US" altLang="en-US" sz="4000" dirty="0" smtClean="0">
                <a:latin typeface="Arial" charset="0"/>
              </a:rPr>
              <a:t>Up/</a:t>
            </a:r>
            <a:r>
              <a:rPr lang="en-US" altLang="en-US" sz="4000" dirty="0">
                <a:latin typeface="Arial" charset="0"/>
              </a:rPr>
              <a:t>Scrum</a:t>
            </a:r>
            <a:r>
              <a:rPr lang="en-US" altLang="en-US" sz="4000" dirty="0" smtClean="0">
                <a:latin typeface="Arial" charset="0"/>
              </a:rPr>
              <a:t> </a:t>
            </a:r>
            <a:r>
              <a:rPr lang="en-US" altLang="en-US" sz="4000" dirty="0" smtClean="0">
                <a:latin typeface="Arial" charset="0"/>
              </a:rPr>
              <a:t>Format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4525963"/>
          </a:xfrm>
        </p:spPr>
        <p:txBody>
          <a:bodyPr/>
          <a:lstStyle/>
          <a:p>
            <a:endParaRPr lang="en-US" altLang="en-US" sz="2800" dirty="0" smtClean="0">
              <a:latin typeface="Arial" charset="0"/>
            </a:endParaRPr>
          </a:p>
          <a:p>
            <a:r>
              <a:rPr lang="en-US" altLang="en-US" sz="2400" dirty="0" smtClean="0">
                <a:latin typeface="Arial" charset="0"/>
              </a:rPr>
              <a:t>Time-boxed meeting: 15 minutes </a:t>
            </a:r>
          </a:p>
          <a:p>
            <a:endParaRPr lang="en-US" altLang="en-US" sz="2400" dirty="0" smtClean="0">
              <a:latin typeface="Arial" charset="0"/>
            </a:endParaRPr>
          </a:p>
          <a:p>
            <a:r>
              <a:rPr lang="en-US" altLang="en-US" sz="2400" dirty="0" smtClean="0">
                <a:latin typeface="Arial" charset="0"/>
              </a:rPr>
              <a:t>Team Members answer three questions</a:t>
            </a:r>
          </a:p>
          <a:p>
            <a:pPr lvl="1">
              <a:buFontTx/>
              <a:buChar char="•"/>
            </a:pPr>
            <a:endParaRPr lang="en-US" altLang="en-US" sz="1800" dirty="0" smtClean="0">
              <a:latin typeface="Arial" charset="0"/>
            </a:endParaRPr>
          </a:p>
          <a:p>
            <a:pPr lvl="1">
              <a:buFontTx/>
              <a:buChar char="•"/>
            </a:pPr>
            <a:r>
              <a:rPr lang="en-US" altLang="en-US" sz="1800" dirty="0" smtClean="0">
                <a:latin typeface="Arial" charset="0"/>
              </a:rPr>
              <a:t>What have you done </a:t>
            </a:r>
            <a:r>
              <a:rPr lang="en-US" altLang="en-US" sz="1800" i="1" u="sng" dirty="0" smtClean="0">
                <a:solidFill>
                  <a:srgbClr val="0000FF"/>
                </a:solidFill>
                <a:latin typeface="Arial" charset="0"/>
              </a:rPr>
              <a:t>for our sprint</a:t>
            </a:r>
            <a:r>
              <a:rPr lang="en-US" altLang="en-US" sz="180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en-US" sz="1800" dirty="0" smtClean="0">
                <a:latin typeface="Arial" charset="0"/>
              </a:rPr>
              <a:t>since we last met</a:t>
            </a:r>
          </a:p>
          <a:p>
            <a:pPr lvl="1">
              <a:buFontTx/>
              <a:buChar char="•"/>
            </a:pPr>
            <a:r>
              <a:rPr lang="en-US" altLang="en-US" sz="1800" dirty="0" smtClean="0">
                <a:latin typeface="Arial" charset="0"/>
              </a:rPr>
              <a:t>What will you do you </a:t>
            </a:r>
            <a:r>
              <a:rPr lang="en-US" altLang="en-US" sz="1800" i="1" u="sng" dirty="0" smtClean="0">
                <a:solidFill>
                  <a:srgbClr val="0000FF"/>
                </a:solidFill>
                <a:latin typeface="Arial" charset="0"/>
              </a:rPr>
              <a:t>for our sprint</a:t>
            </a:r>
            <a:r>
              <a:rPr lang="en-US" altLang="en-US" sz="180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en-US" sz="1800" dirty="0" smtClean="0">
                <a:latin typeface="Arial" charset="0"/>
              </a:rPr>
              <a:t>before we meet again</a:t>
            </a:r>
          </a:p>
          <a:p>
            <a:pPr lvl="1">
              <a:buFontTx/>
              <a:buChar char="•"/>
            </a:pPr>
            <a:r>
              <a:rPr lang="en-US" altLang="en-US" sz="1800" dirty="0" smtClean="0">
                <a:latin typeface="Arial" charset="0"/>
              </a:rPr>
              <a:t>Is there anything standing in your way of completing work </a:t>
            </a:r>
            <a:r>
              <a:rPr lang="en-US" altLang="en-US" sz="1800" i="1" u="sng" dirty="0" smtClean="0">
                <a:solidFill>
                  <a:srgbClr val="0000FF"/>
                </a:solidFill>
                <a:latin typeface="Arial" charset="0"/>
              </a:rPr>
              <a:t>for our sprint</a:t>
            </a:r>
          </a:p>
        </p:txBody>
      </p:sp>
    </p:spTree>
    <p:extLst>
      <p:ext uri="{BB962C8B-B14F-4D97-AF65-F5344CB8AC3E}">
        <p14:creationId xmlns:p14="http://schemas.microsoft.com/office/powerpoint/2010/main" val="33152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>
                <a:latin typeface="Arial" charset="0"/>
              </a:rPr>
              <a:t>Sprint Planning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391400" cy="4525963"/>
          </a:xfrm>
        </p:spPr>
        <p:txBody>
          <a:bodyPr/>
          <a:lstStyle/>
          <a:p>
            <a:r>
              <a:rPr lang="en-US" altLang="en-US" sz="2400" dirty="0" smtClean="0">
                <a:latin typeface="Arial" charset="0"/>
              </a:rPr>
              <a:t>Every iteration begins with the sprint planning session </a:t>
            </a:r>
          </a:p>
          <a:p>
            <a:r>
              <a:rPr lang="en-US" altLang="en-US" sz="2400" dirty="0" smtClean="0">
                <a:latin typeface="Arial" charset="0"/>
              </a:rPr>
              <a:t>CWDS has adopted a two week sprint schedule for most teams</a:t>
            </a:r>
          </a:p>
          <a:p>
            <a:r>
              <a:rPr lang="en-US" altLang="en-US" sz="2400" dirty="0" smtClean="0">
                <a:latin typeface="Arial" charset="0"/>
              </a:rPr>
              <a:t>Product Owner decides which stories are of the highest priority to the release and will generate the highest business value</a:t>
            </a:r>
          </a:p>
          <a:p>
            <a:r>
              <a:rPr lang="en-US" altLang="en-US" sz="2400" dirty="0" smtClean="0">
                <a:latin typeface="Arial" charset="0"/>
              </a:rPr>
              <a:t>Team pulls work from the prioritized backlog into the sprint backlog and breaks them into tasks </a:t>
            </a:r>
          </a:p>
          <a:p>
            <a:endParaRPr lang="en-US" altLang="en-US" sz="2800" dirty="0" smtClean="0">
              <a:latin typeface="Arial" charset="0"/>
            </a:endParaRPr>
          </a:p>
          <a:p>
            <a:pPr>
              <a:buFontTx/>
              <a:buNone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0065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Sprint Review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The </a:t>
            </a:r>
            <a:r>
              <a:rPr lang="en-US" dirty="0" smtClean="0"/>
              <a:t>Sprint Demo/Review is used for:</a:t>
            </a:r>
          </a:p>
          <a:p>
            <a:pPr lvl="1"/>
            <a:r>
              <a:rPr lang="en-US" dirty="0" smtClean="0"/>
              <a:t>the team to communicate to Stakeholders the progress they </a:t>
            </a:r>
            <a:r>
              <a:rPr lang="en-US" dirty="0"/>
              <a:t>made </a:t>
            </a:r>
            <a:r>
              <a:rPr lang="en-US" dirty="0" smtClean="0"/>
              <a:t>on their forecasted work </a:t>
            </a:r>
            <a:r>
              <a:rPr lang="en-US" dirty="0"/>
              <a:t>during </a:t>
            </a:r>
            <a:r>
              <a:rPr lang="en-US" dirty="0" smtClean="0"/>
              <a:t>the iteration/sprint</a:t>
            </a:r>
          </a:p>
          <a:p>
            <a:pPr lvl="1"/>
            <a:r>
              <a:rPr lang="en-US" dirty="0" smtClean="0"/>
              <a:t>a time to communicate iteration/sprint challenges </a:t>
            </a:r>
          </a:p>
          <a:p>
            <a:pPr lvl="1"/>
            <a:r>
              <a:rPr lang="en-US" dirty="0" smtClean="0"/>
              <a:t>a time to open further communication with the business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2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charset="0"/>
              </a:rPr>
              <a:t>What we’ve learned about Agile</a:t>
            </a:r>
            <a:endParaRPr lang="en-US" altLang="en-US" sz="4000" dirty="0" smtClean="0">
              <a:latin typeface="Arial" charset="0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 smtClean="0">
                <a:latin typeface="Arial" charset="0"/>
              </a:rPr>
              <a:t>Features </a:t>
            </a:r>
            <a:r>
              <a:rPr lang="en-US" altLang="en-US" sz="2000" dirty="0" smtClean="0">
                <a:latin typeface="Arial" charset="0"/>
              </a:rPr>
              <a:t>or functionality that are requested </a:t>
            </a:r>
            <a:r>
              <a:rPr lang="en-US" altLang="en-US" sz="2000" dirty="0" smtClean="0">
                <a:latin typeface="Arial" charset="0"/>
              </a:rPr>
              <a:t>by the Business are </a:t>
            </a:r>
            <a:r>
              <a:rPr lang="en-US" altLang="en-US" sz="2000" dirty="0" smtClean="0">
                <a:latin typeface="Arial" charset="0"/>
              </a:rPr>
              <a:t>given </a:t>
            </a:r>
            <a:r>
              <a:rPr lang="en-US" altLang="en-US" sz="2000" dirty="0" smtClean="0">
                <a:latin typeface="Arial" charset="0"/>
              </a:rPr>
              <a:t>to the Product Owner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latin typeface="Arial" charset="0"/>
              </a:rPr>
              <a:t>Product Owner </a:t>
            </a:r>
            <a:r>
              <a:rPr lang="en-US" altLang="en-US" sz="2000" dirty="0" smtClean="0">
                <a:latin typeface="Arial" charset="0"/>
              </a:rPr>
              <a:t>creates </a:t>
            </a:r>
            <a:r>
              <a:rPr lang="en-US" altLang="en-US" sz="2000" dirty="0" smtClean="0">
                <a:latin typeface="Arial" charset="0"/>
              </a:rPr>
              <a:t>an epic or feature, but works with the team to break down the epic into user stories</a:t>
            </a:r>
          </a:p>
          <a:p>
            <a:pPr>
              <a:lnSpc>
                <a:spcPct val="80000"/>
              </a:lnSpc>
            </a:pPr>
            <a:endParaRPr lang="en-US" altLang="en-US" sz="2000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latin typeface="Arial" charset="0"/>
              </a:rPr>
              <a:t>A User Story is a simple expression of functionality that will be valued by the customer</a:t>
            </a:r>
          </a:p>
          <a:p>
            <a:pPr>
              <a:lnSpc>
                <a:spcPct val="80000"/>
              </a:lnSpc>
            </a:pPr>
            <a:endParaRPr lang="en-US" altLang="en-US" sz="2000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latin typeface="Arial" charset="0"/>
              </a:rPr>
              <a:t>A collection of User Stories is a Product Backlog</a:t>
            </a:r>
          </a:p>
          <a:p>
            <a:pPr>
              <a:lnSpc>
                <a:spcPct val="80000"/>
              </a:lnSpc>
            </a:pPr>
            <a:endParaRPr lang="en-US" altLang="en-US" sz="2000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latin typeface="Arial" charset="0"/>
              </a:rPr>
              <a:t>The Product Owner prioritizes the Product Backlog to ensure top priority items are delivered first </a:t>
            </a:r>
          </a:p>
        </p:txBody>
      </p:sp>
    </p:spTree>
    <p:extLst>
      <p:ext uri="{BB962C8B-B14F-4D97-AF65-F5344CB8AC3E}">
        <p14:creationId xmlns:p14="http://schemas.microsoft.com/office/powerpoint/2010/main" val="415244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9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latin typeface="Arial" charset="0"/>
              </a:rPr>
              <a:t>Why User Stories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25963"/>
          </a:xfrm>
        </p:spPr>
        <p:txBody>
          <a:bodyPr/>
          <a:lstStyle/>
          <a:p>
            <a:r>
              <a:rPr lang="en-US" altLang="en-US" smtClean="0">
                <a:latin typeface="Arial" charset="0"/>
              </a:rPr>
              <a:t>It is impossible to know all the requirements for a product or project in advance</a:t>
            </a:r>
          </a:p>
          <a:p>
            <a:r>
              <a:rPr lang="en-US" altLang="en-US" smtClean="0">
                <a:latin typeface="Arial" charset="0"/>
              </a:rPr>
              <a:t>Emergent requirements are those that the users cannot identify in advance</a:t>
            </a:r>
          </a:p>
          <a:p>
            <a:r>
              <a:rPr lang="en-US" altLang="en-US" smtClean="0">
                <a:latin typeface="Arial" charset="0"/>
              </a:rPr>
              <a:t>Every project has emergent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18982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latin typeface="Arial" charset="0"/>
              </a:rPr>
              <a:t>User Story Format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As a </a:t>
            </a:r>
            <a:r>
              <a:rPr lang="en-US" dirty="0" smtClean="0"/>
              <a:t>(who needs this?)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I want </a:t>
            </a:r>
            <a:r>
              <a:rPr lang="en-US" dirty="0" smtClean="0"/>
              <a:t>(what is needed?)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So that </a:t>
            </a:r>
            <a:r>
              <a:rPr lang="en-US" dirty="0" smtClean="0"/>
              <a:t>(what is the value?)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Arial" charset="0"/>
              </a:rPr>
              <a:t>Acceptance Criteria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en-US" sz="2400" dirty="0" smtClean="0">
                <a:latin typeface="Arial" charset="0"/>
              </a:rPr>
              <a:t>Helps define what the business needs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en-US" sz="2400" dirty="0" smtClean="0">
                <a:latin typeface="Arial" charset="0"/>
              </a:rPr>
              <a:t>Helps Developers </a:t>
            </a:r>
            <a:r>
              <a:rPr lang="en-US" altLang="en-US" sz="2400" dirty="0">
                <a:latin typeface="Arial" charset="0"/>
              </a:rPr>
              <a:t>know they have satisfied the requirements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latin typeface="Arial" charset="0"/>
              </a:rPr>
              <a:t>Helps build the right products &amp; features</a:t>
            </a:r>
          </a:p>
        </p:txBody>
      </p:sp>
    </p:spTree>
    <p:extLst>
      <p:ext uri="{BB962C8B-B14F-4D97-AF65-F5344CB8AC3E}">
        <p14:creationId xmlns:p14="http://schemas.microsoft.com/office/powerpoint/2010/main" val="256280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latin typeface="Arial" charset="0"/>
              </a:rPr>
              <a:t>Concept to Project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 smtClean="0">
                <a:latin typeface="Arial" charset="0"/>
              </a:rPr>
              <a:t> 	</a:t>
            </a:r>
            <a:r>
              <a:rPr lang="en-US" altLang="en-US" sz="2800" dirty="0" smtClean="0">
                <a:latin typeface="Arial" charset="0"/>
              </a:rPr>
              <a:t>Ideas gathered</a:t>
            </a:r>
          </a:p>
          <a:p>
            <a:pPr lvl="1"/>
            <a:r>
              <a:rPr lang="en-US" altLang="en-US" sz="2400" dirty="0" smtClean="0">
                <a:latin typeface="Arial" charset="0"/>
              </a:rPr>
              <a:t>Focus groups, interviews, feedback from users</a:t>
            </a:r>
          </a:p>
          <a:p>
            <a:pPr lvl="1"/>
            <a:r>
              <a:rPr lang="en-US" altLang="en-US" sz="2400" dirty="0" smtClean="0">
                <a:latin typeface="Arial" charset="0"/>
              </a:rPr>
              <a:t>Listen to customers and be prepared for undeveloped ideas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</a:rPr>
              <a:t>Refine Ideas</a:t>
            </a:r>
          </a:p>
          <a:p>
            <a:pPr lvl="1"/>
            <a:r>
              <a:rPr lang="en-US" altLang="en-US" dirty="0" smtClean="0">
                <a:latin typeface="Arial" charset="0"/>
              </a:rPr>
              <a:t>	</a:t>
            </a:r>
            <a:r>
              <a:rPr lang="en-US" altLang="en-US" sz="2400" dirty="0" smtClean="0">
                <a:latin typeface="Arial" charset="0"/>
              </a:rPr>
              <a:t>Interpret user statements into user needs</a:t>
            </a:r>
          </a:p>
          <a:p>
            <a:pPr lvl="1"/>
            <a:r>
              <a:rPr lang="en-US" altLang="en-US" sz="2400" dirty="0" smtClean="0">
                <a:latin typeface="Arial" charset="0"/>
              </a:rPr>
              <a:t>	Focus on “WHAT” not “HOW”</a:t>
            </a:r>
          </a:p>
          <a:p>
            <a:pPr lvl="1"/>
            <a:r>
              <a:rPr lang="en-US" altLang="en-US" sz="2400" dirty="0" smtClean="0">
                <a:latin typeface="Arial" charset="0"/>
              </a:rPr>
              <a:t>	Avoid assumptions and adding extra detail</a:t>
            </a:r>
          </a:p>
          <a:p>
            <a:pPr lvl="1">
              <a:buFontTx/>
              <a:buNone/>
            </a:pPr>
            <a:endParaRPr lang="en-US" altLang="en-US" dirty="0" smtClean="0">
              <a:latin typeface="Arial" charset="0"/>
            </a:endParaRPr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745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latin typeface="Arial" charset="0"/>
              </a:rPr>
              <a:t>User Story Concept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371601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</a:rPr>
              <a:t>User stories focus on the “what” not the “how”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</a:rPr>
              <a:t>The 3 C’s of a User Story</a:t>
            </a:r>
          </a:p>
          <a:p>
            <a:pPr lvl="1">
              <a:buFontTx/>
              <a:buChar char="•"/>
            </a:pPr>
            <a:endParaRPr lang="en-US" altLang="en-US" dirty="0" smtClean="0">
              <a:latin typeface="Arial" charset="0"/>
            </a:endParaRPr>
          </a:p>
          <a:p>
            <a:pPr lvl="2">
              <a:buFontTx/>
              <a:buNone/>
            </a:pPr>
            <a:endParaRPr lang="en-US" altLang="en-US" dirty="0" smtClean="0">
              <a:latin typeface="Arial" charset="0"/>
            </a:endParaRPr>
          </a:p>
        </p:txBody>
      </p:sp>
      <p:sp>
        <p:nvSpPr>
          <p:cNvPr id="2" name="Folded Corner 1"/>
          <p:cNvSpPr/>
          <p:nvPr/>
        </p:nvSpPr>
        <p:spPr>
          <a:xfrm rot="20248980">
            <a:off x="887683" y="2805725"/>
            <a:ext cx="2710702" cy="1981200"/>
          </a:xfrm>
          <a:prstGeom prst="foldedCorner">
            <a:avLst/>
          </a:prstGeom>
          <a:solidFill>
            <a:srgbClr val="E9F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</a:p>
          <a:p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story is documented on a card representing the requirement or use case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 rot="1330597">
            <a:off x="5731588" y="2874450"/>
            <a:ext cx="2698699" cy="1981200"/>
          </a:xfrm>
          <a:prstGeom prst="foldedCorner">
            <a:avLst/>
          </a:prstGeom>
          <a:solidFill>
            <a:srgbClr val="E9F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Conversation</a:t>
            </a:r>
          </a:p>
          <a:p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requirement is communicated from business to technology.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20535" y="4444169"/>
            <a:ext cx="2658115" cy="1981200"/>
          </a:xfrm>
          <a:prstGeom prst="foldedCorner">
            <a:avLst/>
          </a:prstGeom>
          <a:solidFill>
            <a:srgbClr val="E9F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Confirmation</a:t>
            </a:r>
          </a:p>
          <a:p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acceptance criteria makes the simple card/conversation approach possible.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07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latin typeface="Arial" charset="0"/>
              </a:rPr>
              <a:t>Acceptance Criteria/Tests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3914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Arial" charset="0"/>
              </a:rPr>
              <a:t>Acceptance criteria (test) is the </a:t>
            </a:r>
            <a:r>
              <a:rPr lang="en-US" altLang="en-US" sz="2800" u="sng" dirty="0" smtClean="0">
                <a:latin typeface="Arial" charset="0"/>
              </a:rPr>
              <a:t>confirmation</a:t>
            </a:r>
            <a:r>
              <a:rPr lang="en-US" altLang="en-US" sz="2800" dirty="0" smtClean="0">
                <a:latin typeface="Arial" charset="0"/>
              </a:rPr>
              <a:t> that the user story has been </a:t>
            </a:r>
            <a:r>
              <a:rPr lang="en-US" altLang="en-US" sz="2800" u="sng" dirty="0" smtClean="0">
                <a:latin typeface="Arial" charset="0"/>
              </a:rPr>
              <a:t>satisfied</a:t>
            </a:r>
            <a:r>
              <a:rPr lang="en-US" altLang="en-US" sz="2800" dirty="0" smtClean="0">
                <a:latin typeface="Arial" charset="0"/>
              </a:rPr>
              <a:t>.  This is </a:t>
            </a:r>
            <a:r>
              <a:rPr lang="en-US" altLang="en-US" sz="2800" i="1" dirty="0" smtClean="0">
                <a:latin typeface="Arial" charset="0"/>
              </a:rPr>
              <a:t>not</a:t>
            </a:r>
            <a:r>
              <a:rPr lang="en-US" altLang="en-US" sz="2800" dirty="0" smtClean="0">
                <a:latin typeface="Arial" charset="0"/>
              </a:rPr>
              <a:t> the Definition of Done.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Arial" charset="0"/>
              </a:rPr>
              <a:t>Acceptance criteria are short and easy to understand statements that are testable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Arial" charset="0"/>
              </a:rPr>
              <a:t>The statements detail what the user expects the product/feature to do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Arial" charset="0"/>
              </a:rPr>
              <a:t>Acceptance criteria enable developers to understand that they have satisfied the user requirement</a:t>
            </a:r>
          </a:p>
        </p:txBody>
      </p:sp>
    </p:spTree>
    <p:extLst>
      <p:ext uri="{BB962C8B-B14F-4D97-AF65-F5344CB8AC3E}">
        <p14:creationId xmlns:p14="http://schemas.microsoft.com/office/powerpoint/2010/main" val="286727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600200"/>
            <a:ext cx="41910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ndependent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egotiable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aluable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stimable 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mall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estable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81000"/>
            <a:ext cx="8229600" cy="9144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100" dirty="0" smtClean="0">
                <a:latin typeface="Arial" panose="020B0604020202020204" pitchFamily="34" charset="0"/>
                <a:cs typeface="Arial" panose="020B0604020202020204" pitchFamily="34" charset="0"/>
              </a:rPr>
              <a:t>INVEST Model</a:t>
            </a:r>
            <a:br>
              <a:rPr lang="en-US" sz="41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http://agilesoftwaredevelopment.com/blog/vaibhav/good-user-story-invest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486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Stories should strive to follow the INVEST model.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54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>
                <a:latin typeface="Arial" charset="0"/>
              </a:rPr>
              <a:t>Backlog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•"/>
            </a:pPr>
            <a:r>
              <a:rPr lang="en-US" altLang="en-US" dirty="0" smtClean="0">
                <a:latin typeface="Arial" charset="0"/>
              </a:rPr>
              <a:t>User stories focus on the “</a:t>
            </a:r>
            <a:r>
              <a:rPr lang="en-US" altLang="en-US" b="1" i="1" u="sng" dirty="0" smtClean="0">
                <a:solidFill>
                  <a:srgbClr val="0000FF"/>
                </a:solidFill>
                <a:latin typeface="Arial" charset="0"/>
              </a:rPr>
              <a:t>what</a:t>
            </a:r>
            <a:r>
              <a:rPr lang="en-US" altLang="en-US" dirty="0" smtClean="0">
                <a:latin typeface="Arial" charset="0"/>
              </a:rPr>
              <a:t>” not the “how” (never, never, never the “how”)</a:t>
            </a:r>
          </a:p>
          <a:p>
            <a:pPr lvl="1">
              <a:buFontTx/>
              <a:buChar char="•"/>
            </a:pPr>
            <a:r>
              <a:rPr lang="en-US" altLang="en-US" dirty="0" smtClean="0">
                <a:latin typeface="Arial" charset="0"/>
              </a:rPr>
              <a:t>Product Owner prioritizes backlog based on business value </a:t>
            </a:r>
          </a:p>
          <a:p>
            <a:pPr lvl="1">
              <a:buFontTx/>
              <a:buChar char="•"/>
            </a:pPr>
            <a:r>
              <a:rPr lang="en-US" altLang="en-US" dirty="0" smtClean="0">
                <a:latin typeface="Arial" charset="0"/>
              </a:rPr>
              <a:t>Team advises on technical priority</a:t>
            </a:r>
          </a:p>
          <a:p>
            <a:pPr lvl="1">
              <a:buFontTx/>
              <a:buChar char="•"/>
            </a:pPr>
            <a:endParaRPr lang="en-US" altLang="en-US" dirty="0">
              <a:latin typeface="Arial" charset="0"/>
            </a:endParaRPr>
          </a:p>
          <a:p>
            <a:pPr lvl="1">
              <a:buFontTx/>
              <a:buChar char="•"/>
            </a:pPr>
            <a:r>
              <a:rPr lang="en-US" altLang="en-US" dirty="0" smtClean="0">
                <a:latin typeface="Arial" charset="0"/>
              </a:rPr>
              <a:t>Completed backlog items are displayed on the Great Wall of Done.  What’s the Great Wall of Done?  I’m glad you asked.</a:t>
            </a:r>
          </a:p>
        </p:txBody>
      </p:sp>
    </p:spTree>
    <p:extLst>
      <p:ext uri="{BB962C8B-B14F-4D97-AF65-F5344CB8AC3E}">
        <p14:creationId xmlns:p14="http://schemas.microsoft.com/office/powerpoint/2010/main" val="363193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CWDS">
      <a:dk1>
        <a:srgbClr val="000000"/>
      </a:dk1>
      <a:lt1>
        <a:srgbClr val="FFFFFF"/>
      </a:lt1>
      <a:dk2>
        <a:srgbClr val="547319"/>
      </a:dk2>
      <a:lt2>
        <a:srgbClr val="FDECD1"/>
      </a:lt2>
      <a:accent1>
        <a:srgbClr val="960200"/>
      </a:accent1>
      <a:accent2>
        <a:srgbClr val="FFE700"/>
      </a:accent2>
      <a:accent3>
        <a:srgbClr val="F8A01C"/>
      </a:accent3>
      <a:accent4>
        <a:srgbClr val="A4D545"/>
      </a:accent4>
      <a:accent5>
        <a:srgbClr val="10BCCE"/>
      </a:accent5>
      <a:accent6>
        <a:srgbClr val="002FA7"/>
      </a:accent6>
      <a:hlink>
        <a:srgbClr val="002FA7"/>
      </a:hlink>
      <a:folHlink>
        <a:srgbClr val="241E4E"/>
      </a:folHlink>
    </a:clrScheme>
    <a:fontScheme name="Edge">
      <a:majorFont>
        <a:latin typeface="Gasto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CBE28EE0E9C514469D55BE758924BE76" ma:contentTypeVersion="11" ma:contentTypeDescription="Upload an image or a photograph." ma:contentTypeScope="" ma:versionID="f09b7168041f2b9cc2326a708059aa58">
  <xsd:schema xmlns:xsd="http://www.w3.org/2001/XMLSchema" xmlns:xs="http://www.w3.org/2001/XMLSchema" xmlns:p="http://schemas.microsoft.com/office/2006/metadata/properties" xmlns:ns1="http://schemas.microsoft.com/sharepoint/v3" xmlns:ns2="500343c0-af67-4d55-b6f3-a7838e163d14" xmlns:ns3="9f7ad9af-9717-4e4f-970f-35ad513ce12f" targetNamespace="http://schemas.microsoft.com/office/2006/metadata/properties" ma:root="true" ma:fieldsID="323f17cdd008e44338c6031f6151cb9a" ns1:_="" ns2:_="" ns3:_="">
    <xsd:import namespace="http://schemas.microsoft.com/sharepoint/v3"/>
    <xsd:import namespace="500343c0-af67-4d55-b6f3-a7838e163d14"/>
    <xsd:import namespace="9f7ad9af-9717-4e4f-970f-35ad513ce12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0343c0-af67-4d55-b6f3-a7838e163d1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ad9af-9717-4e4f-970f-35ad513ce12f" elementFormDefault="qualified">
    <xsd:import namespace="http://schemas.microsoft.com/office/2006/documentManagement/types"/>
    <xsd:import namespace="http://schemas.microsoft.com/office/infopath/2007/PartnerControls"/>
    <xsd:element name="SharedWithUsers" ma:index="2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f7ad9af-9717-4e4f-970f-35ad513ce12f">
      <UserInfo>
        <DisplayName/>
        <AccountId xsi:nil="true"/>
        <AccountType/>
      </UserInfo>
    </SharedWithUsers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  <_dlc_DocId xmlns="500343c0-af67-4d55-b6f3-a7838e163d14">PROJ-1072600946-63</_dlc_DocId>
    <_dlc_DocIdUrl xmlns="500343c0-af67-4d55-b6f3-a7838e163d14">
      <Url>https://osicagov.sharepoint.com/sites/projects/CWS-NS/_layouts/15/DocIdRedir.aspx?ID=PROJ-1072600946-63</Url>
      <Description>PROJ-1072600946-63</Description>
    </_dlc_DocIdUrl>
  </documentManagement>
</p:properties>
</file>

<file path=customXml/item3.xml><?xml version="1.0" encoding="utf-8"?>
<?mso-contentType ?>
<SharedContentType xmlns="Microsoft.SharePoint.Taxonomy.ContentTypeSync" SourceId="5bce90d6-5a2c-47e0-8337-aac7acda0e97" ContentTypeId="0x0101" PreviousValue="false"/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6707A8-636E-423A-A57E-F2AB6696E7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00343c0-af67-4d55-b6f3-a7838e163d14"/>
    <ds:schemaRef ds:uri="9f7ad9af-9717-4e4f-970f-35ad513ce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1F37A0-91A6-4EDB-959D-7C7E02F27C1C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9f7ad9af-9717-4e4f-970f-35ad513ce12f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500343c0-af67-4d55-b6f3-a7838e163d14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E659BDE-03EB-4BF8-9AB9-32FEEA87421A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F7773C96-925B-4C61-B515-C8172229337C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79D74A87-5981-4791-992D-FB7FDC27BB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9418</TotalTime>
  <Words>1189</Words>
  <Application>Microsoft Office PowerPoint</Application>
  <PresentationFormat>On-screen Show (4:3)</PresentationFormat>
  <Paragraphs>186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Times New Roman</vt:lpstr>
      <vt:lpstr>Garamond</vt:lpstr>
      <vt:lpstr>Wingdings</vt:lpstr>
      <vt:lpstr>Gaston</vt:lpstr>
      <vt:lpstr>Calibri</vt:lpstr>
      <vt:lpstr>Edge</vt:lpstr>
      <vt:lpstr>Child Welfare Digital Services  Introduction to User Stories Advocate Convening Day </vt:lpstr>
      <vt:lpstr>What is a User Story</vt:lpstr>
      <vt:lpstr>Why User Stories</vt:lpstr>
      <vt:lpstr>User Story Format</vt:lpstr>
      <vt:lpstr>Concept to Project</vt:lpstr>
      <vt:lpstr>User Story Concept</vt:lpstr>
      <vt:lpstr>Acceptance Criteria/Tests</vt:lpstr>
      <vt:lpstr>PowerPoint Presentation</vt:lpstr>
      <vt:lpstr>Backlog</vt:lpstr>
      <vt:lpstr>User Story Example</vt:lpstr>
      <vt:lpstr>User Story Example</vt:lpstr>
      <vt:lpstr>Acceptance Criteria Example</vt:lpstr>
      <vt:lpstr>Decomposing the Epic</vt:lpstr>
      <vt:lpstr>Decomposing the Epic</vt:lpstr>
      <vt:lpstr>Exercise</vt:lpstr>
      <vt:lpstr>Backlog Refinement</vt:lpstr>
      <vt:lpstr>Backlog Refinement cont’d</vt:lpstr>
      <vt:lpstr>What is a Sprint Backlog?</vt:lpstr>
      <vt:lpstr>What we’ve learned about Backlogs</vt:lpstr>
      <vt:lpstr>Scrum Team</vt:lpstr>
      <vt:lpstr>The Daily Stand Up  (aka The Daily Scrum)</vt:lpstr>
      <vt:lpstr>Daily Stand Up/Scrum Format</vt:lpstr>
      <vt:lpstr>Sprint Planning</vt:lpstr>
      <vt:lpstr>The Sprint Review</vt:lpstr>
      <vt:lpstr>What we’ve learned about Agile</vt:lpstr>
      <vt:lpstr>Questions?</vt:lpstr>
    </vt:vector>
  </TitlesOfParts>
  <Company>HCG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Randy.Triezenberg@dss.ca.gov</dc:creator>
  <cp:lastModifiedBy>Karen Bruns</cp:lastModifiedBy>
  <cp:revision>421</cp:revision>
  <cp:lastPrinted>2016-06-01T01:37:35Z</cp:lastPrinted>
  <dcterms:created xsi:type="dcterms:W3CDTF">2006-05-05T04:14:23Z</dcterms:created>
  <dcterms:modified xsi:type="dcterms:W3CDTF">2016-07-29T17:18:52Z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TC011408341033</vt:lpwstr>
  </property>
  <property fmtid="{D5CDD505-2E9C-101B-9397-08002B2CF9AE}" pid="3" name="ContentTypeId">
    <vt:lpwstr>0x01010200CBE28EE0E9C514469D55BE758924BE76</vt:lpwstr>
  </property>
  <property fmtid="{D5CDD505-2E9C-101B-9397-08002B2CF9AE}" pid="4" name="_dlc_DocIdItemGuid">
    <vt:lpwstr>718059a1-6277-4a4a-92c8-b118f96d57c7</vt:lpwstr>
  </property>
</Properties>
</file>