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6"/>
  </p:sldMasterIdLst>
  <p:notesMasterIdLst>
    <p:notesMasterId r:id="rId13"/>
  </p:notesMasterIdLst>
  <p:sldIdLst>
    <p:sldId id="347" r:id="rId7"/>
    <p:sldId id="349" r:id="rId8"/>
    <p:sldId id="353" r:id="rId9"/>
    <p:sldId id="354" r:id="rId10"/>
    <p:sldId id="355" r:id="rId11"/>
    <p:sldId id="352" r:id="rId1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319"/>
    <a:srgbClr val="CCCACB"/>
    <a:srgbClr val="CF3E29"/>
    <a:srgbClr val="BFCB90"/>
    <a:srgbClr val="262425"/>
    <a:srgbClr val="3F4721"/>
    <a:srgbClr val="272C14"/>
    <a:srgbClr val="4F630D"/>
    <a:srgbClr val="E2DCB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3810" autoAdjust="0"/>
  </p:normalViewPr>
  <p:slideViewPr>
    <p:cSldViewPr>
      <p:cViewPr varScale="1">
        <p:scale>
          <a:sx n="83" d="100"/>
          <a:sy n="83" d="100"/>
        </p:scale>
        <p:origin x="780" y="7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917" y="2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1769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1769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6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6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1769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6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1769" eaLnBrk="0" hangingPunct="0">
              <a:defRPr sz="1200">
                <a:latin typeface="Times New Roman" pitchFamily="18" charset="0"/>
              </a:defRPr>
            </a:lvl1pPr>
          </a:lstStyle>
          <a:p>
            <a:fld id="{F1C0EC03-EEBD-407D-A806-670E0B4B27B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86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EC03-EEBD-407D-A806-670E0B4B27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4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Arial" charset="0"/>
              </a:rPr>
              <a:t>Every iteration (sprint) begins with the sprint planning session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Arial" charset="0"/>
              </a:rPr>
              <a:t>CWDS has adopted a two week sprint schedule for most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Arial" charset="0"/>
              </a:rPr>
              <a:t>Product Owner decides ahead of time which stories are of the highest priority to the release and will generate the highest business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Arial" charset="0"/>
              </a:rPr>
              <a:t>Team pulls work from the prioritized backlog into the sprint backlog and breaks them into tasks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Generally speaking, sprint planning is where the next sprint is planned, but good teams plan all throughout the sprint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team comes together to review what’s next up in the iteration in Pivotal Tracker (the repository for the work)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They will verify the user stories (requirements) are ready to work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Make sure there aren’t any 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EC03-EEBD-407D-A806-670E0B4B27B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Arial" charset="0"/>
              </a:rPr>
              <a:t>At the end of every iteration (sprint) the sprint review or demo session is held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Arial" charset="0"/>
              </a:rPr>
              <a:t>This is a time for the team to demonstrate the work they finished</a:t>
            </a:r>
            <a:r>
              <a:rPr lang="en-US" altLang="en-US" sz="1200" baseline="0" dirty="0" smtClean="0">
                <a:latin typeface="Arial" charset="0"/>
              </a:rPr>
              <a:t>, share the challenges they had during the sprint/iteration</a:t>
            </a:r>
            <a:endParaRPr lang="en-US" altLang="en-US" sz="1200" dirty="0" smtClean="0"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Arial" charset="0"/>
              </a:rPr>
              <a:t>Sometimes this work will be technical in nature; other</a:t>
            </a:r>
            <a:r>
              <a:rPr lang="en-US" altLang="en-US" sz="1200" baseline="0" dirty="0" smtClean="0">
                <a:latin typeface="Arial" charset="0"/>
              </a:rPr>
              <a:t> times end user functionality will be demonstrated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 smtClean="0">
                <a:latin typeface="Arial" charset="0"/>
              </a:rPr>
              <a:t>This is a photo of an actual sprint review/demo in flight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EC03-EEBD-407D-A806-670E0B4B27B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4" y="163931"/>
            <a:ext cx="2466975" cy="966788"/>
          </a:xfrm>
          <a:prstGeom prst="rect">
            <a:avLst/>
          </a:prstGeom>
        </p:spPr>
      </p:pic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1" i="1">
                <a:latin typeface="+mn-lt"/>
              </a:defRPr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7C95B6-3613-4146-B754-BA6351BD382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863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FD347-0BA2-47FD-9339-7990857D757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461487-6187-40CF-86DA-F29ECD560D9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53982BF-F60C-4DD1-8806-E222D7EF177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AD71655-7D03-4B66-BE46-B5136A991A5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381E31-9B3B-403F-A467-A692401C8EF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6B27E-599D-4E3A-BB0B-A80842CBBF6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724400"/>
          </a:xfrm>
        </p:spPr>
        <p:txBody>
          <a:bodyPr/>
          <a:lstStyle>
            <a:lvl1pPr>
              <a:buClr>
                <a:schemeClr val="accent5"/>
              </a:buClr>
              <a:defRPr sz="2800"/>
            </a:lvl1pPr>
            <a:lvl2pPr>
              <a:defRPr sz="2400"/>
            </a:lvl2pPr>
            <a:lvl3pPr>
              <a:buClr>
                <a:schemeClr val="accent5"/>
              </a:buClr>
              <a:defRPr sz="2000"/>
            </a:lvl3pPr>
            <a:lvl4pPr>
              <a:defRPr sz="1800"/>
            </a:lvl4pPr>
            <a:lvl5pPr>
              <a:buClr>
                <a:schemeClr val="accent5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724400"/>
          </a:xfrm>
        </p:spPr>
        <p:txBody>
          <a:bodyPr/>
          <a:lstStyle>
            <a:lvl1pPr>
              <a:buClr>
                <a:schemeClr val="accent5"/>
              </a:buClr>
              <a:defRPr sz="2800"/>
            </a:lvl1pPr>
            <a:lvl2pPr>
              <a:defRPr sz="2400"/>
            </a:lvl2pPr>
            <a:lvl3pPr>
              <a:buClr>
                <a:schemeClr val="accent5"/>
              </a:buClr>
              <a:defRPr sz="2000"/>
            </a:lvl3pPr>
            <a:lvl4pPr>
              <a:defRPr sz="1800"/>
            </a:lvl4pPr>
            <a:lvl5pPr>
              <a:buClr>
                <a:schemeClr val="accent5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6990C-5E48-4A1F-854A-B3F0ADC2BA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659C5E-5FEE-4984-97B3-C93DC8BC9B8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D91B40-0EC4-4287-861C-1DFFDDF36BE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2720F5-7FDC-4144-9C06-65213EDF821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accent5"/>
              </a:buClr>
              <a:defRPr sz="3200"/>
            </a:lvl1pPr>
            <a:lvl2pPr>
              <a:defRPr sz="2800"/>
            </a:lvl2pPr>
            <a:lvl3pPr>
              <a:buClr>
                <a:schemeClr val="accent5"/>
              </a:buClr>
              <a:defRPr sz="2400"/>
            </a:lvl3pPr>
            <a:lvl4pPr>
              <a:defRPr sz="2000"/>
            </a:lvl4pPr>
            <a:lvl5pPr>
              <a:buClr>
                <a:schemeClr val="accent5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74CEB8-7999-4F5C-A1BB-AF81384A6DE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455B14-183F-42C5-8EB7-A5B6B6710B1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endParaRPr lang="en-US" altLang="en-US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fld id="{36AB391A-ECD5-4A43-B137-921EB0CFCE1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083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0" y="6205598"/>
            <a:ext cx="1562868" cy="611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i="0">
          <a:solidFill>
            <a:schemeClr val="tx1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5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5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5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5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5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EF17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EF17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EF17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EF17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sicagov.sharepoint.com/sites/projects/CWS-NS/Intake/_layouts/15/Lightbox.aspx?url=https%3A%2F%2Fosicagov.sharepoint.com%2Fsites%2Fprojects%2FCWS-NS%2FIntake%2FPublic%20Documents%2FShannon%20Newby%20-%20Thursday%2C%20May%2005%2C%202016%2010.02.26%20AM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wscms.osi.ca.gov/New-Syste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company/child-welfare-digital-services" TargetMode="External"/><Relationship Id="rId4" Type="http://schemas.openxmlformats.org/officeDocument/2006/relationships/hyperlink" Target="mailto:CWDS-Communications@dss.ca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Oversight Committee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Presenter: Karen Bruns, Agile Coach CWDS</a:t>
            </a:r>
            <a:endParaRPr lang="en-US" sz="2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16,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81E31-9B3B-403F-A467-A692401C8EF1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8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Sprint Planning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06806"/>
            <a:ext cx="3652889" cy="2352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306806"/>
            <a:ext cx="1911927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47" y="3728047"/>
            <a:ext cx="1978794" cy="198707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00400" y="1372238"/>
            <a:ext cx="1295400" cy="6858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6" y="909333"/>
            <a:ext cx="567375" cy="567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30" y="3447971"/>
            <a:ext cx="3022865" cy="22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in Sprint Planning?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381E31-9B3B-403F-A467-A692401C8EF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38" y="1676400"/>
            <a:ext cx="6352724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4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Sprint </a:t>
            </a:r>
            <a:r>
              <a:rPr lang="en-US" altLang="en-US" dirty="0" smtClean="0">
                <a:latin typeface="Arial" charset="0"/>
              </a:rPr>
              <a:t>Review</a:t>
            </a:r>
            <a:endParaRPr lang="en-US" altLang="en-US" dirty="0" smtClean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9940"/>
            <a:ext cx="3652889" cy="235246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38400" y="2774768"/>
            <a:ext cx="1069157" cy="49202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88410"/>
            <a:ext cx="3702049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an Insider Look into a CWDS Sprint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u="sng" dirty="0" smtClean="0">
              <a:hlinkClick r:id="rId2"/>
            </a:endParaRPr>
          </a:p>
          <a:p>
            <a:pPr marL="0" indent="0" algn="ctr">
              <a:buNone/>
            </a:pPr>
            <a:endParaRPr lang="en-US" u="sng" dirty="0">
              <a:hlinkClick r:id="rId2"/>
            </a:endParaRPr>
          </a:p>
          <a:p>
            <a:pPr marL="0" indent="0" algn="ctr">
              <a:buNone/>
            </a:pPr>
            <a:endParaRPr lang="en-US" u="sng" dirty="0" smtClean="0">
              <a:hlinkClick r:id="rId2"/>
            </a:endParaRPr>
          </a:p>
          <a:p>
            <a:pPr marL="0" indent="0" algn="ctr">
              <a:buNone/>
            </a:pPr>
            <a:r>
              <a:rPr lang="en-US" u="sng" dirty="0" smtClean="0">
                <a:hlinkClick r:id="rId2"/>
              </a:rPr>
              <a:t>Intake Sprint Review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381E31-9B3B-403F-A467-A692401C8EF1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2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CWDS Website: </a:t>
            </a:r>
            <a:r>
              <a:rPr lang="en-US" sz="2400" dirty="0">
                <a:hlinkClick r:id="rId3"/>
              </a:rPr>
              <a:t>https://cwscms.osi.ca.gov/New-System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Email address: </a:t>
            </a:r>
            <a:r>
              <a:rPr lang="en-US" sz="2400" dirty="0">
                <a:hlinkClick r:id="rId4"/>
              </a:rPr>
              <a:t>CWDS-Communications@dss.ca.gov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Twitter: @CA_CWDS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LinkedIn: </a:t>
            </a:r>
            <a:r>
              <a:rPr lang="en-US" sz="2400" dirty="0">
                <a:hlinkClick r:id="rId5"/>
              </a:rPr>
              <a:t>https://www.linkedin.com/company/child-welfare-digital-services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4487" lvl="1" indent="0">
              <a:lnSpc>
                <a:spcPct val="150000"/>
              </a:lnSpc>
              <a:buNone/>
            </a:pPr>
            <a:endParaRPr lang="en-US" sz="2400" dirty="0"/>
          </a:p>
          <a:p>
            <a:pPr marL="352425" lvl="2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381E31-9B3B-403F-A467-A692401C8EF1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3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CWDS">
      <a:dk1>
        <a:srgbClr val="000000"/>
      </a:dk1>
      <a:lt1>
        <a:srgbClr val="FFFFFF"/>
      </a:lt1>
      <a:dk2>
        <a:srgbClr val="547319"/>
      </a:dk2>
      <a:lt2>
        <a:srgbClr val="FDECD1"/>
      </a:lt2>
      <a:accent1>
        <a:srgbClr val="960200"/>
      </a:accent1>
      <a:accent2>
        <a:srgbClr val="FFE700"/>
      </a:accent2>
      <a:accent3>
        <a:srgbClr val="F8A01C"/>
      </a:accent3>
      <a:accent4>
        <a:srgbClr val="A4D545"/>
      </a:accent4>
      <a:accent5>
        <a:srgbClr val="10BCCE"/>
      </a:accent5>
      <a:accent6>
        <a:srgbClr val="002FA7"/>
      </a:accent6>
      <a:hlink>
        <a:srgbClr val="002FA7"/>
      </a:hlink>
      <a:folHlink>
        <a:srgbClr val="241E4E"/>
      </a:folHlink>
    </a:clrScheme>
    <a:fontScheme name="Edge">
      <a:majorFont>
        <a:latin typeface="Gasto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CBE28EE0E9C514469D55BE758924BE76" ma:contentTypeVersion="11" ma:contentTypeDescription="Upload an image or a photograph." ma:contentTypeScope="" ma:versionID="f09b7168041f2b9cc2326a708059aa58">
  <xsd:schema xmlns:xsd="http://www.w3.org/2001/XMLSchema" xmlns:xs="http://www.w3.org/2001/XMLSchema" xmlns:p="http://schemas.microsoft.com/office/2006/metadata/properties" xmlns:ns1="http://schemas.microsoft.com/sharepoint/v3" xmlns:ns2="500343c0-af67-4d55-b6f3-a7838e163d14" xmlns:ns3="9f7ad9af-9717-4e4f-970f-35ad513ce12f" targetNamespace="http://schemas.microsoft.com/office/2006/metadata/properties" ma:root="true" ma:fieldsID="323f17cdd008e44338c6031f6151cb9a" ns1:_="" ns2:_="" ns3:_="">
    <xsd:import namespace="http://schemas.microsoft.com/sharepoint/v3"/>
    <xsd:import namespace="500343c0-af67-4d55-b6f3-a7838e163d14"/>
    <xsd:import namespace="9f7ad9af-9717-4e4f-970f-35ad513ce1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343c0-af67-4d55-b6f3-a7838e163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ad9af-9717-4e4f-970f-35ad513ce12f" elementFormDefault="qualified">
    <xsd:import namespace="http://schemas.microsoft.com/office/2006/documentManagement/types"/>
    <xsd:import namespace="http://schemas.microsoft.com/office/infopath/2007/PartnerControls"/>
    <xsd:element name="SharedWithUsers" ma:index="2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5bce90d6-5a2c-47e0-8337-aac7acda0e97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f7ad9af-9717-4e4f-970f-35ad513ce12f">
      <UserInfo>
        <DisplayName/>
        <AccountId xsi:nil="true"/>
        <AccountType/>
      </UserInfo>
    </SharedWithUsers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500343c0-af67-4d55-b6f3-a7838e163d14">PROJ-1072600946-63</_dlc_DocId>
    <_dlc_DocIdUrl xmlns="500343c0-af67-4d55-b6f3-a7838e163d14">
      <Url>https://osicagov.sharepoint.com/sites/projects/CWS-NS/_layouts/15/DocIdRedir.aspx?ID=PROJ-1072600946-63</Url>
      <Description>PROJ-1072600946-63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46707A8-636E-423A-A57E-F2AB6696E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00343c0-af67-4d55-b6f3-a7838e163d14"/>
    <ds:schemaRef ds:uri="9f7ad9af-9717-4e4f-970f-35ad513ce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659BDE-03EB-4BF8-9AB9-32FEEA87421A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601F37A0-91A6-4EDB-959D-7C7E02F27C1C}">
  <ds:schemaRefs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f7ad9af-9717-4e4f-970f-35ad513ce12f"/>
    <ds:schemaRef ds:uri="500343c0-af67-4d55-b6f3-a7838e163d14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79D74A87-5981-4791-992D-FB7FDC27BB2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F7773C96-925B-4C61-B515-C8172229337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5082</TotalTime>
  <Words>252</Words>
  <Application>Microsoft Office PowerPoint</Application>
  <PresentationFormat>Widescreen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Gaston</vt:lpstr>
      <vt:lpstr>Times New Roman</vt:lpstr>
      <vt:lpstr>Wingdings</vt:lpstr>
      <vt:lpstr>Edge</vt:lpstr>
      <vt:lpstr>Oversight Committee Meeting Presenter: Karen Bruns, Agile Coach CWDS</vt:lpstr>
      <vt:lpstr>Sprint Planning</vt:lpstr>
      <vt:lpstr>What Happens in Sprint Planning?</vt:lpstr>
      <vt:lpstr>Sprint Review</vt:lpstr>
      <vt:lpstr>Let’s Take an Insider Look into a CWDS Sprint Review</vt:lpstr>
      <vt:lpstr>For More Information</vt:lpstr>
    </vt:vector>
  </TitlesOfParts>
  <Company>HCG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Randy.Triezenberg@dss.ca.gov</dc:creator>
  <cp:keywords/>
  <cp:lastModifiedBy>Karen Bruns</cp:lastModifiedBy>
  <cp:revision>237</cp:revision>
  <cp:lastPrinted>2015-09-02T21:33:07Z</cp:lastPrinted>
  <dcterms:created xsi:type="dcterms:W3CDTF">2006-05-05T04:14:23Z</dcterms:created>
  <dcterms:modified xsi:type="dcterms:W3CDTF">2016-11-15T20:00:49Z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TC011408341033</vt:lpwstr>
  </property>
  <property fmtid="{D5CDD505-2E9C-101B-9397-08002B2CF9AE}" pid="3" name="ContentTypeId">
    <vt:lpwstr>0x01010200CBE28EE0E9C514469D55BE758924BE76</vt:lpwstr>
  </property>
  <property fmtid="{D5CDD505-2E9C-101B-9397-08002B2CF9AE}" pid="4" name="_dlc_DocIdItemGuid">
    <vt:lpwstr>718059a1-6277-4a4a-92c8-b118f96d57c7</vt:lpwstr>
  </property>
</Properties>
</file>