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3" r:id="rId5"/>
    <p:sldId id="291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74C3C"/>
    <a:srgbClr val="9B59B6"/>
    <a:srgbClr val="E67E22"/>
    <a:srgbClr val="F39C12"/>
    <a:srgbClr val="16A085"/>
    <a:srgbClr val="3498DB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DNS – Domain Name Service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DNS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62E79CC-DBAB-3079-62A5-9DA1FE75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DNS si occupa di tradurre i nomi logici nel corrispondente indirizzo </a:t>
            </a:r>
            <a:r>
              <a:rPr lang="it-IT" dirty="0" err="1"/>
              <a:t>ip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E91EAA-6815-2ABB-A6A4-E17E26158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" t="3450" r="7218" b="5829"/>
          <a:stretch/>
        </p:blipFill>
        <p:spPr>
          <a:xfrm>
            <a:off x="2571432" y="2360141"/>
            <a:ext cx="7049135" cy="3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DNS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62E79CC-DBAB-3079-62A5-9DA1FE75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fa il DNS a conoscere l’associazione nome logico – </a:t>
            </a:r>
            <a:r>
              <a:rPr lang="it-IT" dirty="0" err="1"/>
              <a:t>ip</a:t>
            </a:r>
            <a:r>
              <a:rPr lang="it-IT" dirty="0"/>
              <a:t> di tutti i possibili server?</a:t>
            </a:r>
          </a:p>
          <a:p>
            <a:r>
              <a:rPr lang="it-IT" dirty="0"/>
              <a:t>Ci sono più server DNS organizzati gerarchicamente per poter rispondere a tutte le possibili richieste</a:t>
            </a:r>
          </a:p>
          <a:p>
            <a:r>
              <a:rPr lang="it-IT" dirty="0"/>
              <a:t>Il sistema è distribuito in gerarchie ISO</a:t>
            </a:r>
          </a:p>
        </p:txBody>
      </p:sp>
    </p:spTree>
    <p:extLst>
      <p:ext uri="{BB962C8B-B14F-4D97-AF65-F5344CB8AC3E}">
        <p14:creationId xmlns:p14="http://schemas.microsoft.com/office/powerpoint/2010/main" val="14935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Gerarchie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ISO per il DNS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CE137F0-C099-458E-079A-00A4F98FB775}"/>
              </a:ext>
            </a:extLst>
          </p:cNvPr>
          <p:cNvSpPr/>
          <p:nvPr/>
        </p:nvSpPr>
        <p:spPr>
          <a:xfrm>
            <a:off x="4903571" y="1847206"/>
            <a:ext cx="2384855" cy="457200"/>
          </a:xfrm>
          <a:prstGeom prst="roundRect">
            <a:avLst/>
          </a:prstGeom>
          <a:solidFill>
            <a:srgbClr val="E74C3C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Server DNS </a:t>
            </a:r>
            <a:r>
              <a:rPr lang="en-US" sz="2000" dirty="0" err="1"/>
              <a:t>radice</a:t>
            </a:r>
            <a:r>
              <a:rPr lang="en-US" sz="2000" dirty="0"/>
              <a:t> *</a:t>
            </a:r>
            <a:endParaRPr lang="it-IT" sz="20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9009BDF-1FCB-B312-3DCB-BA2F43345D1D}"/>
              </a:ext>
            </a:extLst>
          </p:cNvPr>
          <p:cNvSpPr/>
          <p:nvPr/>
        </p:nvSpPr>
        <p:spPr>
          <a:xfrm>
            <a:off x="1509584" y="3130638"/>
            <a:ext cx="2207740" cy="61371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DNS Top Level Domain (TLD)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63CB15B-D249-9336-8185-24211129791D}"/>
              </a:ext>
            </a:extLst>
          </p:cNvPr>
          <p:cNvSpPr/>
          <p:nvPr/>
        </p:nvSpPr>
        <p:spPr>
          <a:xfrm>
            <a:off x="4992130" y="3122141"/>
            <a:ext cx="2207740" cy="61371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TLD *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073BEA8-2FEC-55C0-E757-6053BB79B0BD}"/>
              </a:ext>
            </a:extLst>
          </p:cNvPr>
          <p:cNvSpPr/>
          <p:nvPr/>
        </p:nvSpPr>
        <p:spPr>
          <a:xfrm>
            <a:off x="8474676" y="3130638"/>
            <a:ext cx="2207740" cy="61371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TLD</a:t>
            </a:r>
            <a:endParaRPr lang="it-IT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AD27E16B-A4ED-355E-5C8C-A80FD7F03EAA}"/>
              </a:ext>
            </a:extLst>
          </p:cNvPr>
          <p:cNvSpPr/>
          <p:nvPr/>
        </p:nvSpPr>
        <p:spPr>
          <a:xfrm>
            <a:off x="873211" y="4746032"/>
            <a:ext cx="1421027" cy="328739"/>
          </a:xfrm>
          <a:prstGeom prst="roundRect">
            <a:avLst/>
          </a:prstGeom>
          <a:solidFill>
            <a:srgbClr val="9B5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</a:t>
            </a:r>
            <a:r>
              <a:rPr lang="en-US" sz="1600" dirty="0" err="1"/>
              <a:t>locali</a:t>
            </a:r>
            <a:endParaRPr lang="it-IT" sz="1600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0F99E0-9AC3-1EA9-3A4A-A1F0F4D32C3D}"/>
              </a:ext>
            </a:extLst>
          </p:cNvPr>
          <p:cNvSpPr/>
          <p:nvPr/>
        </p:nvSpPr>
        <p:spPr>
          <a:xfrm>
            <a:off x="2765853" y="4747317"/>
            <a:ext cx="1421027" cy="328739"/>
          </a:xfrm>
          <a:prstGeom prst="roundRect">
            <a:avLst/>
          </a:prstGeom>
          <a:solidFill>
            <a:srgbClr val="9B5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</a:t>
            </a:r>
            <a:r>
              <a:rPr lang="en-US" sz="1600" dirty="0" err="1"/>
              <a:t>locali</a:t>
            </a:r>
            <a:endParaRPr lang="it-IT" sz="1600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5A46826-DACD-A1F8-A561-2512164AA806}"/>
              </a:ext>
            </a:extLst>
          </p:cNvPr>
          <p:cNvSpPr/>
          <p:nvPr/>
        </p:nvSpPr>
        <p:spPr>
          <a:xfrm>
            <a:off x="5385486" y="4766363"/>
            <a:ext cx="1421027" cy="328739"/>
          </a:xfrm>
          <a:prstGeom prst="roundRect">
            <a:avLst/>
          </a:prstGeom>
          <a:solidFill>
            <a:srgbClr val="9B5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</a:t>
            </a:r>
            <a:r>
              <a:rPr lang="en-US" sz="1600" dirty="0" err="1"/>
              <a:t>locali</a:t>
            </a:r>
            <a:endParaRPr lang="it-IT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95A60E3-4EEF-DA9E-39C3-8033AF9610EE}"/>
              </a:ext>
            </a:extLst>
          </p:cNvPr>
          <p:cNvSpPr/>
          <p:nvPr/>
        </p:nvSpPr>
        <p:spPr>
          <a:xfrm>
            <a:off x="8005120" y="4752334"/>
            <a:ext cx="1421027" cy="328739"/>
          </a:xfrm>
          <a:prstGeom prst="roundRect">
            <a:avLst/>
          </a:prstGeom>
          <a:solidFill>
            <a:srgbClr val="9B5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</a:t>
            </a:r>
            <a:r>
              <a:rPr lang="en-US" sz="1600" dirty="0" err="1"/>
              <a:t>locali</a:t>
            </a:r>
            <a:endParaRPr lang="it-IT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EC2B90A2-4D14-8E67-055F-A073098B571F}"/>
              </a:ext>
            </a:extLst>
          </p:cNvPr>
          <p:cNvSpPr/>
          <p:nvPr/>
        </p:nvSpPr>
        <p:spPr>
          <a:xfrm>
            <a:off x="9897762" y="4747318"/>
            <a:ext cx="1421027" cy="328739"/>
          </a:xfrm>
          <a:prstGeom prst="roundRect">
            <a:avLst/>
          </a:prstGeom>
          <a:solidFill>
            <a:srgbClr val="9B5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</a:t>
            </a:r>
            <a:r>
              <a:rPr lang="en-US" sz="1600" dirty="0" err="1"/>
              <a:t>locali</a:t>
            </a:r>
            <a:endParaRPr lang="it-IT" sz="16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C1D21A7-703E-9EF2-4BA9-6BC164BF2C2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13454" y="2304406"/>
            <a:ext cx="3482545" cy="826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BB271F-2E09-85EB-EB8F-C4F493640C2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095999" y="2304406"/>
            <a:ext cx="1" cy="81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979D29C-2773-5375-26C5-30C83B5156E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583725" y="3744356"/>
            <a:ext cx="1029729" cy="1001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6B76A5-0F51-C3D4-F01E-4126C5479E7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613454" y="3744356"/>
            <a:ext cx="862913" cy="1002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C5C60C-2806-49E2-B0F7-446C945F8BD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096000" y="3735859"/>
            <a:ext cx="0" cy="1030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84DBE01-1163-9D20-A4B5-902452A872F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8715634" y="3744356"/>
            <a:ext cx="862912" cy="1007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95AC1C2-88DD-5DE6-37E8-30C89FB3220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9578546" y="3744356"/>
            <a:ext cx="1029730" cy="100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EE8D20D-4564-E448-BC22-11A46E82278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2304406"/>
            <a:ext cx="3482547" cy="826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5A86298-E620-6DDD-3D0A-1CD30D521469}"/>
              </a:ext>
            </a:extLst>
          </p:cNvPr>
          <p:cNvSpPr txBox="1"/>
          <p:nvPr/>
        </p:nvSpPr>
        <p:spPr>
          <a:xfrm>
            <a:off x="1155357" y="5479275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E74C3C"/>
                </a:solidFill>
              </a:rPr>
              <a:t>* I server DNS radice si occupano di risolvere i nomi dei TLD</a:t>
            </a:r>
          </a:p>
          <a:p>
            <a:r>
              <a:rPr lang="it-IT" dirty="0">
                <a:solidFill>
                  <a:srgbClr val="4472C4"/>
                </a:solidFill>
              </a:rPr>
              <a:t>* I TLD (.</a:t>
            </a:r>
            <a:r>
              <a:rPr lang="it-IT" dirty="0" err="1">
                <a:solidFill>
                  <a:srgbClr val="4472C4"/>
                </a:solidFill>
              </a:rPr>
              <a:t>com</a:t>
            </a:r>
            <a:r>
              <a:rPr lang="it-IT" dirty="0">
                <a:solidFill>
                  <a:srgbClr val="4472C4"/>
                </a:solidFill>
              </a:rPr>
              <a:t>, .</a:t>
            </a:r>
            <a:r>
              <a:rPr lang="it-IT" dirty="0" err="1">
                <a:solidFill>
                  <a:srgbClr val="4472C4"/>
                </a:solidFill>
              </a:rPr>
              <a:t>it</a:t>
            </a:r>
            <a:r>
              <a:rPr lang="it-IT" dirty="0">
                <a:solidFill>
                  <a:srgbClr val="4472C4"/>
                </a:solidFill>
              </a:rPr>
              <a:t>, .de…) si occupano di risolvere i nomi dei server locali</a:t>
            </a:r>
          </a:p>
        </p:txBody>
      </p:sp>
    </p:spTree>
    <p:extLst>
      <p:ext uri="{BB962C8B-B14F-4D97-AF65-F5344CB8AC3E}">
        <p14:creationId xmlns:p14="http://schemas.microsoft.com/office/powerpoint/2010/main" val="30090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DNS Name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Resolution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C3A29F8C-4F08-856C-FCA6-A37DC5F94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00" y="1822956"/>
            <a:ext cx="7158400" cy="43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0534CEE-1162-B7BD-0A2F-2BFC8EBB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Vediamo</a:t>
            </a:r>
            <a:r>
              <a:rPr lang="en-US" dirty="0"/>
              <a:t> 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a mano,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prendete</a:t>
            </a:r>
            <a:r>
              <a:rPr lang="en-US" dirty="0"/>
              <a:t> </a:t>
            </a:r>
            <a:r>
              <a:rPr lang="en-US" dirty="0" err="1"/>
              <a:t>appunti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/>
              <a:t>Per non ripetere tutte le richieste a radice, TLD, … il server DNS locale mantiene in memoria le risposte precedenti per un certo lasso di tempo in una tabella di associazione</a:t>
            </a:r>
          </a:p>
        </p:txBody>
      </p:sp>
    </p:spTree>
    <p:extLst>
      <p:ext uri="{BB962C8B-B14F-4D97-AF65-F5344CB8AC3E}">
        <p14:creationId xmlns:p14="http://schemas.microsoft.com/office/powerpoint/2010/main" val="334995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Cache e DNS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0534CEE-1162-B7BD-0A2F-2BFC8EBB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non sovraccaricare i server DNS ci sono diversi server di cache sparsi nella rete Internet e saranno i server d’origine che si occuperanno di tenerli aggiornati</a:t>
            </a:r>
          </a:p>
          <a:p>
            <a:r>
              <a:rPr lang="it-IT" dirty="0"/>
              <a:t>Una buona cache gestisce il 70-80% delle richieste al posto dei server d’origine</a:t>
            </a:r>
          </a:p>
        </p:txBody>
      </p:sp>
    </p:spTree>
    <p:extLst>
      <p:ext uri="{BB962C8B-B14F-4D97-AF65-F5344CB8AC3E}">
        <p14:creationId xmlns:p14="http://schemas.microsoft.com/office/powerpoint/2010/main" val="121481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Cache e DNS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FBCD5D-28EB-5073-A8EB-6F6A17A8C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" t="2990" r="1525" b="2625"/>
          <a:stretch/>
        </p:blipFill>
        <p:spPr>
          <a:xfrm>
            <a:off x="2623751" y="1810376"/>
            <a:ext cx="6944498" cy="41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9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226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Print Clearly</vt:lpstr>
      <vt:lpstr>Tema di Office</vt:lpstr>
      <vt:lpstr>DNS – Domain Name Service</vt:lpstr>
      <vt:lpstr>DNS</vt:lpstr>
      <vt:lpstr>DNS</vt:lpstr>
      <vt:lpstr>Gerarchie ISO per il DNS</vt:lpstr>
      <vt:lpstr>DNS Name Resolution</vt:lpstr>
      <vt:lpstr>DNS</vt:lpstr>
      <vt:lpstr>Cache e DNS</vt:lpstr>
      <vt:lpstr>Cache e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74</cp:revision>
  <dcterms:created xsi:type="dcterms:W3CDTF">2021-10-18T12:29:57Z</dcterms:created>
  <dcterms:modified xsi:type="dcterms:W3CDTF">2022-12-21T11:30:07Z</dcterms:modified>
</cp:coreProperties>
</file>