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Il routing,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consegna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diretta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 e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indiretta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A e B appartengono alla stessa rete</a:t>
            </a:r>
          </a:p>
          <a:p>
            <a:r>
              <a:rPr lang="it-IT" sz="1800" dirty="0"/>
              <a:t>Gli indirizzi </a:t>
            </a:r>
            <a:r>
              <a:rPr lang="it-IT" sz="1800" dirty="0" err="1"/>
              <a:t>ip</a:t>
            </a:r>
            <a:r>
              <a:rPr lang="it-IT" sz="1800" dirty="0"/>
              <a:t> hanno lo stesso prefisso</a:t>
            </a:r>
          </a:p>
          <a:p>
            <a:r>
              <a:rPr lang="it-IT" sz="1800" dirty="0" err="1"/>
              <a:t>L’host</a:t>
            </a:r>
            <a:r>
              <a:rPr lang="it-IT" sz="1800" dirty="0"/>
              <a:t> A controlla l’indirizzo </a:t>
            </a:r>
            <a:r>
              <a:rPr lang="it-IT" sz="1800" dirty="0" err="1"/>
              <a:t>dell’host</a:t>
            </a:r>
            <a:r>
              <a:rPr lang="it-IT" sz="1800" dirty="0"/>
              <a:t> B, usa la propria maschera, confronta i bit del suo prefisso con i bit dell’indirizzo di B. Se sono uguali, i 2 indirizzi appartengono alla stessa rete -&gt; A può consegnare direttamente i pacchetti a B senza passare dal router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Consegna diretta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AB3FBF-3C3E-6880-8472-30838361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 t="8592" r="2701" b="18994"/>
          <a:stretch/>
        </p:blipFill>
        <p:spPr>
          <a:xfrm>
            <a:off x="2676004" y="3645243"/>
            <a:ext cx="6839991" cy="2484613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A e C non appartengono alla stessa rete</a:t>
            </a:r>
          </a:p>
          <a:p>
            <a:r>
              <a:rPr lang="it-IT" sz="1800" dirty="0"/>
              <a:t>Gli indirizzi </a:t>
            </a:r>
            <a:r>
              <a:rPr lang="it-IT" sz="1800" dirty="0" err="1"/>
              <a:t>ip</a:t>
            </a:r>
            <a:r>
              <a:rPr lang="it-IT" sz="1800" dirty="0"/>
              <a:t> non hanno lo stesso prefisso</a:t>
            </a:r>
          </a:p>
          <a:p>
            <a:r>
              <a:rPr lang="it-IT" sz="1800" dirty="0" err="1"/>
              <a:t>L’host</a:t>
            </a:r>
            <a:r>
              <a:rPr lang="it-IT" sz="1800" dirty="0"/>
              <a:t> A controlla l’indirizzo </a:t>
            </a:r>
            <a:r>
              <a:rPr lang="it-IT" sz="1800" dirty="0" err="1"/>
              <a:t>dell’host</a:t>
            </a:r>
            <a:r>
              <a:rPr lang="it-IT" sz="1800" dirty="0"/>
              <a:t> C, usa la propria maschera, confronta i bit del suo prefisso con i bit dell’indirizzo di C. Se sono diversi, i 2 indirizzi non appartengono alla stessa rete -&gt; A invia il pacchetto al router di default che poi lo instraderà verso C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Consegna indiretta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AB3FBF-3C3E-6880-8472-308383614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9" t="8592" r="2701" b="18994"/>
          <a:stretch/>
        </p:blipFill>
        <p:spPr>
          <a:xfrm>
            <a:off x="2676004" y="3645243"/>
            <a:ext cx="6839991" cy="2484613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7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7">
            <a:extLst>
              <a:ext uri="{FF2B5EF4-FFF2-40B4-BE49-F238E27FC236}">
                <a16:creationId xmlns:a16="http://schemas.microsoft.com/office/drawing/2014/main" id="{042049F0-832E-F216-CFE3-6D8D6AF25F9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Come fanno i router a sapere come raggiungere la destinazione?</a:t>
            </a:r>
          </a:p>
          <a:p>
            <a:r>
              <a:rPr lang="it-IT" sz="1800" dirty="0"/>
              <a:t>Il </a:t>
            </a:r>
            <a:r>
              <a:rPr lang="it-IT" sz="1800" dirty="0" err="1"/>
              <a:t>routing</a:t>
            </a:r>
            <a:r>
              <a:rPr lang="it-IT" sz="1800" dirty="0"/>
              <a:t> è il processo di scoperta del cammino «migliore» da una sorgente a tutte le possibili destinazioni</a:t>
            </a:r>
          </a:p>
          <a:p>
            <a:r>
              <a:rPr lang="it-IT" sz="1800" dirty="0"/>
              <a:t>Migliore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Il Routing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AFDD2CC-B13C-D8B4-8C04-D18D6285133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38865" y="2743200"/>
            <a:ext cx="568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BA0CE3-89BA-4895-933A-364EB34660AD}"/>
              </a:ext>
            </a:extLst>
          </p:cNvPr>
          <p:cNvSpPr txBox="1"/>
          <p:nvPr/>
        </p:nvSpPr>
        <p:spPr>
          <a:xfrm>
            <a:off x="2607273" y="2558534"/>
            <a:ext cx="103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Distanza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B5CB1A-54B3-A167-F92E-00851D7D2476}"/>
              </a:ext>
            </a:extLst>
          </p:cNvPr>
          <p:cNvSpPr txBox="1"/>
          <p:nvPr/>
        </p:nvSpPr>
        <p:spPr>
          <a:xfrm>
            <a:off x="2607273" y="3660775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Velocità</a:t>
            </a:r>
            <a:r>
              <a:rPr lang="en-US" dirty="0"/>
              <a:t> di </a:t>
            </a:r>
            <a:r>
              <a:rPr lang="en-US" dirty="0" err="1"/>
              <a:t>trasmissione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44E26BB-2436-7416-C0F9-4EB82C8B88B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038865" y="2743200"/>
            <a:ext cx="568408" cy="1102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74C1F74-EEA3-44C6-6ECB-905DCAD2AE5A}"/>
              </a:ext>
            </a:extLst>
          </p:cNvPr>
          <p:cNvSpPr txBox="1"/>
          <p:nvPr/>
        </p:nvSpPr>
        <p:spPr>
          <a:xfrm>
            <a:off x="5597605" y="2558534"/>
            <a:ext cx="32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di router da </a:t>
            </a:r>
            <a:r>
              <a:rPr lang="en-US" dirty="0" err="1"/>
              <a:t>attraversare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9B25B7-DB8D-7EF9-5F72-D72E071BD000}"/>
              </a:ext>
            </a:extLst>
          </p:cNvPr>
          <p:cNvSpPr txBox="1"/>
          <p:nvPr/>
        </p:nvSpPr>
        <p:spPr>
          <a:xfrm>
            <a:off x="5597605" y="2927866"/>
            <a:ext cx="32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termini di km</a:t>
            </a:r>
            <a:endParaRPr lang="it-IT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961F11E-3FA6-00E4-111A-B8DAB30CA8A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645243" y="2743200"/>
            <a:ext cx="1952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08873F1-BB63-03DA-25B9-99110185FAF4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3645243" y="2743200"/>
            <a:ext cx="1952362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37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Astrazione con grafi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G = (V, A)</a:t>
            </a:r>
          </a:p>
          <a:p>
            <a:r>
              <a:rPr lang="it-IT" sz="1800" dirty="0"/>
              <a:t>Vertici = router</a:t>
            </a:r>
          </a:p>
          <a:p>
            <a:r>
              <a:rPr lang="it-IT" sz="1800" dirty="0"/>
              <a:t>Archi = collegamenti</a:t>
            </a:r>
          </a:p>
          <a:p>
            <a:r>
              <a:rPr lang="it-IT" sz="1800" dirty="0"/>
              <a:t>Gli archi possono associare un peso che caratterizza l’arco stesso</a:t>
            </a:r>
          </a:p>
          <a:p>
            <a:r>
              <a:rPr lang="it-IT" sz="1800" dirty="0"/>
              <a:t>Se mi interessa diminuire il numero di hop, allora i pesi sono tutti =1</a:t>
            </a:r>
          </a:p>
          <a:p>
            <a:r>
              <a:rPr lang="it-IT" sz="1800" dirty="0"/>
              <a:t>Se mi interessa la velocità di trasmissione, allora i pesi sono proporzionali all’inverso della banda</a:t>
            </a:r>
          </a:p>
          <a:p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FB7534-CF19-F5C0-AC5D-CF6D0E6E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" t="7845" r="16448" b="5697"/>
          <a:stretch/>
        </p:blipFill>
        <p:spPr>
          <a:xfrm>
            <a:off x="6278355" y="2187146"/>
            <a:ext cx="5322598" cy="362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2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Calcolo del cammino minimo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Definiamo il costo di un arco con il suo peso e usiamo la notazione c(i, j) = costo dell’arco dal nodo i al nodo j</a:t>
            </a:r>
          </a:p>
          <a:p>
            <a:r>
              <a:rPr lang="it-IT" sz="1800" dirty="0"/>
              <a:t>Definiamo il costo di un cammino (insieme degli archi attraversati dal cammino stesso) come somma dei costi degli archi che appartengono al cammino stesso</a:t>
            </a:r>
          </a:p>
          <a:p>
            <a:r>
              <a:rPr lang="it-IT" sz="1800" dirty="0"/>
              <a:t>Esistono 2 classi di algoritmi per il calcolo del cammino minimo: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>
                <a:solidFill>
                  <a:srgbClr val="FF0000"/>
                </a:solidFill>
              </a:rPr>
              <a:t>Distance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Vector</a:t>
            </a:r>
            <a:endParaRPr lang="it-IT" sz="16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>
                <a:solidFill>
                  <a:srgbClr val="FF0000"/>
                </a:solidFill>
              </a:rPr>
              <a:t>Link State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E49D68-C5AE-C8BF-3128-F32316AA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4187874"/>
            <a:ext cx="620164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Distance</a:t>
            </a:r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Vector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884F149-3F1B-18FB-25A5-8E5EFEC7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Criterio di consistenza -&gt; una porzione di cammino minimo è il cammino minimo tra i nodi che delimitano tale porzione</a:t>
            </a:r>
            <a:endParaRPr lang="it-IT" sz="16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352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Print Clearly</vt:lpstr>
      <vt:lpstr>Tema di Office</vt:lpstr>
      <vt:lpstr>Il routing, consegna diretta e indiretta</vt:lpstr>
      <vt:lpstr>Consegna diretta</vt:lpstr>
      <vt:lpstr>Consegna indiretta</vt:lpstr>
      <vt:lpstr>Il Routing</vt:lpstr>
      <vt:lpstr>Astrazione con grafi</vt:lpstr>
      <vt:lpstr>Calcolo del cammino minimo</vt:lpstr>
      <vt:lpstr>Distance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75</cp:revision>
  <dcterms:created xsi:type="dcterms:W3CDTF">2021-10-18T12:29:57Z</dcterms:created>
  <dcterms:modified xsi:type="dcterms:W3CDTF">2022-12-21T10:06:27Z</dcterms:modified>
</cp:coreProperties>
</file>