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74" r:id="rId4"/>
    <p:sldId id="273" r:id="rId5"/>
    <p:sldId id="275" r:id="rId6"/>
    <p:sldId id="276" r:id="rId7"/>
    <p:sldId id="278" r:id="rId8"/>
    <p:sldId id="280" r:id="rId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7E22"/>
    <a:srgbClr val="F39C12"/>
    <a:srgbClr val="16A085"/>
    <a:srgbClr val="3498DB"/>
    <a:srgbClr val="9B59B6"/>
    <a:srgbClr val="E74C3C"/>
    <a:srgbClr val="27AE6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8" d="100"/>
          <a:sy n="78" d="100"/>
        </p:scale>
        <p:origin x="114" y="18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C88AA9-9FB0-4622-B3D6-4298DDF2C8C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F055025-530E-4A1D-B51A-60F3B2FF89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E369C61-78A5-4123-9A31-4CDE24C640CC}"/>
              </a:ext>
            </a:extLst>
          </p:cNvPr>
          <p:cNvSpPr>
            <a:spLocks noGrp="1"/>
          </p:cNvSpPr>
          <p:nvPr>
            <p:ph type="dt" sz="half" idx="10"/>
          </p:nvPr>
        </p:nvSpPr>
        <p:spPr/>
        <p:txBody>
          <a:bodyPr/>
          <a:lstStyle/>
          <a:p>
            <a:fld id="{D8B7E551-822F-4896-9EDE-9E8F0CB865CE}" type="datetimeFigureOut">
              <a:rPr lang="it-IT" smtClean="0"/>
              <a:t>06/12/2022</a:t>
            </a:fld>
            <a:endParaRPr lang="it-IT"/>
          </a:p>
        </p:txBody>
      </p:sp>
      <p:sp>
        <p:nvSpPr>
          <p:cNvPr id="5" name="Segnaposto piè di pagina 4">
            <a:extLst>
              <a:ext uri="{FF2B5EF4-FFF2-40B4-BE49-F238E27FC236}">
                <a16:creationId xmlns:a16="http://schemas.microsoft.com/office/drawing/2014/main" id="{8E00C12D-6203-428F-B6C6-7B715A1EF16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7290AAB-A58C-4810-9359-32609B78DD1C}"/>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94176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1F4DFC-22A7-4939-B14D-3405C404801C}"/>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0BB5CD0-54BF-412F-84D5-91D1D46B72A0}"/>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0958223-67AE-4F21-AC7A-164B55DCE4C6}"/>
              </a:ext>
            </a:extLst>
          </p:cNvPr>
          <p:cNvSpPr>
            <a:spLocks noGrp="1"/>
          </p:cNvSpPr>
          <p:nvPr>
            <p:ph type="dt" sz="half" idx="10"/>
          </p:nvPr>
        </p:nvSpPr>
        <p:spPr/>
        <p:txBody>
          <a:bodyPr/>
          <a:lstStyle/>
          <a:p>
            <a:fld id="{D8B7E551-822F-4896-9EDE-9E8F0CB865CE}" type="datetimeFigureOut">
              <a:rPr lang="it-IT" smtClean="0"/>
              <a:t>06/12/2022</a:t>
            </a:fld>
            <a:endParaRPr lang="it-IT"/>
          </a:p>
        </p:txBody>
      </p:sp>
      <p:sp>
        <p:nvSpPr>
          <p:cNvPr id="5" name="Segnaposto piè di pagina 4">
            <a:extLst>
              <a:ext uri="{FF2B5EF4-FFF2-40B4-BE49-F238E27FC236}">
                <a16:creationId xmlns:a16="http://schemas.microsoft.com/office/drawing/2014/main" id="{3406131B-61B6-4584-BDD9-073F7E5DF41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F93CBAE-FF73-4D6C-B912-25E86A55F33E}"/>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3838850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4E01C24-C18E-4885-93EB-396413C072D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6527E11-AFCE-4F80-84FB-4DD2913FE12F}"/>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0EEAB40-2C1A-4BDF-892F-15D8CBFAA6EE}"/>
              </a:ext>
            </a:extLst>
          </p:cNvPr>
          <p:cNvSpPr>
            <a:spLocks noGrp="1"/>
          </p:cNvSpPr>
          <p:nvPr>
            <p:ph type="dt" sz="half" idx="10"/>
          </p:nvPr>
        </p:nvSpPr>
        <p:spPr/>
        <p:txBody>
          <a:bodyPr/>
          <a:lstStyle/>
          <a:p>
            <a:fld id="{D8B7E551-822F-4896-9EDE-9E8F0CB865CE}" type="datetimeFigureOut">
              <a:rPr lang="it-IT" smtClean="0"/>
              <a:t>06/12/2022</a:t>
            </a:fld>
            <a:endParaRPr lang="it-IT"/>
          </a:p>
        </p:txBody>
      </p:sp>
      <p:sp>
        <p:nvSpPr>
          <p:cNvPr id="5" name="Segnaposto piè di pagina 4">
            <a:extLst>
              <a:ext uri="{FF2B5EF4-FFF2-40B4-BE49-F238E27FC236}">
                <a16:creationId xmlns:a16="http://schemas.microsoft.com/office/drawing/2014/main" id="{942D6BDB-25F8-40EC-8570-8A7168EA7A8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CA24EEC-EF47-4488-A3D1-4F5B04509D15}"/>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3570626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106CB9-58A7-47D5-96B6-901AD17287D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CAE444E-BEBA-41A8-A001-C461EF96190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B9C0FCC-F13D-4468-9732-B0AF3EE60DFB}"/>
              </a:ext>
            </a:extLst>
          </p:cNvPr>
          <p:cNvSpPr>
            <a:spLocks noGrp="1"/>
          </p:cNvSpPr>
          <p:nvPr>
            <p:ph type="dt" sz="half" idx="10"/>
          </p:nvPr>
        </p:nvSpPr>
        <p:spPr/>
        <p:txBody>
          <a:bodyPr/>
          <a:lstStyle/>
          <a:p>
            <a:fld id="{D8B7E551-822F-4896-9EDE-9E8F0CB865CE}" type="datetimeFigureOut">
              <a:rPr lang="it-IT" smtClean="0"/>
              <a:t>06/12/2022</a:t>
            </a:fld>
            <a:endParaRPr lang="it-IT"/>
          </a:p>
        </p:txBody>
      </p:sp>
      <p:sp>
        <p:nvSpPr>
          <p:cNvPr id="5" name="Segnaposto piè di pagina 4">
            <a:extLst>
              <a:ext uri="{FF2B5EF4-FFF2-40B4-BE49-F238E27FC236}">
                <a16:creationId xmlns:a16="http://schemas.microsoft.com/office/drawing/2014/main" id="{5733DA01-CCBF-4729-9FE1-29484002C4F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198128F-524F-4068-A145-58348FFFB5D4}"/>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3078472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E9C4C3-F384-494F-A983-47A958C7029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5185954-441F-4876-A8E8-8349534114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12E1374-AC02-4807-8EEA-17BA92C3BA52}"/>
              </a:ext>
            </a:extLst>
          </p:cNvPr>
          <p:cNvSpPr>
            <a:spLocks noGrp="1"/>
          </p:cNvSpPr>
          <p:nvPr>
            <p:ph type="dt" sz="half" idx="10"/>
          </p:nvPr>
        </p:nvSpPr>
        <p:spPr/>
        <p:txBody>
          <a:bodyPr/>
          <a:lstStyle/>
          <a:p>
            <a:fld id="{D8B7E551-822F-4896-9EDE-9E8F0CB865CE}" type="datetimeFigureOut">
              <a:rPr lang="it-IT" smtClean="0"/>
              <a:t>06/12/2022</a:t>
            </a:fld>
            <a:endParaRPr lang="it-IT"/>
          </a:p>
        </p:txBody>
      </p:sp>
      <p:sp>
        <p:nvSpPr>
          <p:cNvPr id="5" name="Segnaposto piè di pagina 4">
            <a:extLst>
              <a:ext uri="{FF2B5EF4-FFF2-40B4-BE49-F238E27FC236}">
                <a16:creationId xmlns:a16="http://schemas.microsoft.com/office/drawing/2014/main" id="{F0DC0B72-0B26-402B-BF8C-6B8A872E8AD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4CB2002-8D60-4E2E-9D80-D465A14FF5A4}"/>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808763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69F854-8DD6-4F45-985B-FD09BE34F9A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AAD4842-1E57-491A-A63C-2E36D4A56BB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4E70F1C-AB69-4848-84CF-2FE883C9DD71}"/>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60767B88-9950-4E4F-A94C-6137A6195A9A}"/>
              </a:ext>
            </a:extLst>
          </p:cNvPr>
          <p:cNvSpPr>
            <a:spLocks noGrp="1"/>
          </p:cNvSpPr>
          <p:nvPr>
            <p:ph type="dt" sz="half" idx="10"/>
          </p:nvPr>
        </p:nvSpPr>
        <p:spPr/>
        <p:txBody>
          <a:bodyPr/>
          <a:lstStyle/>
          <a:p>
            <a:fld id="{D8B7E551-822F-4896-9EDE-9E8F0CB865CE}" type="datetimeFigureOut">
              <a:rPr lang="it-IT" smtClean="0"/>
              <a:t>06/12/2022</a:t>
            </a:fld>
            <a:endParaRPr lang="it-IT"/>
          </a:p>
        </p:txBody>
      </p:sp>
      <p:sp>
        <p:nvSpPr>
          <p:cNvPr id="6" name="Segnaposto piè di pagina 5">
            <a:extLst>
              <a:ext uri="{FF2B5EF4-FFF2-40B4-BE49-F238E27FC236}">
                <a16:creationId xmlns:a16="http://schemas.microsoft.com/office/drawing/2014/main" id="{82147FAF-D79D-4FC0-AB67-0A0B1A0DD58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E414A96-31BB-4973-BA5C-14484684BB12}"/>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3543793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5BECD3-5378-43EF-A83F-0DFC347F0F7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0E0957D-E25D-4000-B315-C277A117A1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67291D72-B984-46E8-B0E8-7E2930B03FF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87546F65-25D1-456F-B2B4-311C580AF9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965619F-3FD1-4C21-BBAE-0EDE06AB1DF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68B1FDF-DA22-4466-BE43-485951772B73}"/>
              </a:ext>
            </a:extLst>
          </p:cNvPr>
          <p:cNvSpPr>
            <a:spLocks noGrp="1"/>
          </p:cNvSpPr>
          <p:nvPr>
            <p:ph type="dt" sz="half" idx="10"/>
          </p:nvPr>
        </p:nvSpPr>
        <p:spPr/>
        <p:txBody>
          <a:bodyPr/>
          <a:lstStyle/>
          <a:p>
            <a:fld id="{D8B7E551-822F-4896-9EDE-9E8F0CB865CE}" type="datetimeFigureOut">
              <a:rPr lang="it-IT" smtClean="0"/>
              <a:t>06/12/2022</a:t>
            </a:fld>
            <a:endParaRPr lang="it-IT"/>
          </a:p>
        </p:txBody>
      </p:sp>
      <p:sp>
        <p:nvSpPr>
          <p:cNvPr id="8" name="Segnaposto piè di pagina 7">
            <a:extLst>
              <a:ext uri="{FF2B5EF4-FFF2-40B4-BE49-F238E27FC236}">
                <a16:creationId xmlns:a16="http://schemas.microsoft.com/office/drawing/2014/main" id="{6A99E33D-D9B6-44AC-8480-DF189A366C5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0D7A395E-A8A0-4619-8563-84A281C97302}"/>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3247454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CDAEB2-3F03-47DC-A7C4-6C4ECA1159A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9349E4B-8F6D-40B1-9D75-28786E89C12F}"/>
              </a:ext>
            </a:extLst>
          </p:cNvPr>
          <p:cNvSpPr>
            <a:spLocks noGrp="1"/>
          </p:cNvSpPr>
          <p:nvPr>
            <p:ph type="dt" sz="half" idx="10"/>
          </p:nvPr>
        </p:nvSpPr>
        <p:spPr/>
        <p:txBody>
          <a:bodyPr/>
          <a:lstStyle/>
          <a:p>
            <a:fld id="{D8B7E551-822F-4896-9EDE-9E8F0CB865CE}" type="datetimeFigureOut">
              <a:rPr lang="it-IT" smtClean="0"/>
              <a:t>06/12/2022</a:t>
            </a:fld>
            <a:endParaRPr lang="it-IT"/>
          </a:p>
        </p:txBody>
      </p:sp>
      <p:sp>
        <p:nvSpPr>
          <p:cNvPr id="4" name="Segnaposto piè di pagina 3">
            <a:extLst>
              <a:ext uri="{FF2B5EF4-FFF2-40B4-BE49-F238E27FC236}">
                <a16:creationId xmlns:a16="http://schemas.microsoft.com/office/drawing/2014/main" id="{9A30360F-2C4C-4AE3-BAE6-53303152CA44}"/>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0CAAB232-4187-496E-88B6-1A05A5C3CEF4}"/>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594052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8E84D43-8C22-4D33-8C2D-25411B495E1C}"/>
              </a:ext>
            </a:extLst>
          </p:cNvPr>
          <p:cNvSpPr>
            <a:spLocks noGrp="1"/>
          </p:cNvSpPr>
          <p:nvPr>
            <p:ph type="dt" sz="half" idx="10"/>
          </p:nvPr>
        </p:nvSpPr>
        <p:spPr/>
        <p:txBody>
          <a:bodyPr/>
          <a:lstStyle/>
          <a:p>
            <a:fld id="{D8B7E551-822F-4896-9EDE-9E8F0CB865CE}" type="datetimeFigureOut">
              <a:rPr lang="it-IT" smtClean="0"/>
              <a:t>06/12/2022</a:t>
            </a:fld>
            <a:endParaRPr lang="it-IT"/>
          </a:p>
        </p:txBody>
      </p:sp>
      <p:sp>
        <p:nvSpPr>
          <p:cNvPr id="3" name="Segnaposto piè di pagina 2">
            <a:extLst>
              <a:ext uri="{FF2B5EF4-FFF2-40B4-BE49-F238E27FC236}">
                <a16:creationId xmlns:a16="http://schemas.microsoft.com/office/drawing/2014/main" id="{2ADA6C02-CFCB-456A-8C2D-1540E395C6C6}"/>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91616FC-458D-479C-96E2-389FAB7EA180}"/>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961234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DE0523-2BA3-487D-BD08-F95C0B34BCD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003E628-80F9-4FD8-A252-701EEA3961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5A77404-DE83-48A9-8466-019C97377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2C7242B-1016-41A2-9398-681F9AF5D49F}"/>
              </a:ext>
            </a:extLst>
          </p:cNvPr>
          <p:cNvSpPr>
            <a:spLocks noGrp="1"/>
          </p:cNvSpPr>
          <p:nvPr>
            <p:ph type="dt" sz="half" idx="10"/>
          </p:nvPr>
        </p:nvSpPr>
        <p:spPr/>
        <p:txBody>
          <a:bodyPr/>
          <a:lstStyle/>
          <a:p>
            <a:fld id="{D8B7E551-822F-4896-9EDE-9E8F0CB865CE}" type="datetimeFigureOut">
              <a:rPr lang="it-IT" smtClean="0"/>
              <a:t>06/12/2022</a:t>
            </a:fld>
            <a:endParaRPr lang="it-IT"/>
          </a:p>
        </p:txBody>
      </p:sp>
      <p:sp>
        <p:nvSpPr>
          <p:cNvPr id="6" name="Segnaposto piè di pagina 5">
            <a:extLst>
              <a:ext uri="{FF2B5EF4-FFF2-40B4-BE49-F238E27FC236}">
                <a16:creationId xmlns:a16="http://schemas.microsoft.com/office/drawing/2014/main" id="{24C33706-5474-4690-9542-FACD6B911BD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F25E362-3082-48B6-8FBA-8073AED5B854}"/>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3346839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F3F39F-763C-47F3-AD08-B607E3112A3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83CDFCA9-804E-461C-AD58-1070E606F1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15D1989-E03D-4AA8-AA06-A0BA79E9FB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CB1BBCC-863B-461D-A322-D7680F48E743}"/>
              </a:ext>
            </a:extLst>
          </p:cNvPr>
          <p:cNvSpPr>
            <a:spLocks noGrp="1"/>
          </p:cNvSpPr>
          <p:nvPr>
            <p:ph type="dt" sz="half" idx="10"/>
          </p:nvPr>
        </p:nvSpPr>
        <p:spPr/>
        <p:txBody>
          <a:bodyPr/>
          <a:lstStyle/>
          <a:p>
            <a:fld id="{D8B7E551-822F-4896-9EDE-9E8F0CB865CE}" type="datetimeFigureOut">
              <a:rPr lang="it-IT" smtClean="0"/>
              <a:t>06/12/2022</a:t>
            </a:fld>
            <a:endParaRPr lang="it-IT"/>
          </a:p>
        </p:txBody>
      </p:sp>
      <p:sp>
        <p:nvSpPr>
          <p:cNvPr id="6" name="Segnaposto piè di pagina 5">
            <a:extLst>
              <a:ext uri="{FF2B5EF4-FFF2-40B4-BE49-F238E27FC236}">
                <a16:creationId xmlns:a16="http://schemas.microsoft.com/office/drawing/2014/main" id="{417F1B17-7503-4845-AB08-EA5FB39DABD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FAEB56B-DC23-4104-AC85-A8B03A9E8220}"/>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3084487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09578EC-14EC-4D4B-9FB3-87F4FDFF4D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18CF18F-5354-4C1D-93F6-1E1C35FA78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6CB01CC-9376-4F39-AEA1-86D2C116B6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B7E551-822F-4896-9EDE-9E8F0CB865CE}" type="datetimeFigureOut">
              <a:rPr lang="it-IT" smtClean="0"/>
              <a:t>06/12/2022</a:t>
            </a:fld>
            <a:endParaRPr lang="it-IT"/>
          </a:p>
        </p:txBody>
      </p:sp>
      <p:sp>
        <p:nvSpPr>
          <p:cNvPr id="5" name="Segnaposto piè di pagina 4">
            <a:extLst>
              <a:ext uri="{FF2B5EF4-FFF2-40B4-BE49-F238E27FC236}">
                <a16:creationId xmlns:a16="http://schemas.microsoft.com/office/drawing/2014/main" id="{A0FB6F32-EBF8-433D-8EDA-42C948BA88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8F5FC14C-ACE5-4B5B-88C4-3DC84F3C99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FF2C8E-5987-4DC3-B0F0-BDF2089F61DD}" type="slidenum">
              <a:rPr lang="it-IT" smtClean="0"/>
              <a:t>‹N›</a:t>
            </a:fld>
            <a:endParaRPr lang="it-IT"/>
          </a:p>
        </p:txBody>
      </p:sp>
    </p:spTree>
    <p:extLst>
      <p:ext uri="{BB962C8B-B14F-4D97-AF65-F5344CB8AC3E}">
        <p14:creationId xmlns:p14="http://schemas.microsoft.com/office/powerpoint/2010/main" val="3774536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8EE05F-8B12-4228-ABA6-CFF97F614FB7}"/>
              </a:ext>
            </a:extLst>
          </p:cNvPr>
          <p:cNvSpPr>
            <a:spLocks noGrp="1"/>
          </p:cNvSpPr>
          <p:nvPr>
            <p:ph type="ctrTitle"/>
          </p:nvPr>
        </p:nvSpPr>
        <p:spPr>
          <a:xfrm>
            <a:off x="1524000" y="1122363"/>
            <a:ext cx="9144000" cy="2956234"/>
          </a:xfrm>
        </p:spPr>
        <p:txBody>
          <a:bodyPr>
            <a:normAutofit/>
          </a:bodyPr>
          <a:lstStyle/>
          <a:p>
            <a:r>
              <a:rPr lang="en-US" sz="8800" b="1" dirty="0">
                <a:solidFill>
                  <a:schemeClr val="bg1"/>
                </a:solidFill>
                <a:latin typeface="Print Clearly" panose="02000000000000000000" pitchFamily="50" charset="0"/>
                <a:cs typeface="Amatic SC" panose="00000500000000000000" pitchFamily="2" charset="-79"/>
              </a:rPr>
              <a:t>ISO/OSI VS TPI/IP</a:t>
            </a:r>
            <a:endParaRPr lang="it-IT" sz="8800" b="1" dirty="0">
              <a:solidFill>
                <a:schemeClr val="bg1"/>
              </a:solidFill>
              <a:latin typeface="Print Clearly" panose="02000000000000000000" pitchFamily="50" charset="0"/>
              <a:cs typeface="Amatic SC" panose="00000500000000000000" pitchFamily="2" charset="-79"/>
            </a:endParaRPr>
          </a:p>
        </p:txBody>
      </p:sp>
      <p:sp>
        <p:nvSpPr>
          <p:cNvPr id="3" name="Sottotitolo 2">
            <a:extLst>
              <a:ext uri="{FF2B5EF4-FFF2-40B4-BE49-F238E27FC236}">
                <a16:creationId xmlns:a16="http://schemas.microsoft.com/office/drawing/2014/main" id="{09A45901-8389-4598-B285-23B6E61B28F7}"/>
              </a:ext>
            </a:extLst>
          </p:cNvPr>
          <p:cNvSpPr>
            <a:spLocks noGrp="1"/>
          </p:cNvSpPr>
          <p:nvPr>
            <p:ph type="subTitle" idx="1"/>
          </p:nvPr>
        </p:nvSpPr>
        <p:spPr>
          <a:xfrm>
            <a:off x="1666874" y="4366726"/>
            <a:ext cx="9001126" cy="824399"/>
          </a:xfrm>
        </p:spPr>
        <p:txBody>
          <a:bodyPr>
            <a:normAutofit/>
          </a:bodyPr>
          <a:lstStyle/>
          <a:p>
            <a:pPr algn="l"/>
            <a:r>
              <a:rPr lang="en-US" sz="1800" dirty="0">
                <a:solidFill>
                  <a:schemeClr val="bg1"/>
                </a:solidFill>
                <a:latin typeface="+mj-lt"/>
                <a:cs typeface="Amatic SC" panose="00000500000000000000" pitchFamily="2" charset="-79"/>
              </a:rPr>
              <a:t>Mattia Pacchin – mattia@v-research.it</a:t>
            </a:r>
            <a:endParaRPr lang="it-IT" sz="1800" dirty="0">
              <a:solidFill>
                <a:schemeClr val="bg1"/>
              </a:solidFill>
              <a:latin typeface="+mj-lt"/>
              <a:cs typeface="Amatic SC" panose="00000500000000000000" pitchFamily="2" charset="-79"/>
            </a:endParaRPr>
          </a:p>
        </p:txBody>
      </p:sp>
      <p:pic>
        <p:nvPicPr>
          <p:cNvPr id="7" name="Immagine 6">
            <a:extLst>
              <a:ext uri="{FF2B5EF4-FFF2-40B4-BE49-F238E27FC236}">
                <a16:creationId xmlns:a16="http://schemas.microsoft.com/office/drawing/2014/main" id="{52463A8E-F9C9-4578-9C60-C79C5E9D8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0927" y="6129856"/>
            <a:ext cx="2414146" cy="379366"/>
          </a:xfrm>
          <a:prstGeom prst="rect">
            <a:avLst/>
          </a:prstGeom>
        </p:spPr>
      </p:pic>
    </p:spTree>
    <p:extLst>
      <p:ext uri="{BB962C8B-B14F-4D97-AF65-F5344CB8AC3E}">
        <p14:creationId xmlns:p14="http://schemas.microsoft.com/office/powerpoint/2010/main" val="3578804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con angoli arrotondati 4">
            <a:extLst>
              <a:ext uri="{FF2B5EF4-FFF2-40B4-BE49-F238E27FC236}">
                <a16:creationId xmlns:a16="http://schemas.microsoft.com/office/drawing/2014/main" id="{9B281B25-3E31-EC1A-BB8F-795A8CC896CB}"/>
              </a:ext>
            </a:extLst>
          </p:cNvPr>
          <p:cNvSpPr/>
          <p:nvPr/>
        </p:nvSpPr>
        <p:spPr>
          <a:xfrm>
            <a:off x="1381897" y="521279"/>
            <a:ext cx="9428206" cy="101325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89482AAA-D49C-41CC-87C3-E210C152BED8}"/>
              </a:ext>
            </a:extLst>
          </p:cNvPr>
          <p:cNvSpPr>
            <a:spLocks noGrp="1"/>
          </p:cNvSpPr>
          <p:nvPr>
            <p:ph type="title"/>
          </p:nvPr>
        </p:nvSpPr>
        <p:spPr/>
        <p:txBody>
          <a:bodyPr>
            <a:normAutofit/>
          </a:bodyPr>
          <a:lstStyle/>
          <a:p>
            <a:pPr algn="ctr"/>
            <a:r>
              <a:rPr lang="en-US" sz="4800" dirty="0">
                <a:solidFill>
                  <a:schemeClr val="bg1"/>
                </a:solidFill>
                <a:latin typeface="Print Clearly" panose="02000000000000000000" pitchFamily="50" charset="0"/>
              </a:rPr>
              <a:t>Stack ISO/OSI</a:t>
            </a:r>
            <a:endParaRPr lang="it-IT" sz="4800" dirty="0">
              <a:solidFill>
                <a:schemeClr val="bg1"/>
              </a:solidFill>
              <a:latin typeface="Print Clearly" panose="02000000000000000000" pitchFamily="50" charset="0"/>
            </a:endParaRPr>
          </a:p>
        </p:txBody>
      </p:sp>
      <p:sp>
        <p:nvSpPr>
          <p:cNvPr id="28" name="Segnaposto contenuto 27">
            <a:extLst>
              <a:ext uri="{FF2B5EF4-FFF2-40B4-BE49-F238E27FC236}">
                <a16:creationId xmlns:a16="http://schemas.microsoft.com/office/drawing/2014/main" id="{84105A06-87CB-83CE-05B0-FB5BAAF84C4A}"/>
              </a:ext>
            </a:extLst>
          </p:cNvPr>
          <p:cNvSpPr>
            <a:spLocks noGrp="1"/>
          </p:cNvSpPr>
          <p:nvPr>
            <p:ph sz="half" idx="2"/>
          </p:nvPr>
        </p:nvSpPr>
        <p:spPr/>
        <p:txBody>
          <a:bodyPr>
            <a:normAutofit/>
          </a:bodyPr>
          <a:lstStyle/>
          <a:p>
            <a:r>
              <a:rPr lang="en-US" sz="1800" dirty="0"/>
              <a:t>Standard </a:t>
            </a:r>
            <a:r>
              <a:rPr lang="en-US" sz="1800" dirty="0" err="1"/>
              <a:t>teorico</a:t>
            </a:r>
            <a:r>
              <a:rPr lang="en-US" sz="1800" dirty="0"/>
              <a:t> </a:t>
            </a:r>
            <a:r>
              <a:rPr lang="en-US" sz="1800" dirty="0" err="1"/>
              <a:t>proposto</a:t>
            </a:r>
            <a:r>
              <a:rPr lang="en-US" sz="1800" dirty="0"/>
              <a:t> </a:t>
            </a:r>
            <a:r>
              <a:rPr lang="en-US" sz="1800" dirty="0" err="1"/>
              <a:t>dalla</a:t>
            </a:r>
            <a:r>
              <a:rPr lang="en-US" sz="1800" dirty="0"/>
              <a:t> ISO (International Standardization Organization)</a:t>
            </a:r>
          </a:p>
          <a:p>
            <a:r>
              <a:rPr lang="en-US" sz="1800" dirty="0" err="1"/>
              <a:t>Stabilisce</a:t>
            </a:r>
            <a:r>
              <a:rPr lang="en-US" sz="1800" dirty="0"/>
              <a:t>  </a:t>
            </a:r>
            <a:r>
              <a:rPr lang="en-US" sz="1800" dirty="0" err="1"/>
              <a:t>l’architettura</a:t>
            </a:r>
            <a:r>
              <a:rPr lang="en-US" sz="1800" dirty="0"/>
              <a:t> </a:t>
            </a:r>
            <a:r>
              <a:rPr lang="en-US" sz="1800" dirty="0" err="1"/>
              <a:t>logica</a:t>
            </a:r>
            <a:r>
              <a:rPr lang="en-US" sz="1800" dirty="0"/>
              <a:t> di rete </a:t>
            </a:r>
            <a:r>
              <a:rPr lang="en-US" sz="1800" dirty="0" err="1"/>
              <a:t>che</a:t>
            </a:r>
            <a:r>
              <a:rPr lang="en-US" sz="1800" dirty="0"/>
              <a:t> </a:t>
            </a:r>
            <a:r>
              <a:rPr lang="en-US" sz="1800" dirty="0" err="1"/>
              <a:t>viene</a:t>
            </a:r>
            <a:r>
              <a:rPr lang="en-US" sz="1800" dirty="0"/>
              <a:t> </a:t>
            </a:r>
            <a:r>
              <a:rPr lang="en-US" sz="1800" dirty="0" err="1"/>
              <a:t>suddivisa</a:t>
            </a:r>
            <a:r>
              <a:rPr lang="en-US" sz="1800" dirty="0"/>
              <a:t> in 7 </a:t>
            </a:r>
            <a:r>
              <a:rPr lang="en-US" sz="1800" dirty="0" err="1"/>
              <a:t>livelli</a:t>
            </a:r>
            <a:endParaRPr lang="en-US" sz="1800" dirty="0"/>
          </a:p>
          <a:p>
            <a:r>
              <a:rPr lang="en-US" sz="1800" dirty="0"/>
              <a:t>Segue uno schema logico-</a:t>
            </a:r>
            <a:r>
              <a:rPr lang="en-US" sz="1800" dirty="0" err="1"/>
              <a:t>gerarchico</a:t>
            </a:r>
            <a:r>
              <a:rPr lang="en-US" sz="1800" dirty="0"/>
              <a:t> </a:t>
            </a:r>
            <a:r>
              <a:rPr lang="en-US" sz="1800" dirty="0" err="1"/>
              <a:t>nella</a:t>
            </a:r>
            <a:r>
              <a:rPr lang="en-US" sz="1800" dirty="0"/>
              <a:t> </a:t>
            </a:r>
            <a:r>
              <a:rPr lang="en-US" sz="1800" dirty="0" err="1"/>
              <a:t>suddivisione</a:t>
            </a:r>
            <a:r>
              <a:rPr lang="en-US" sz="1800" dirty="0"/>
              <a:t> </a:t>
            </a:r>
            <a:r>
              <a:rPr lang="en-US" sz="1800" dirty="0" err="1"/>
              <a:t>dei</a:t>
            </a:r>
            <a:r>
              <a:rPr lang="en-US" sz="1800" dirty="0"/>
              <a:t> </a:t>
            </a:r>
            <a:r>
              <a:rPr lang="en-US" sz="1800" dirty="0" err="1"/>
              <a:t>livelli</a:t>
            </a:r>
            <a:r>
              <a:rPr lang="en-US" sz="1800" dirty="0"/>
              <a:t> e </a:t>
            </a:r>
            <a:r>
              <a:rPr lang="en-US" sz="1800" dirty="0" err="1"/>
              <a:t>prevede</a:t>
            </a:r>
            <a:r>
              <a:rPr lang="en-US" sz="1800" dirty="0"/>
              <a:t> </a:t>
            </a:r>
            <a:r>
              <a:rPr lang="en-US" sz="1800" dirty="0" err="1"/>
              <a:t>l’implementazione</a:t>
            </a:r>
            <a:r>
              <a:rPr lang="en-US" sz="1800" dirty="0"/>
              <a:t> di </a:t>
            </a:r>
            <a:r>
              <a:rPr lang="en-US" sz="1800" dirty="0" err="1"/>
              <a:t>diversi</a:t>
            </a:r>
            <a:r>
              <a:rPr lang="en-US" sz="1800" dirty="0"/>
              <a:t> </a:t>
            </a:r>
            <a:r>
              <a:rPr lang="en-US" sz="1800" dirty="0" err="1"/>
              <a:t>protocolli</a:t>
            </a:r>
            <a:r>
              <a:rPr lang="en-US" sz="1800" dirty="0"/>
              <a:t> </a:t>
            </a:r>
            <a:r>
              <a:rPr lang="en-US" sz="1800" dirty="0" err="1"/>
              <a:t>che</a:t>
            </a:r>
            <a:r>
              <a:rPr lang="en-US" sz="1800" dirty="0"/>
              <a:t>, </a:t>
            </a:r>
            <a:r>
              <a:rPr lang="en-US" sz="1800" dirty="0" err="1"/>
              <a:t>insieme</a:t>
            </a:r>
            <a:r>
              <a:rPr lang="en-US" sz="1800" dirty="0"/>
              <a:t>, </a:t>
            </a:r>
            <a:r>
              <a:rPr lang="en-US" sz="1800" dirty="0" err="1"/>
              <a:t>permettono</a:t>
            </a:r>
            <a:r>
              <a:rPr lang="en-US" sz="1800" dirty="0"/>
              <a:t> di </a:t>
            </a:r>
            <a:r>
              <a:rPr lang="en-US" sz="1800" dirty="0" err="1"/>
              <a:t>gestire</a:t>
            </a:r>
            <a:r>
              <a:rPr lang="en-US" sz="1800" dirty="0"/>
              <a:t> </a:t>
            </a:r>
            <a:r>
              <a:rPr lang="en-US" sz="1800" dirty="0" err="1"/>
              <a:t>tutto</a:t>
            </a:r>
            <a:r>
              <a:rPr lang="en-US" sz="1800" dirty="0"/>
              <a:t> il </a:t>
            </a:r>
            <a:r>
              <a:rPr lang="en-US" sz="1800" dirty="0" err="1"/>
              <a:t>flusso</a:t>
            </a:r>
            <a:r>
              <a:rPr lang="en-US" sz="1800" dirty="0"/>
              <a:t> di </a:t>
            </a:r>
            <a:r>
              <a:rPr lang="en-US" sz="1800" dirty="0" err="1"/>
              <a:t>una</a:t>
            </a:r>
            <a:r>
              <a:rPr lang="en-US" sz="1800" dirty="0"/>
              <a:t> </a:t>
            </a:r>
            <a:r>
              <a:rPr lang="en-US" sz="1800" dirty="0" err="1"/>
              <a:t>comunicazione</a:t>
            </a:r>
            <a:endParaRPr lang="it-IT" sz="1800" dirty="0"/>
          </a:p>
        </p:txBody>
      </p:sp>
      <p:pic>
        <p:nvPicPr>
          <p:cNvPr id="4" name="Immagine 3">
            <a:extLst>
              <a:ext uri="{FF2B5EF4-FFF2-40B4-BE49-F238E27FC236}">
                <a16:creationId xmlns:a16="http://schemas.microsoft.com/office/drawing/2014/main" id="{D77C5866-A614-48DA-8D6D-4A9AAB8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1877" y="6129856"/>
            <a:ext cx="2414146" cy="397754"/>
          </a:xfrm>
          <a:prstGeom prst="rect">
            <a:avLst/>
          </a:prstGeom>
        </p:spPr>
      </p:pic>
      <p:grpSp>
        <p:nvGrpSpPr>
          <p:cNvPr id="29" name="Gruppo 28">
            <a:extLst>
              <a:ext uri="{FF2B5EF4-FFF2-40B4-BE49-F238E27FC236}">
                <a16:creationId xmlns:a16="http://schemas.microsoft.com/office/drawing/2014/main" id="{57D2722F-D2C4-4DDF-3A9E-715DB6D53402}"/>
              </a:ext>
            </a:extLst>
          </p:cNvPr>
          <p:cNvGrpSpPr/>
          <p:nvPr/>
        </p:nvGrpSpPr>
        <p:grpSpPr>
          <a:xfrm>
            <a:off x="2743200" y="1916540"/>
            <a:ext cx="2426049" cy="4169508"/>
            <a:chOff x="1381896" y="2017240"/>
            <a:chExt cx="1884412" cy="3719387"/>
          </a:xfrm>
        </p:grpSpPr>
        <p:sp>
          <p:nvSpPr>
            <p:cNvPr id="6" name="Rettangolo 5">
              <a:extLst>
                <a:ext uri="{FF2B5EF4-FFF2-40B4-BE49-F238E27FC236}">
                  <a16:creationId xmlns:a16="http://schemas.microsoft.com/office/drawing/2014/main" id="{DA821D8C-9EC8-E416-BB1C-BDFD97DC3AAF}"/>
                </a:ext>
              </a:extLst>
            </p:cNvPr>
            <p:cNvSpPr/>
            <p:nvPr/>
          </p:nvSpPr>
          <p:spPr>
            <a:xfrm>
              <a:off x="1381901" y="2017240"/>
              <a:ext cx="1884407" cy="531341"/>
            </a:xfrm>
            <a:prstGeom prst="rect">
              <a:avLst/>
            </a:pr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Applicazione</a:t>
              </a:r>
              <a:endParaRPr lang="it-IT" dirty="0"/>
            </a:p>
          </p:txBody>
        </p:sp>
        <p:sp>
          <p:nvSpPr>
            <p:cNvPr id="7" name="Rettangolo 6">
              <a:extLst>
                <a:ext uri="{FF2B5EF4-FFF2-40B4-BE49-F238E27FC236}">
                  <a16:creationId xmlns:a16="http://schemas.microsoft.com/office/drawing/2014/main" id="{E6E8F4D6-5EA5-CC25-2888-5E5929F7C662}"/>
                </a:ext>
              </a:extLst>
            </p:cNvPr>
            <p:cNvSpPr/>
            <p:nvPr/>
          </p:nvSpPr>
          <p:spPr>
            <a:xfrm>
              <a:off x="1381897" y="2548581"/>
              <a:ext cx="1884407" cy="531341"/>
            </a:xfrm>
            <a:prstGeom prst="rect">
              <a:avLst/>
            </a:prstGeom>
            <a:solidFill>
              <a:srgbClr val="9B5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Presentazione</a:t>
              </a:r>
              <a:endParaRPr lang="it-IT" dirty="0"/>
            </a:p>
          </p:txBody>
        </p:sp>
        <p:sp>
          <p:nvSpPr>
            <p:cNvPr id="22" name="Rettangolo 21">
              <a:extLst>
                <a:ext uri="{FF2B5EF4-FFF2-40B4-BE49-F238E27FC236}">
                  <a16:creationId xmlns:a16="http://schemas.microsoft.com/office/drawing/2014/main" id="{A50BFC15-848D-1B3A-B038-45CE0391CFB3}"/>
                </a:ext>
              </a:extLst>
            </p:cNvPr>
            <p:cNvSpPr/>
            <p:nvPr/>
          </p:nvSpPr>
          <p:spPr>
            <a:xfrm>
              <a:off x="1381897" y="3079922"/>
              <a:ext cx="1884407" cy="531341"/>
            </a:xfrm>
            <a:prstGeom prst="rect">
              <a:avLst/>
            </a:prstGeom>
            <a:solidFill>
              <a:srgbClr val="27A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Sessione</a:t>
              </a:r>
              <a:endParaRPr lang="it-IT" dirty="0"/>
            </a:p>
          </p:txBody>
        </p:sp>
        <p:sp>
          <p:nvSpPr>
            <p:cNvPr id="23" name="Rettangolo 22">
              <a:extLst>
                <a:ext uri="{FF2B5EF4-FFF2-40B4-BE49-F238E27FC236}">
                  <a16:creationId xmlns:a16="http://schemas.microsoft.com/office/drawing/2014/main" id="{BA0AC87D-1EA0-DC3B-B6D8-F747E8B9115E}"/>
                </a:ext>
              </a:extLst>
            </p:cNvPr>
            <p:cNvSpPr/>
            <p:nvPr/>
          </p:nvSpPr>
          <p:spPr>
            <a:xfrm>
              <a:off x="1381896" y="5205286"/>
              <a:ext cx="1884407" cy="531341"/>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Fisico</a:t>
              </a:r>
              <a:endParaRPr lang="it-IT" dirty="0"/>
            </a:p>
          </p:txBody>
        </p:sp>
        <p:sp>
          <p:nvSpPr>
            <p:cNvPr id="24" name="Rettangolo 23">
              <a:extLst>
                <a:ext uri="{FF2B5EF4-FFF2-40B4-BE49-F238E27FC236}">
                  <a16:creationId xmlns:a16="http://schemas.microsoft.com/office/drawing/2014/main" id="{F59061BF-CA72-0854-762D-FDE92543ADBA}"/>
                </a:ext>
              </a:extLst>
            </p:cNvPr>
            <p:cNvSpPr/>
            <p:nvPr/>
          </p:nvSpPr>
          <p:spPr>
            <a:xfrm>
              <a:off x="1381896" y="4673945"/>
              <a:ext cx="1884407" cy="531341"/>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Collegamento</a:t>
              </a:r>
              <a:r>
                <a:rPr lang="en-US" dirty="0"/>
                <a:t> </a:t>
              </a:r>
              <a:r>
                <a:rPr lang="en-US" dirty="0" err="1"/>
                <a:t>Dati</a:t>
              </a:r>
              <a:endParaRPr lang="it-IT" dirty="0"/>
            </a:p>
          </p:txBody>
        </p:sp>
        <p:sp>
          <p:nvSpPr>
            <p:cNvPr id="25" name="Rettangolo 24">
              <a:extLst>
                <a:ext uri="{FF2B5EF4-FFF2-40B4-BE49-F238E27FC236}">
                  <a16:creationId xmlns:a16="http://schemas.microsoft.com/office/drawing/2014/main" id="{845F274B-FD43-5498-A45F-22A053BF2932}"/>
                </a:ext>
              </a:extLst>
            </p:cNvPr>
            <p:cNvSpPr/>
            <p:nvPr/>
          </p:nvSpPr>
          <p:spPr>
            <a:xfrm>
              <a:off x="1381897" y="4142604"/>
              <a:ext cx="1884407" cy="531341"/>
            </a:xfrm>
            <a:prstGeom prst="rect">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Rete</a:t>
              </a:r>
              <a:endParaRPr lang="it-IT" dirty="0"/>
            </a:p>
          </p:txBody>
        </p:sp>
        <p:sp>
          <p:nvSpPr>
            <p:cNvPr id="26" name="Rettangolo 25">
              <a:extLst>
                <a:ext uri="{FF2B5EF4-FFF2-40B4-BE49-F238E27FC236}">
                  <a16:creationId xmlns:a16="http://schemas.microsoft.com/office/drawing/2014/main" id="{CF63E8C8-F39A-AE5A-BCB4-51500DB60D82}"/>
                </a:ext>
              </a:extLst>
            </p:cNvPr>
            <p:cNvSpPr/>
            <p:nvPr/>
          </p:nvSpPr>
          <p:spPr>
            <a:xfrm>
              <a:off x="1381897" y="3611263"/>
              <a:ext cx="1884407" cy="531341"/>
            </a:xfrm>
            <a:prstGeom prst="rect">
              <a:avLst/>
            </a:prstGeom>
            <a:solidFill>
              <a:srgbClr val="E67E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Trasporto</a:t>
              </a:r>
              <a:endParaRPr lang="it-IT" dirty="0"/>
            </a:p>
          </p:txBody>
        </p:sp>
      </p:grpSp>
    </p:spTree>
    <p:extLst>
      <p:ext uri="{BB962C8B-B14F-4D97-AF65-F5344CB8AC3E}">
        <p14:creationId xmlns:p14="http://schemas.microsoft.com/office/powerpoint/2010/main" val="19269809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con angoli arrotondati 4">
            <a:extLst>
              <a:ext uri="{FF2B5EF4-FFF2-40B4-BE49-F238E27FC236}">
                <a16:creationId xmlns:a16="http://schemas.microsoft.com/office/drawing/2014/main" id="{9B281B25-3E31-EC1A-BB8F-795A8CC896CB}"/>
              </a:ext>
            </a:extLst>
          </p:cNvPr>
          <p:cNvSpPr/>
          <p:nvPr/>
        </p:nvSpPr>
        <p:spPr>
          <a:xfrm>
            <a:off x="1381897" y="521279"/>
            <a:ext cx="9428206" cy="101325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89482AAA-D49C-41CC-87C3-E210C152BED8}"/>
              </a:ext>
            </a:extLst>
          </p:cNvPr>
          <p:cNvSpPr>
            <a:spLocks noGrp="1"/>
          </p:cNvSpPr>
          <p:nvPr>
            <p:ph type="title"/>
          </p:nvPr>
        </p:nvSpPr>
        <p:spPr/>
        <p:txBody>
          <a:bodyPr>
            <a:normAutofit/>
          </a:bodyPr>
          <a:lstStyle/>
          <a:p>
            <a:pPr algn="ctr"/>
            <a:r>
              <a:rPr lang="en-US" sz="4800" dirty="0">
                <a:solidFill>
                  <a:schemeClr val="bg1"/>
                </a:solidFill>
                <a:latin typeface="Print Clearly" panose="02000000000000000000" pitchFamily="50" charset="0"/>
              </a:rPr>
              <a:t>Stack TCP/IP</a:t>
            </a:r>
            <a:endParaRPr lang="it-IT" sz="4800" dirty="0">
              <a:solidFill>
                <a:schemeClr val="bg1"/>
              </a:solidFill>
              <a:latin typeface="Print Clearly" panose="02000000000000000000" pitchFamily="50" charset="0"/>
            </a:endParaRPr>
          </a:p>
        </p:txBody>
      </p:sp>
      <p:sp>
        <p:nvSpPr>
          <p:cNvPr id="28" name="Segnaposto contenuto 27">
            <a:extLst>
              <a:ext uri="{FF2B5EF4-FFF2-40B4-BE49-F238E27FC236}">
                <a16:creationId xmlns:a16="http://schemas.microsoft.com/office/drawing/2014/main" id="{84105A06-87CB-83CE-05B0-FB5BAAF84C4A}"/>
              </a:ext>
            </a:extLst>
          </p:cNvPr>
          <p:cNvSpPr>
            <a:spLocks noGrp="1"/>
          </p:cNvSpPr>
          <p:nvPr>
            <p:ph sz="half" idx="2"/>
          </p:nvPr>
        </p:nvSpPr>
        <p:spPr/>
        <p:txBody>
          <a:bodyPr>
            <a:normAutofit/>
          </a:bodyPr>
          <a:lstStyle/>
          <a:p>
            <a:r>
              <a:rPr lang="en-US" sz="1800" dirty="0"/>
              <a:t>Standard de facto per lo </a:t>
            </a:r>
            <a:r>
              <a:rPr lang="en-US" sz="1800" dirty="0" err="1"/>
              <a:t>scambio</a:t>
            </a:r>
            <a:r>
              <a:rPr lang="en-US" sz="1800" dirty="0"/>
              <a:t> di </a:t>
            </a:r>
            <a:r>
              <a:rPr lang="en-US" sz="1800" dirty="0" err="1"/>
              <a:t>informazioni</a:t>
            </a:r>
            <a:r>
              <a:rPr lang="en-US" sz="1800" dirty="0"/>
              <a:t> in Internet</a:t>
            </a:r>
          </a:p>
          <a:p>
            <a:r>
              <a:rPr lang="en-US" sz="1800" dirty="0"/>
              <a:t>Il </a:t>
            </a:r>
            <a:r>
              <a:rPr lang="en-US" sz="1800" dirty="0" err="1"/>
              <a:t>nome</a:t>
            </a:r>
            <a:r>
              <a:rPr lang="en-US" sz="1800" dirty="0"/>
              <a:t> è </a:t>
            </a:r>
            <a:r>
              <a:rPr lang="en-US" sz="1800" dirty="0" err="1"/>
              <a:t>composto</a:t>
            </a:r>
            <a:r>
              <a:rPr lang="en-US" sz="1800" dirty="0"/>
              <a:t> </a:t>
            </a:r>
            <a:r>
              <a:rPr lang="en-US" sz="1800" dirty="0" err="1"/>
              <a:t>dai</a:t>
            </a:r>
            <a:r>
              <a:rPr lang="en-US" sz="1800" dirty="0"/>
              <a:t> due </a:t>
            </a:r>
            <a:r>
              <a:rPr lang="en-US" sz="1800" dirty="0" err="1"/>
              <a:t>principali</a:t>
            </a:r>
            <a:r>
              <a:rPr lang="en-US" sz="1800" dirty="0"/>
              <a:t> </a:t>
            </a:r>
            <a:r>
              <a:rPr lang="en-US" sz="1800" dirty="0" err="1"/>
              <a:t>protocolli</a:t>
            </a:r>
            <a:r>
              <a:rPr lang="en-US" sz="1800" dirty="0"/>
              <a:t> </a:t>
            </a:r>
            <a:r>
              <a:rPr lang="en-US" sz="1800" dirty="0" err="1"/>
              <a:t>che</a:t>
            </a:r>
            <a:r>
              <a:rPr lang="en-US" sz="1800" dirty="0"/>
              <a:t> </a:t>
            </a:r>
            <a:r>
              <a:rPr lang="en-US" sz="1800" dirty="0" err="1"/>
              <a:t>vengono</a:t>
            </a:r>
            <a:r>
              <a:rPr lang="en-US" sz="1800" dirty="0"/>
              <a:t> </a:t>
            </a:r>
            <a:r>
              <a:rPr lang="en-US" sz="1800" dirty="0" err="1"/>
              <a:t>utilizzati</a:t>
            </a:r>
            <a:r>
              <a:rPr lang="en-US" sz="1800" dirty="0"/>
              <a:t> </a:t>
            </a:r>
            <a:r>
              <a:rPr lang="en-US" sz="1800" dirty="0" err="1"/>
              <a:t>dallo</a:t>
            </a:r>
            <a:r>
              <a:rPr lang="en-US" sz="1800" dirty="0"/>
              <a:t> stack </a:t>
            </a:r>
            <a:r>
              <a:rPr lang="en-US" sz="1800" dirty="0" err="1"/>
              <a:t>protocollare</a:t>
            </a:r>
            <a:r>
              <a:rPr lang="en-US" sz="1800" dirty="0"/>
              <a:t>: </a:t>
            </a:r>
            <a:r>
              <a:rPr lang="en-US" sz="1800" dirty="0">
                <a:solidFill>
                  <a:srgbClr val="FF0000"/>
                </a:solidFill>
              </a:rPr>
              <a:t>TCP </a:t>
            </a:r>
            <a:r>
              <a:rPr lang="en-US" sz="1800" dirty="0"/>
              <a:t>(</a:t>
            </a:r>
            <a:r>
              <a:rPr lang="en-US" sz="1800" dirty="0" err="1"/>
              <a:t>livello</a:t>
            </a:r>
            <a:r>
              <a:rPr lang="en-US" sz="1800" dirty="0"/>
              <a:t> di </a:t>
            </a:r>
            <a:r>
              <a:rPr lang="en-US" sz="1800" dirty="0" err="1"/>
              <a:t>trasporto</a:t>
            </a:r>
            <a:r>
              <a:rPr lang="en-US" sz="1800" dirty="0"/>
              <a:t>) e </a:t>
            </a:r>
            <a:r>
              <a:rPr lang="en-US" sz="1800" dirty="0">
                <a:solidFill>
                  <a:srgbClr val="FF0000"/>
                </a:solidFill>
              </a:rPr>
              <a:t>IP </a:t>
            </a:r>
            <a:r>
              <a:rPr lang="en-US" sz="1800" dirty="0"/>
              <a:t>(</a:t>
            </a:r>
            <a:r>
              <a:rPr lang="en-US" sz="1800" dirty="0" err="1"/>
              <a:t>livello</a:t>
            </a:r>
            <a:r>
              <a:rPr lang="en-US" sz="1800" dirty="0"/>
              <a:t> di rete)</a:t>
            </a:r>
            <a:endParaRPr lang="en-US" sz="1800" dirty="0">
              <a:solidFill>
                <a:srgbClr val="FF0000"/>
              </a:solidFill>
            </a:endParaRPr>
          </a:p>
          <a:p>
            <a:r>
              <a:rPr lang="it-IT" sz="1800" dirty="0"/>
              <a:t>4 livelli permettono di eseguire la comunicazione tramite internet</a:t>
            </a:r>
          </a:p>
        </p:txBody>
      </p:sp>
      <p:pic>
        <p:nvPicPr>
          <p:cNvPr id="4" name="Immagine 3">
            <a:extLst>
              <a:ext uri="{FF2B5EF4-FFF2-40B4-BE49-F238E27FC236}">
                <a16:creationId xmlns:a16="http://schemas.microsoft.com/office/drawing/2014/main" id="{D77C5866-A614-48DA-8D6D-4A9AAB8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1877" y="6129856"/>
            <a:ext cx="2414146" cy="397754"/>
          </a:xfrm>
          <a:prstGeom prst="rect">
            <a:avLst/>
          </a:prstGeom>
        </p:spPr>
      </p:pic>
      <p:grpSp>
        <p:nvGrpSpPr>
          <p:cNvPr id="24" name="Gruppo 23">
            <a:extLst>
              <a:ext uri="{FF2B5EF4-FFF2-40B4-BE49-F238E27FC236}">
                <a16:creationId xmlns:a16="http://schemas.microsoft.com/office/drawing/2014/main" id="{32F639E8-8C29-F0FC-7F26-CF0876C1DB70}"/>
              </a:ext>
            </a:extLst>
          </p:cNvPr>
          <p:cNvGrpSpPr/>
          <p:nvPr/>
        </p:nvGrpSpPr>
        <p:grpSpPr>
          <a:xfrm>
            <a:off x="2743194" y="1916540"/>
            <a:ext cx="2426049" cy="4169508"/>
            <a:chOff x="2743194" y="1916540"/>
            <a:chExt cx="2426049" cy="4169508"/>
          </a:xfrm>
        </p:grpSpPr>
        <p:sp>
          <p:nvSpPr>
            <p:cNvPr id="6" name="Rettangolo 5">
              <a:extLst>
                <a:ext uri="{FF2B5EF4-FFF2-40B4-BE49-F238E27FC236}">
                  <a16:creationId xmlns:a16="http://schemas.microsoft.com/office/drawing/2014/main" id="{DA821D8C-9EC8-E416-BB1C-BDFD97DC3AAF}"/>
                </a:ext>
              </a:extLst>
            </p:cNvPr>
            <p:cNvSpPr/>
            <p:nvPr/>
          </p:nvSpPr>
          <p:spPr>
            <a:xfrm>
              <a:off x="2743200" y="1916540"/>
              <a:ext cx="2426043" cy="1786932"/>
            </a:xfrm>
            <a:prstGeom prst="rect">
              <a:avLst/>
            </a:pr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Applicazione</a:t>
              </a:r>
              <a:endParaRPr lang="it-IT" dirty="0"/>
            </a:p>
          </p:txBody>
        </p:sp>
        <p:sp>
          <p:nvSpPr>
            <p:cNvPr id="23" name="Rettangolo 22">
              <a:extLst>
                <a:ext uri="{FF2B5EF4-FFF2-40B4-BE49-F238E27FC236}">
                  <a16:creationId xmlns:a16="http://schemas.microsoft.com/office/drawing/2014/main" id="{BA0AC87D-1EA0-DC3B-B6D8-F747E8B9115E}"/>
                </a:ext>
              </a:extLst>
            </p:cNvPr>
            <p:cNvSpPr/>
            <p:nvPr/>
          </p:nvSpPr>
          <p:spPr>
            <a:xfrm>
              <a:off x="2743194" y="5490404"/>
              <a:ext cx="2426043" cy="595644"/>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Fisico</a:t>
              </a:r>
              <a:endParaRPr lang="it-IT" dirty="0"/>
            </a:p>
          </p:txBody>
        </p:sp>
        <p:sp>
          <p:nvSpPr>
            <p:cNvPr id="25" name="Rettangolo 24">
              <a:extLst>
                <a:ext uri="{FF2B5EF4-FFF2-40B4-BE49-F238E27FC236}">
                  <a16:creationId xmlns:a16="http://schemas.microsoft.com/office/drawing/2014/main" id="{845F274B-FD43-5498-A45F-22A053BF2932}"/>
                </a:ext>
              </a:extLst>
            </p:cNvPr>
            <p:cNvSpPr/>
            <p:nvPr/>
          </p:nvSpPr>
          <p:spPr>
            <a:xfrm>
              <a:off x="2743195" y="4299116"/>
              <a:ext cx="2426043" cy="595644"/>
            </a:xfrm>
            <a:prstGeom prst="rect">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Rete</a:t>
              </a:r>
              <a:endParaRPr lang="it-IT" dirty="0"/>
            </a:p>
          </p:txBody>
        </p:sp>
        <p:sp>
          <p:nvSpPr>
            <p:cNvPr id="26" name="Rettangolo 25">
              <a:extLst>
                <a:ext uri="{FF2B5EF4-FFF2-40B4-BE49-F238E27FC236}">
                  <a16:creationId xmlns:a16="http://schemas.microsoft.com/office/drawing/2014/main" id="{CF63E8C8-F39A-AE5A-BCB4-51500DB60D82}"/>
                </a:ext>
              </a:extLst>
            </p:cNvPr>
            <p:cNvSpPr/>
            <p:nvPr/>
          </p:nvSpPr>
          <p:spPr>
            <a:xfrm>
              <a:off x="2743195" y="3703472"/>
              <a:ext cx="2426043" cy="595644"/>
            </a:xfrm>
            <a:prstGeom prst="rect">
              <a:avLst/>
            </a:prstGeom>
            <a:solidFill>
              <a:srgbClr val="E67E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Trasporto</a:t>
              </a:r>
              <a:endParaRPr lang="it-IT" dirty="0"/>
            </a:p>
          </p:txBody>
        </p:sp>
        <p:sp>
          <p:nvSpPr>
            <p:cNvPr id="8" name="Rettangolo 7">
              <a:extLst>
                <a:ext uri="{FF2B5EF4-FFF2-40B4-BE49-F238E27FC236}">
                  <a16:creationId xmlns:a16="http://schemas.microsoft.com/office/drawing/2014/main" id="{F76FEB87-DE0C-2DFA-1545-30D6CA8F1E65}"/>
                </a:ext>
              </a:extLst>
            </p:cNvPr>
            <p:cNvSpPr/>
            <p:nvPr/>
          </p:nvSpPr>
          <p:spPr>
            <a:xfrm>
              <a:off x="2743194" y="4894760"/>
              <a:ext cx="2426043" cy="595644"/>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Collegamento</a:t>
              </a:r>
              <a:r>
                <a:rPr lang="en-US" dirty="0"/>
                <a:t> </a:t>
              </a:r>
              <a:r>
                <a:rPr lang="en-US" dirty="0" err="1"/>
                <a:t>Dati</a:t>
              </a:r>
              <a:endParaRPr lang="it-IT" dirty="0"/>
            </a:p>
          </p:txBody>
        </p:sp>
      </p:grpSp>
    </p:spTree>
    <p:extLst>
      <p:ext uri="{BB962C8B-B14F-4D97-AF65-F5344CB8AC3E}">
        <p14:creationId xmlns:p14="http://schemas.microsoft.com/office/powerpoint/2010/main" val="3871802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con angoli arrotondati 4">
            <a:extLst>
              <a:ext uri="{FF2B5EF4-FFF2-40B4-BE49-F238E27FC236}">
                <a16:creationId xmlns:a16="http://schemas.microsoft.com/office/drawing/2014/main" id="{9B281B25-3E31-EC1A-BB8F-795A8CC896CB}"/>
              </a:ext>
            </a:extLst>
          </p:cNvPr>
          <p:cNvSpPr/>
          <p:nvPr/>
        </p:nvSpPr>
        <p:spPr>
          <a:xfrm>
            <a:off x="1381897" y="521279"/>
            <a:ext cx="9428206" cy="101325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89482AAA-D49C-41CC-87C3-E210C152BED8}"/>
              </a:ext>
            </a:extLst>
          </p:cNvPr>
          <p:cNvSpPr>
            <a:spLocks noGrp="1"/>
          </p:cNvSpPr>
          <p:nvPr>
            <p:ph type="title"/>
          </p:nvPr>
        </p:nvSpPr>
        <p:spPr/>
        <p:txBody>
          <a:bodyPr>
            <a:normAutofit/>
          </a:bodyPr>
          <a:lstStyle/>
          <a:p>
            <a:pPr algn="ctr"/>
            <a:r>
              <a:rPr lang="en-US" sz="4800" dirty="0">
                <a:solidFill>
                  <a:schemeClr val="bg1"/>
                </a:solidFill>
                <a:latin typeface="Print Clearly" panose="02000000000000000000" pitchFamily="50" charset="0"/>
              </a:rPr>
              <a:t>Stack TCP/IP</a:t>
            </a:r>
            <a:endParaRPr lang="it-IT" sz="4800" dirty="0">
              <a:solidFill>
                <a:schemeClr val="bg1"/>
              </a:solidFill>
              <a:latin typeface="Print Clearly" panose="02000000000000000000" pitchFamily="50" charset="0"/>
            </a:endParaRPr>
          </a:p>
        </p:txBody>
      </p:sp>
      <p:pic>
        <p:nvPicPr>
          <p:cNvPr id="4" name="Immagine 3">
            <a:extLst>
              <a:ext uri="{FF2B5EF4-FFF2-40B4-BE49-F238E27FC236}">
                <a16:creationId xmlns:a16="http://schemas.microsoft.com/office/drawing/2014/main" id="{D77C5866-A614-48DA-8D6D-4A9AAB8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1877" y="6129856"/>
            <a:ext cx="2414146" cy="397754"/>
          </a:xfrm>
          <a:prstGeom prst="rect">
            <a:avLst/>
          </a:prstGeom>
        </p:spPr>
      </p:pic>
      <p:grpSp>
        <p:nvGrpSpPr>
          <p:cNvPr id="48" name="Gruppo 47">
            <a:extLst>
              <a:ext uri="{FF2B5EF4-FFF2-40B4-BE49-F238E27FC236}">
                <a16:creationId xmlns:a16="http://schemas.microsoft.com/office/drawing/2014/main" id="{55FD8B4E-F3C5-6D1D-68D6-EFD59E7504BF}"/>
              </a:ext>
            </a:extLst>
          </p:cNvPr>
          <p:cNvGrpSpPr/>
          <p:nvPr/>
        </p:nvGrpSpPr>
        <p:grpSpPr>
          <a:xfrm>
            <a:off x="1381897" y="2685966"/>
            <a:ext cx="2040925" cy="2811092"/>
            <a:chOff x="1381897" y="2119966"/>
            <a:chExt cx="2426049" cy="3118473"/>
          </a:xfrm>
        </p:grpSpPr>
        <p:sp>
          <p:nvSpPr>
            <p:cNvPr id="6" name="Rettangolo 5">
              <a:extLst>
                <a:ext uri="{FF2B5EF4-FFF2-40B4-BE49-F238E27FC236}">
                  <a16:creationId xmlns:a16="http://schemas.microsoft.com/office/drawing/2014/main" id="{DA821D8C-9EC8-E416-BB1C-BDFD97DC3AAF}"/>
                </a:ext>
              </a:extLst>
            </p:cNvPr>
            <p:cNvSpPr/>
            <p:nvPr/>
          </p:nvSpPr>
          <p:spPr>
            <a:xfrm>
              <a:off x="1381903" y="2119966"/>
              <a:ext cx="2426043" cy="719663"/>
            </a:xfrm>
            <a:prstGeom prst="rect">
              <a:avLst/>
            </a:pr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Applicazione</a:t>
              </a:r>
              <a:endParaRPr lang="it-IT" dirty="0"/>
            </a:p>
          </p:txBody>
        </p:sp>
        <p:sp>
          <p:nvSpPr>
            <p:cNvPr id="23" name="Rettangolo 22">
              <a:extLst>
                <a:ext uri="{FF2B5EF4-FFF2-40B4-BE49-F238E27FC236}">
                  <a16:creationId xmlns:a16="http://schemas.microsoft.com/office/drawing/2014/main" id="{BA0AC87D-1EA0-DC3B-B6D8-F747E8B9115E}"/>
                </a:ext>
              </a:extLst>
            </p:cNvPr>
            <p:cNvSpPr/>
            <p:nvPr/>
          </p:nvSpPr>
          <p:spPr>
            <a:xfrm>
              <a:off x="1381897" y="4642795"/>
              <a:ext cx="2426043" cy="595644"/>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Fisico</a:t>
              </a:r>
              <a:endParaRPr lang="it-IT" dirty="0"/>
            </a:p>
          </p:txBody>
        </p:sp>
        <p:sp>
          <p:nvSpPr>
            <p:cNvPr id="25" name="Rettangolo 24">
              <a:extLst>
                <a:ext uri="{FF2B5EF4-FFF2-40B4-BE49-F238E27FC236}">
                  <a16:creationId xmlns:a16="http://schemas.microsoft.com/office/drawing/2014/main" id="{845F274B-FD43-5498-A45F-22A053BF2932}"/>
                </a:ext>
              </a:extLst>
            </p:cNvPr>
            <p:cNvSpPr/>
            <p:nvPr/>
          </p:nvSpPr>
          <p:spPr>
            <a:xfrm>
              <a:off x="1381897" y="3451506"/>
              <a:ext cx="2426043" cy="595644"/>
            </a:xfrm>
            <a:prstGeom prst="rect">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Rete</a:t>
              </a:r>
              <a:endParaRPr lang="it-IT" dirty="0"/>
            </a:p>
          </p:txBody>
        </p:sp>
        <p:sp>
          <p:nvSpPr>
            <p:cNvPr id="26" name="Rettangolo 25">
              <a:extLst>
                <a:ext uri="{FF2B5EF4-FFF2-40B4-BE49-F238E27FC236}">
                  <a16:creationId xmlns:a16="http://schemas.microsoft.com/office/drawing/2014/main" id="{CF63E8C8-F39A-AE5A-BCB4-51500DB60D82}"/>
                </a:ext>
              </a:extLst>
            </p:cNvPr>
            <p:cNvSpPr/>
            <p:nvPr/>
          </p:nvSpPr>
          <p:spPr>
            <a:xfrm>
              <a:off x="1381898" y="2839631"/>
              <a:ext cx="2426043" cy="611874"/>
            </a:xfrm>
            <a:prstGeom prst="rect">
              <a:avLst/>
            </a:prstGeom>
            <a:solidFill>
              <a:srgbClr val="E67E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Trasporto</a:t>
              </a:r>
              <a:endParaRPr lang="it-IT" dirty="0"/>
            </a:p>
          </p:txBody>
        </p:sp>
        <p:sp>
          <p:nvSpPr>
            <p:cNvPr id="8" name="Rettangolo 7">
              <a:extLst>
                <a:ext uri="{FF2B5EF4-FFF2-40B4-BE49-F238E27FC236}">
                  <a16:creationId xmlns:a16="http://schemas.microsoft.com/office/drawing/2014/main" id="{F76FEB87-DE0C-2DFA-1545-30D6CA8F1E65}"/>
                </a:ext>
              </a:extLst>
            </p:cNvPr>
            <p:cNvSpPr/>
            <p:nvPr/>
          </p:nvSpPr>
          <p:spPr>
            <a:xfrm>
              <a:off x="1381897" y="4047150"/>
              <a:ext cx="2426043" cy="595644"/>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Collegamento</a:t>
              </a:r>
              <a:r>
                <a:rPr lang="en-US" dirty="0"/>
                <a:t> </a:t>
              </a:r>
              <a:r>
                <a:rPr lang="en-US" dirty="0" err="1"/>
                <a:t>Dati</a:t>
              </a:r>
              <a:endParaRPr lang="it-IT" dirty="0"/>
            </a:p>
          </p:txBody>
        </p:sp>
      </p:grpSp>
      <p:graphicFrame>
        <p:nvGraphicFramePr>
          <p:cNvPr id="46" name="Tabella 46">
            <a:extLst>
              <a:ext uri="{FF2B5EF4-FFF2-40B4-BE49-F238E27FC236}">
                <a16:creationId xmlns:a16="http://schemas.microsoft.com/office/drawing/2014/main" id="{841D3071-ED8E-29C1-DD4C-A4E141A85147}"/>
              </a:ext>
            </a:extLst>
          </p:cNvPr>
          <p:cNvGraphicFramePr>
            <a:graphicFrameLocks noGrp="1"/>
          </p:cNvGraphicFramePr>
          <p:nvPr>
            <p:extLst>
              <p:ext uri="{D42A27DB-BD31-4B8C-83A1-F6EECF244321}">
                <p14:modId xmlns:p14="http://schemas.microsoft.com/office/powerpoint/2010/main" val="2077084783"/>
              </p:ext>
            </p:extLst>
          </p:nvPr>
        </p:nvGraphicFramePr>
        <p:xfrm>
          <a:off x="3517729" y="2128093"/>
          <a:ext cx="7292369" cy="3368965"/>
        </p:xfrm>
        <a:graphic>
          <a:graphicData uri="http://schemas.openxmlformats.org/drawingml/2006/table">
            <a:tbl>
              <a:tblPr firstRow="1" bandRow="1">
                <a:tableStyleId>{5C22544A-7EE6-4342-B048-85BDC9FD1C3A}</a:tableStyleId>
              </a:tblPr>
              <a:tblGrid>
                <a:gridCol w="819493">
                  <a:extLst>
                    <a:ext uri="{9D8B030D-6E8A-4147-A177-3AD203B41FA5}">
                      <a16:colId xmlns:a16="http://schemas.microsoft.com/office/drawing/2014/main" val="120865765"/>
                    </a:ext>
                  </a:extLst>
                </a:gridCol>
                <a:gridCol w="1606378">
                  <a:extLst>
                    <a:ext uri="{9D8B030D-6E8A-4147-A177-3AD203B41FA5}">
                      <a16:colId xmlns:a16="http://schemas.microsoft.com/office/drawing/2014/main" val="4001454702"/>
                    </a:ext>
                  </a:extLst>
                </a:gridCol>
                <a:gridCol w="1408670">
                  <a:extLst>
                    <a:ext uri="{9D8B030D-6E8A-4147-A177-3AD203B41FA5}">
                      <a16:colId xmlns:a16="http://schemas.microsoft.com/office/drawing/2014/main" val="249488687"/>
                    </a:ext>
                  </a:extLst>
                </a:gridCol>
                <a:gridCol w="1865871">
                  <a:extLst>
                    <a:ext uri="{9D8B030D-6E8A-4147-A177-3AD203B41FA5}">
                      <a16:colId xmlns:a16="http://schemas.microsoft.com/office/drawing/2014/main" val="2868188911"/>
                    </a:ext>
                  </a:extLst>
                </a:gridCol>
                <a:gridCol w="1591957">
                  <a:extLst>
                    <a:ext uri="{9D8B030D-6E8A-4147-A177-3AD203B41FA5}">
                      <a16:colId xmlns:a16="http://schemas.microsoft.com/office/drawing/2014/main" val="1131610431"/>
                    </a:ext>
                  </a:extLst>
                </a:gridCol>
              </a:tblGrid>
              <a:tr h="545777">
                <a:tc>
                  <a:txBody>
                    <a:bodyPr/>
                    <a:lstStyle/>
                    <a:p>
                      <a:r>
                        <a:rPr lang="en-US" dirty="0" err="1"/>
                        <a:t>Livello</a:t>
                      </a:r>
                      <a:endParaRPr lang="it-IT" dirty="0"/>
                    </a:p>
                  </a:txBody>
                  <a:tcPr/>
                </a:tc>
                <a:tc>
                  <a:txBody>
                    <a:bodyPr/>
                    <a:lstStyle/>
                    <a:p>
                      <a:r>
                        <a:rPr lang="en-US" dirty="0" err="1"/>
                        <a:t>Protocolli</a:t>
                      </a:r>
                      <a:endParaRPr lang="it-IT" dirty="0"/>
                    </a:p>
                  </a:txBody>
                  <a:tcPr/>
                </a:tc>
                <a:tc>
                  <a:txBody>
                    <a:bodyPr/>
                    <a:lstStyle/>
                    <a:p>
                      <a:r>
                        <a:rPr lang="en-US" dirty="0" err="1"/>
                        <a:t>Pacchetto</a:t>
                      </a:r>
                      <a:endParaRPr lang="it-IT" dirty="0"/>
                    </a:p>
                  </a:txBody>
                  <a:tcPr/>
                </a:tc>
                <a:tc>
                  <a:txBody>
                    <a:bodyPr/>
                    <a:lstStyle/>
                    <a:p>
                      <a:r>
                        <a:rPr lang="en-US" dirty="0" err="1"/>
                        <a:t>Implementazione</a:t>
                      </a:r>
                      <a:endParaRPr lang="it-IT" dirty="0"/>
                    </a:p>
                  </a:txBody>
                  <a:tcPr/>
                </a:tc>
                <a:tc>
                  <a:txBody>
                    <a:bodyPr/>
                    <a:lstStyle/>
                    <a:p>
                      <a:r>
                        <a:rPr lang="en-US" dirty="0" err="1"/>
                        <a:t>Indirizzamento</a:t>
                      </a:r>
                      <a:endParaRPr lang="it-IT" dirty="0"/>
                    </a:p>
                  </a:txBody>
                  <a:tcPr/>
                </a:tc>
                <a:extLst>
                  <a:ext uri="{0D108BD9-81ED-4DB2-BD59-A6C34878D82A}">
                    <a16:rowId xmlns:a16="http://schemas.microsoft.com/office/drawing/2014/main" val="2856078130"/>
                  </a:ext>
                </a:extLst>
              </a:tr>
              <a:tr h="545777">
                <a:tc>
                  <a:txBody>
                    <a:bodyPr/>
                    <a:lstStyle/>
                    <a:p>
                      <a:r>
                        <a:rPr lang="en-US" dirty="0"/>
                        <a:t>5</a:t>
                      </a:r>
                      <a:endParaRPr lang="it-IT" dirty="0"/>
                    </a:p>
                  </a:txBody>
                  <a:tcPr/>
                </a:tc>
                <a:tc>
                  <a:txBody>
                    <a:bodyPr/>
                    <a:lstStyle/>
                    <a:p>
                      <a:r>
                        <a:rPr lang="en-US" dirty="0"/>
                        <a:t>HTTPS, HTTPS, FTP, TLS</a:t>
                      </a:r>
                      <a:endParaRPr lang="it-IT" dirty="0"/>
                    </a:p>
                  </a:txBody>
                  <a:tcPr/>
                </a:tc>
                <a:tc>
                  <a:txBody>
                    <a:bodyPr/>
                    <a:lstStyle/>
                    <a:p>
                      <a:r>
                        <a:rPr lang="en-US" dirty="0" err="1"/>
                        <a:t>Messaggio</a:t>
                      </a:r>
                      <a:endParaRPr lang="it-IT" dirty="0"/>
                    </a:p>
                  </a:txBody>
                  <a:tcPr/>
                </a:tc>
                <a:tc>
                  <a:txBody>
                    <a:bodyPr/>
                    <a:lstStyle/>
                    <a:p>
                      <a:r>
                        <a:rPr lang="en-US" dirty="0"/>
                        <a:t>SW</a:t>
                      </a:r>
                      <a:endParaRPr lang="it-IT" dirty="0"/>
                    </a:p>
                  </a:txBody>
                  <a:tcPr/>
                </a:tc>
                <a:tc>
                  <a:txBody>
                    <a:bodyPr/>
                    <a:lstStyle/>
                    <a:p>
                      <a:r>
                        <a:rPr lang="en-US" dirty="0"/>
                        <a:t>Nomi</a:t>
                      </a:r>
                      <a:endParaRPr lang="it-IT" dirty="0"/>
                    </a:p>
                  </a:txBody>
                  <a:tcPr/>
                </a:tc>
                <a:extLst>
                  <a:ext uri="{0D108BD9-81ED-4DB2-BD59-A6C34878D82A}">
                    <a16:rowId xmlns:a16="http://schemas.microsoft.com/office/drawing/2014/main" val="2800413700"/>
                  </a:ext>
                </a:extLst>
              </a:tr>
              <a:tr h="545777">
                <a:tc>
                  <a:txBody>
                    <a:bodyPr/>
                    <a:lstStyle/>
                    <a:p>
                      <a:r>
                        <a:rPr lang="en-US" dirty="0"/>
                        <a:t>4</a:t>
                      </a:r>
                      <a:endParaRPr lang="it-IT" dirty="0"/>
                    </a:p>
                  </a:txBody>
                  <a:tcPr/>
                </a:tc>
                <a:tc>
                  <a:txBody>
                    <a:bodyPr/>
                    <a:lstStyle/>
                    <a:p>
                      <a:r>
                        <a:rPr lang="en-US" dirty="0"/>
                        <a:t>TCP, UDP, SCTP</a:t>
                      </a:r>
                      <a:endParaRPr lang="it-IT" dirty="0"/>
                    </a:p>
                  </a:txBody>
                  <a:tcPr/>
                </a:tc>
                <a:tc>
                  <a:txBody>
                    <a:bodyPr/>
                    <a:lstStyle/>
                    <a:p>
                      <a:r>
                        <a:rPr lang="en-US" dirty="0" err="1"/>
                        <a:t>Segmento</a:t>
                      </a:r>
                      <a:endParaRPr lang="it-IT" dirty="0"/>
                    </a:p>
                  </a:txBody>
                  <a:tcPr/>
                </a:tc>
                <a:tc>
                  <a:txBody>
                    <a:bodyPr/>
                    <a:lstStyle/>
                    <a:p>
                      <a:r>
                        <a:rPr lang="en-US" dirty="0"/>
                        <a:t>SW</a:t>
                      </a:r>
                      <a:endParaRPr lang="it-IT" dirty="0"/>
                    </a:p>
                  </a:txBody>
                  <a:tcPr/>
                </a:tc>
                <a:tc>
                  <a:txBody>
                    <a:bodyPr/>
                    <a:lstStyle/>
                    <a:p>
                      <a:r>
                        <a:rPr lang="en-US" dirty="0"/>
                        <a:t>Porte</a:t>
                      </a:r>
                      <a:endParaRPr lang="it-IT" dirty="0"/>
                    </a:p>
                  </a:txBody>
                  <a:tcPr/>
                </a:tc>
                <a:extLst>
                  <a:ext uri="{0D108BD9-81ED-4DB2-BD59-A6C34878D82A}">
                    <a16:rowId xmlns:a16="http://schemas.microsoft.com/office/drawing/2014/main" val="2233954764"/>
                  </a:ext>
                </a:extLst>
              </a:tr>
              <a:tr h="545777">
                <a:tc>
                  <a:txBody>
                    <a:bodyPr/>
                    <a:lstStyle/>
                    <a:p>
                      <a:r>
                        <a:rPr lang="en-US" dirty="0"/>
                        <a:t>3</a:t>
                      </a:r>
                      <a:endParaRPr lang="it-IT" dirty="0"/>
                    </a:p>
                  </a:txBody>
                  <a:tcPr/>
                </a:tc>
                <a:tc>
                  <a:txBody>
                    <a:bodyPr/>
                    <a:lstStyle/>
                    <a:p>
                      <a:r>
                        <a:rPr lang="en-US" dirty="0"/>
                        <a:t>IP</a:t>
                      </a:r>
                      <a:endParaRPr lang="it-IT" dirty="0"/>
                    </a:p>
                  </a:txBody>
                  <a:tcPr/>
                </a:tc>
                <a:tc>
                  <a:txBody>
                    <a:bodyPr/>
                    <a:lstStyle/>
                    <a:p>
                      <a:r>
                        <a:rPr lang="en-US" dirty="0" err="1"/>
                        <a:t>Datagramma</a:t>
                      </a:r>
                      <a:endParaRPr lang="it-IT" dirty="0"/>
                    </a:p>
                  </a:txBody>
                  <a:tcPr/>
                </a:tc>
                <a:tc>
                  <a:txBody>
                    <a:bodyPr/>
                    <a:lstStyle/>
                    <a:p>
                      <a:r>
                        <a:rPr lang="en-US" dirty="0"/>
                        <a:t>SW</a:t>
                      </a:r>
                      <a:endParaRPr lang="it-IT" dirty="0"/>
                    </a:p>
                  </a:txBody>
                  <a:tcPr/>
                </a:tc>
                <a:tc>
                  <a:txBody>
                    <a:bodyPr/>
                    <a:lstStyle/>
                    <a:p>
                      <a:r>
                        <a:rPr lang="en-US" dirty="0" err="1"/>
                        <a:t>Indirizzi</a:t>
                      </a:r>
                      <a:r>
                        <a:rPr lang="en-US" dirty="0"/>
                        <a:t> IP</a:t>
                      </a:r>
                      <a:endParaRPr lang="it-IT" dirty="0"/>
                    </a:p>
                  </a:txBody>
                  <a:tcPr/>
                </a:tc>
                <a:extLst>
                  <a:ext uri="{0D108BD9-81ED-4DB2-BD59-A6C34878D82A}">
                    <a16:rowId xmlns:a16="http://schemas.microsoft.com/office/drawing/2014/main" val="2123296349"/>
                  </a:ext>
                </a:extLst>
              </a:tr>
              <a:tr h="545777">
                <a:tc>
                  <a:txBody>
                    <a:bodyPr/>
                    <a:lstStyle/>
                    <a:p>
                      <a:r>
                        <a:rPr lang="en-US" dirty="0"/>
                        <a:t>2</a:t>
                      </a:r>
                      <a:endParaRPr lang="it-IT" dirty="0"/>
                    </a:p>
                  </a:txBody>
                  <a:tcPr/>
                </a:tc>
                <a:tc>
                  <a:txBody>
                    <a:bodyPr/>
                    <a:lstStyle/>
                    <a:p>
                      <a:r>
                        <a:rPr lang="en-US" dirty="0"/>
                        <a:t>Ethernet</a:t>
                      </a:r>
                      <a:endParaRPr lang="it-IT" dirty="0"/>
                    </a:p>
                  </a:txBody>
                  <a:tcPr/>
                </a:tc>
                <a:tc>
                  <a:txBody>
                    <a:bodyPr/>
                    <a:lstStyle/>
                    <a:p>
                      <a:r>
                        <a:rPr lang="en-US" dirty="0"/>
                        <a:t>Frame</a:t>
                      </a:r>
                      <a:endParaRPr lang="it-IT" dirty="0"/>
                    </a:p>
                  </a:txBody>
                  <a:tcPr/>
                </a:tc>
                <a:tc>
                  <a:txBody>
                    <a:bodyPr/>
                    <a:lstStyle/>
                    <a:p>
                      <a:r>
                        <a:rPr lang="en-US" dirty="0"/>
                        <a:t>HW</a:t>
                      </a:r>
                      <a:endParaRPr lang="it-IT" dirty="0"/>
                    </a:p>
                  </a:txBody>
                  <a:tcPr/>
                </a:tc>
                <a:tc>
                  <a:txBody>
                    <a:bodyPr/>
                    <a:lstStyle/>
                    <a:p>
                      <a:r>
                        <a:rPr lang="en-US" dirty="0" err="1"/>
                        <a:t>Indirizzi</a:t>
                      </a:r>
                      <a:r>
                        <a:rPr lang="en-US" dirty="0"/>
                        <a:t> MAC</a:t>
                      </a:r>
                      <a:endParaRPr lang="it-IT" dirty="0"/>
                    </a:p>
                  </a:txBody>
                  <a:tcPr/>
                </a:tc>
                <a:extLst>
                  <a:ext uri="{0D108BD9-81ED-4DB2-BD59-A6C34878D82A}">
                    <a16:rowId xmlns:a16="http://schemas.microsoft.com/office/drawing/2014/main" val="983988849"/>
                  </a:ext>
                </a:extLst>
              </a:tr>
              <a:tr h="545777">
                <a:tc>
                  <a:txBody>
                    <a:bodyPr/>
                    <a:lstStyle/>
                    <a:p>
                      <a:r>
                        <a:rPr lang="en-US" dirty="0"/>
                        <a:t>1</a:t>
                      </a:r>
                      <a:endParaRPr lang="it-IT" dirty="0"/>
                    </a:p>
                  </a:txBody>
                  <a:tcPr/>
                </a:tc>
                <a:tc>
                  <a:txBody>
                    <a:bodyPr/>
                    <a:lstStyle/>
                    <a:p>
                      <a:endParaRPr lang="it-IT"/>
                    </a:p>
                  </a:txBody>
                  <a:tcPr/>
                </a:tc>
                <a:tc>
                  <a:txBody>
                    <a:bodyPr/>
                    <a:lstStyle/>
                    <a:p>
                      <a:r>
                        <a:rPr lang="en-US" dirty="0"/>
                        <a:t>Bit</a:t>
                      </a:r>
                      <a:endParaRPr lang="it-IT" dirty="0"/>
                    </a:p>
                  </a:txBody>
                  <a:tcPr/>
                </a:tc>
                <a:tc>
                  <a:txBody>
                    <a:bodyPr/>
                    <a:lstStyle/>
                    <a:p>
                      <a:r>
                        <a:rPr lang="en-US" dirty="0"/>
                        <a:t>HW</a:t>
                      </a:r>
                      <a:endParaRPr lang="it-IT" dirty="0"/>
                    </a:p>
                  </a:txBody>
                  <a:tcPr/>
                </a:tc>
                <a:tc>
                  <a:txBody>
                    <a:bodyPr/>
                    <a:lstStyle/>
                    <a:p>
                      <a:endParaRPr lang="it-IT" dirty="0"/>
                    </a:p>
                  </a:txBody>
                  <a:tcPr/>
                </a:tc>
                <a:extLst>
                  <a:ext uri="{0D108BD9-81ED-4DB2-BD59-A6C34878D82A}">
                    <a16:rowId xmlns:a16="http://schemas.microsoft.com/office/drawing/2014/main" val="699725227"/>
                  </a:ext>
                </a:extLst>
              </a:tr>
            </a:tbl>
          </a:graphicData>
        </a:graphic>
      </p:graphicFrame>
    </p:spTree>
    <p:extLst>
      <p:ext uri="{BB962C8B-B14F-4D97-AF65-F5344CB8AC3E}">
        <p14:creationId xmlns:p14="http://schemas.microsoft.com/office/powerpoint/2010/main" val="3575304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con angoli arrotondati 4">
            <a:extLst>
              <a:ext uri="{FF2B5EF4-FFF2-40B4-BE49-F238E27FC236}">
                <a16:creationId xmlns:a16="http://schemas.microsoft.com/office/drawing/2014/main" id="{9B281B25-3E31-EC1A-BB8F-795A8CC896CB}"/>
              </a:ext>
            </a:extLst>
          </p:cNvPr>
          <p:cNvSpPr/>
          <p:nvPr/>
        </p:nvSpPr>
        <p:spPr>
          <a:xfrm>
            <a:off x="1381897" y="521279"/>
            <a:ext cx="9428206" cy="101325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89482AAA-D49C-41CC-87C3-E210C152BED8}"/>
              </a:ext>
            </a:extLst>
          </p:cNvPr>
          <p:cNvSpPr>
            <a:spLocks noGrp="1"/>
          </p:cNvSpPr>
          <p:nvPr>
            <p:ph type="title"/>
          </p:nvPr>
        </p:nvSpPr>
        <p:spPr/>
        <p:txBody>
          <a:bodyPr>
            <a:normAutofit/>
          </a:bodyPr>
          <a:lstStyle/>
          <a:p>
            <a:pPr algn="ctr"/>
            <a:r>
              <a:rPr lang="en-US" sz="4800" dirty="0" err="1">
                <a:solidFill>
                  <a:schemeClr val="bg1"/>
                </a:solidFill>
                <a:latin typeface="Print Clearly" panose="02000000000000000000" pitchFamily="50" charset="0"/>
              </a:rPr>
              <a:t>Incapsulamento</a:t>
            </a:r>
            <a:endParaRPr lang="it-IT" sz="4800" dirty="0">
              <a:solidFill>
                <a:schemeClr val="bg1"/>
              </a:solidFill>
              <a:latin typeface="Print Clearly" panose="02000000000000000000" pitchFamily="50" charset="0"/>
            </a:endParaRPr>
          </a:p>
        </p:txBody>
      </p:sp>
      <p:sp>
        <p:nvSpPr>
          <p:cNvPr id="28" name="Segnaposto contenuto 27">
            <a:extLst>
              <a:ext uri="{FF2B5EF4-FFF2-40B4-BE49-F238E27FC236}">
                <a16:creationId xmlns:a16="http://schemas.microsoft.com/office/drawing/2014/main" id="{84105A06-87CB-83CE-05B0-FB5BAAF84C4A}"/>
              </a:ext>
            </a:extLst>
          </p:cNvPr>
          <p:cNvSpPr>
            <a:spLocks noGrp="1"/>
          </p:cNvSpPr>
          <p:nvPr>
            <p:ph sz="half" idx="2"/>
          </p:nvPr>
        </p:nvSpPr>
        <p:spPr>
          <a:xfrm>
            <a:off x="4880918" y="1825625"/>
            <a:ext cx="6472881" cy="4351338"/>
          </a:xfrm>
        </p:spPr>
        <p:txBody>
          <a:bodyPr>
            <a:normAutofit/>
          </a:bodyPr>
          <a:lstStyle/>
          <a:p>
            <a:r>
              <a:rPr lang="en-US" sz="1800" dirty="0" err="1"/>
              <a:t>Quando</a:t>
            </a:r>
            <a:r>
              <a:rPr lang="en-US" sz="1800" dirty="0"/>
              <a:t> </a:t>
            </a:r>
            <a:r>
              <a:rPr lang="en-US" sz="1800" dirty="0" err="1"/>
              <a:t>si</a:t>
            </a:r>
            <a:r>
              <a:rPr lang="en-US" sz="1800" dirty="0"/>
              <a:t> </a:t>
            </a:r>
            <a:r>
              <a:rPr lang="en-US" sz="1800" dirty="0" err="1"/>
              <a:t>vuole</a:t>
            </a:r>
            <a:r>
              <a:rPr lang="en-US" sz="1800" dirty="0"/>
              <a:t> </a:t>
            </a:r>
            <a:r>
              <a:rPr lang="en-US" sz="1800" dirty="0" err="1"/>
              <a:t>inviare</a:t>
            </a:r>
            <a:r>
              <a:rPr lang="en-US" sz="1800" dirty="0"/>
              <a:t> </a:t>
            </a:r>
            <a:r>
              <a:rPr lang="en-US" sz="1800" dirty="0" err="1"/>
              <a:t>un’informazione</a:t>
            </a:r>
            <a:r>
              <a:rPr lang="en-US" sz="1800" dirty="0"/>
              <a:t>, </a:t>
            </a:r>
            <a:r>
              <a:rPr lang="en-US" sz="1800" dirty="0" err="1"/>
              <a:t>i</a:t>
            </a:r>
            <a:r>
              <a:rPr lang="en-US" sz="1800" dirty="0"/>
              <a:t> </a:t>
            </a:r>
            <a:r>
              <a:rPr lang="en-US" sz="1800" dirty="0" err="1"/>
              <a:t>dati</a:t>
            </a:r>
            <a:r>
              <a:rPr lang="en-US" sz="1800" dirty="0"/>
              <a:t> </a:t>
            </a:r>
            <a:r>
              <a:rPr lang="en-US" sz="1800" dirty="0" err="1"/>
              <a:t>vengono</a:t>
            </a:r>
            <a:r>
              <a:rPr lang="en-US" sz="1800" dirty="0"/>
              <a:t> </a:t>
            </a:r>
            <a:r>
              <a:rPr lang="en-US" sz="1800" dirty="0" err="1"/>
              <a:t>incapsulati</a:t>
            </a:r>
            <a:r>
              <a:rPr lang="en-US" sz="1800" dirty="0"/>
              <a:t> </a:t>
            </a:r>
            <a:r>
              <a:rPr lang="en-US" sz="1800" dirty="0" err="1"/>
              <a:t>ogni</a:t>
            </a:r>
            <a:r>
              <a:rPr lang="en-US" sz="1800" dirty="0"/>
              <a:t> </a:t>
            </a:r>
            <a:r>
              <a:rPr lang="en-US" sz="1800" dirty="0" err="1"/>
              <a:t>qualvolta</a:t>
            </a:r>
            <a:r>
              <a:rPr lang="en-US" sz="1800" dirty="0"/>
              <a:t> </a:t>
            </a:r>
            <a:r>
              <a:rPr lang="en-US" sz="1800" dirty="0" err="1"/>
              <a:t>passino</a:t>
            </a:r>
            <a:r>
              <a:rPr lang="en-US" sz="1800" dirty="0"/>
              <a:t> da un </a:t>
            </a:r>
            <a:r>
              <a:rPr lang="en-US" sz="1800" dirty="0" err="1"/>
              <a:t>livello</a:t>
            </a:r>
            <a:r>
              <a:rPr lang="en-US" sz="1800" dirty="0"/>
              <a:t> al </a:t>
            </a:r>
            <a:r>
              <a:rPr lang="en-US" sz="1800" dirty="0" err="1"/>
              <a:t>livello</a:t>
            </a:r>
            <a:r>
              <a:rPr lang="en-US" sz="1800" dirty="0"/>
              <a:t> </a:t>
            </a:r>
            <a:r>
              <a:rPr lang="en-US" sz="1800" dirty="0" err="1"/>
              <a:t>sottostante</a:t>
            </a:r>
            <a:r>
              <a:rPr lang="en-US" sz="1800" dirty="0"/>
              <a:t>.</a:t>
            </a:r>
          </a:p>
          <a:p>
            <a:r>
              <a:rPr lang="en-US" sz="1800" dirty="0" err="1"/>
              <a:t>L’informazione</a:t>
            </a:r>
            <a:r>
              <a:rPr lang="en-US" sz="1800" dirty="0"/>
              <a:t> </a:t>
            </a:r>
            <a:r>
              <a:rPr lang="en-US" sz="1800" dirty="0" err="1"/>
              <a:t>sarà</a:t>
            </a:r>
            <a:r>
              <a:rPr lang="en-US" sz="1800" dirty="0"/>
              <a:t> </a:t>
            </a:r>
            <a:r>
              <a:rPr lang="en-US" sz="1800" dirty="0" err="1"/>
              <a:t>contenuta</a:t>
            </a:r>
            <a:r>
              <a:rPr lang="en-US" sz="1800" dirty="0"/>
              <a:t> </a:t>
            </a:r>
            <a:r>
              <a:rPr lang="en-US" sz="1800" dirty="0" err="1"/>
              <a:t>nel</a:t>
            </a:r>
            <a:r>
              <a:rPr lang="en-US" sz="1800" dirty="0"/>
              <a:t> payload e </a:t>
            </a:r>
            <a:r>
              <a:rPr lang="en-US" sz="1800" dirty="0" err="1"/>
              <a:t>ogni</a:t>
            </a:r>
            <a:r>
              <a:rPr lang="en-US" sz="1800" dirty="0"/>
              <a:t> </a:t>
            </a:r>
            <a:r>
              <a:rPr lang="en-US" sz="1800" dirty="0" err="1"/>
              <a:t>livello</a:t>
            </a:r>
            <a:r>
              <a:rPr lang="en-US" sz="1800" dirty="0"/>
              <a:t> </a:t>
            </a:r>
            <a:r>
              <a:rPr lang="en-US" sz="1800" dirty="0" err="1"/>
              <a:t>aggiungerà</a:t>
            </a:r>
            <a:r>
              <a:rPr lang="en-US" sz="1800" dirty="0"/>
              <a:t> un header al </a:t>
            </a:r>
            <a:r>
              <a:rPr lang="en-US" sz="1800" dirty="0" err="1"/>
              <a:t>pacchetto</a:t>
            </a:r>
            <a:r>
              <a:rPr lang="en-US" sz="1800" dirty="0"/>
              <a:t> </a:t>
            </a:r>
            <a:r>
              <a:rPr lang="en-US" sz="1800" dirty="0" err="1"/>
              <a:t>che</a:t>
            </a:r>
            <a:r>
              <a:rPr lang="en-US" sz="1800" dirty="0"/>
              <a:t> </a:t>
            </a:r>
            <a:r>
              <a:rPr lang="en-US" sz="1800" dirty="0" err="1"/>
              <a:t>verrà</a:t>
            </a:r>
            <a:r>
              <a:rPr lang="en-US" sz="1800" dirty="0"/>
              <a:t> </a:t>
            </a:r>
            <a:r>
              <a:rPr lang="en-US" sz="1800" dirty="0" err="1"/>
              <a:t>inviato</a:t>
            </a:r>
            <a:r>
              <a:rPr lang="en-US" sz="1800" dirty="0"/>
              <a:t> </a:t>
            </a:r>
            <a:r>
              <a:rPr lang="en-US" sz="1800" dirty="0" err="1"/>
              <a:t>una</a:t>
            </a:r>
            <a:r>
              <a:rPr lang="en-US" sz="1800" dirty="0"/>
              <a:t> volta </a:t>
            </a:r>
            <a:r>
              <a:rPr lang="en-US" sz="1800" dirty="0" err="1"/>
              <a:t>raggiunto</a:t>
            </a:r>
            <a:r>
              <a:rPr lang="en-US" sz="1800" dirty="0"/>
              <a:t> il </a:t>
            </a:r>
            <a:r>
              <a:rPr lang="en-US" sz="1800" dirty="0" err="1"/>
              <a:t>livello</a:t>
            </a:r>
            <a:r>
              <a:rPr lang="en-US" sz="1800" dirty="0"/>
              <a:t> </a:t>
            </a:r>
            <a:r>
              <a:rPr lang="en-US" sz="1800" dirty="0" err="1"/>
              <a:t>fisico</a:t>
            </a:r>
            <a:endParaRPr lang="en-US" sz="1800" dirty="0"/>
          </a:p>
          <a:p>
            <a:endParaRPr lang="it-IT" sz="1800" dirty="0"/>
          </a:p>
        </p:txBody>
      </p:sp>
      <p:pic>
        <p:nvPicPr>
          <p:cNvPr id="4" name="Immagine 3">
            <a:extLst>
              <a:ext uri="{FF2B5EF4-FFF2-40B4-BE49-F238E27FC236}">
                <a16:creationId xmlns:a16="http://schemas.microsoft.com/office/drawing/2014/main" id="{D77C5866-A614-48DA-8D6D-4A9AAB8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1877" y="6129856"/>
            <a:ext cx="2414146" cy="397754"/>
          </a:xfrm>
          <a:prstGeom prst="rect">
            <a:avLst/>
          </a:prstGeom>
        </p:spPr>
      </p:pic>
      <p:grpSp>
        <p:nvGrpSpPr>
          <p:cNvPr id="24" name="Gruppo 23">
            <a:extLst>
              <a:ext uri="{FF2B5EF4-FFF2-40B4-BE49-F238E27FC236}">
                <a16:creationId xmlns:a16="http://schemas.microsoft.com/office/drawing/2014/main" id="{32F639E8-8C29-F0FC-7F26-CF0876C1DB70}"/>
              </a:ext>
            </a:extLst>
          </p:cNvPr>
          <p:cNvGrpSpPr/>
          <p:nvPr/>
        </p:nvGrpSpPr>
        <p:grpSpPr>
          <a:xfrm>
            <a:off x="1381897" y="1916540"/>
            <a:ext cx="2426049" cy="4169508"/>
            <a:chOff x="2743194" y="1916540"/>
            <a:chExt cx="2426049" cy="4169508"/>
          </a:xfrm>
        </p:grpSpPr>
        <p:sp>
          <p:nvSpPr>
            <p:cNvPr id="6" name="Rettangolo 5">
              <a:extLst>
                <a:ext uri="{FF2B5EF4-FFF2-40B4-BE49-F238E27FC236}">
                  <a16:creationId xmlns:a16="http://schemas.microsoft.com/office/drawing/2014/main" id="{DA821D8C-9EC8-E416-BB1C-BDFD97DC3AAF}"/>
                </a:ext>
              </a:extLst>
            </p:cNvPr>
            <p:cNvSpPr/>
            <p:nvPr/>
          </p:nvSpPr>
          <p:spPr>
            <a:xfrm>
              <a:off x="2743200" y="1916540"/>
              <a:ext cx="2426043" cy="1786932"/>
            </a:xfrm>
            <a:prstGeom prst="rect">
              <a:avLst/>
            </a:pr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Applicazione</a:t>
              </a:r>
              <a:endParaRPr lang="it-IT" dirty="0"/>
            </a:p>
          </p:txBody>
        </p:sp>
        <p:sp>
          <p:nvSpPr>
            <p:cNvPr id="23" name="Rettangolo 22">
              <a:extLst>
                <a:ext uri="{FF2B5EF4-FFF2-40B4-BE49-F238E27FC236}">
                  <a16:creationId xmlns:a16="http://schemas.microsoft.com/office/drawing/2014/main" id="{BA0AC87D-1EA0-DC3B-B6D8-F747E8B9115E}"/>
                </a:ext>
              </a:extLst>
            </p:cNvPr>
            <p:cNvSpPr/>
            <p:nvPr/>
          </p:nvSpPr>
          <p:spPr>
            <a:xfrm>
              <a:off x="2743194" y="5490404"/>
              <a:ext cx="2426043" cy="595644"/>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Fisico</a:t>
              </a:r>
              <a:endParaRPr lang="it-IT" dirty="0"/>
            </a:p>
          </p:txBody>
        </p:sp>
        <p:sp>
          <p:nvSpPr>
            <p:cNvPr id="25" name="Rettangolo 24">
              <a:extLst>
                <a:ext uri="{FF2B5EF4-FFF2-40B4-BE49-F238E27FC236}">
                  <a16:creationId xmlns:a16="http://schemas.microsoft.com/office/drawing/2014/main" id="{845F274B-FD43-5498-A45F-22A053BF2932}"/>
                </a:ext>
              </a:extLst>
            </p:cNvPr>
            <p:cNvSpPr/>
            <p:nvPr/>
          </p:nvSpPr>
          <p:spPr>
            <a:xfrm>
              <a:off x="2743195" y="4299116"/>
              <a:ext cx="2426043" cy="595644"/>
            </a:xfrm>
            <a:prstGeom prst="rect">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Rete</a:t>
              </a:r>
              <a:endParaRPr lang="it-IT" dirty="0"/>
            </a:p>
          </p:txBody>
        </p:sp>
        <p:sp>
          <p:nvSpPr>
            <p:cNvPr id="26" name="Rettangolo 25">
              <a:extLst>
                <a:ext uri="{FF2B5EF4-FFF2-40B4-BE49-F238E27FC236}">
                  <a16:creationId xmlns:a16="http://schemas.microsoft.com/office/drawing/2014/main" id="{CF63E8C8-F39A-AE5A-BCB4-51500DB60D82}"/>
                </a:ext>
              </a:extLst>
            </p:cNvPr>
            <p:cNvSpPr/>
            <p:nvPr/>
          </p:nvSpPr>
          <p:spPr>
            <a:xfrm>
              <a:off x="2743195" y="3703472"/>
              <a:ext cx="2426043" cy="595644"/>
            </a:xfrm>
            <a:prstGeom prst="rect">
              <a:avLst/>
            </a:prstGeom>
            <a:solidFill>
              <a:srgbClr val="E67E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Trasporto</a:t>
              </a:r>
              <a:endParaRPr lang="it-IT" dirty="0"/>
            </a:p>
          </p:txBody>
        </p:sp>
        <p:sp>
          <p:nvSpPr>
            <p:cNvPr id="8" name="Rettangolo 7">
              <a:extLst>
                <a:ext uri="{FF2B5EF4-FFF2-40B4-BE49-F238E27FC236}">
                  <a16:creationId xmlns:a16="http://schemas.microsoft.com/office/drawing/2014/main" id="{F76FEB87-DE0C-2DFA-1545-30D6CA8F1E65}"/>
                </a:ext>
              </a:extLst>
            </p:cNvPr>
            <p:cNvSpPr/>
            <p:nvPr/>
          </p:nvSpPr>
          <p:spPr>
            <a:xfrm>
              <a:off x="2743194" y="4894760"/>
              <a:ext cx="2426043" cy="595644"/>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Collegamento</a:t>
              </a:r>
              <a:r>
                <a:rPr lang="en-US" dirty="0"/>
                <a:t> </a:t>
              </a:r>
              <a:r>
                <a:rPr lang="en-US" dirty="0" err="1"/>
                <a:t>Dati</a:t>
              </a:r>
              <a:endParaRPr lang="it-IT" dirty="0"/>
            </a:p>
          </p:txBody>
        </p:sp>
      </p:grpSp>
      <p:cxnSp>
        <p:nvCxnSpPr>
          <p:cNvPr id="7" name="Connettore 2 6">
            <a:extLst>
              <a:ext uri="{FF2B5EF4-FFF2-40B4-BE49-F238E27FC236}">
                <a16:creationId xmlns:a16="http://schemas.microsoft.com/office/drawing/2014/main" id="{3996E18E-B6CD-1040-FA8F-73D1CCAAF988}"/>
              </a:ext>
            </a:extLst>
          </p:cNvPr>
          <p:cNvCxnSpPr/>
          <p:nvPr/>
        </p:nvCxnSpPr>
        <p:spPr>
          <a:xfrm>
            <a:off x="4176581" y="1916540"/>
            <a:ext cx="0" cy="416950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Immagine 9">
            <a:extLst>
              <a:ext uri="{FF2B5EF4-FFF2-40B4-BE49-F238E27FC236}">
                <a16:creationId xmlns:a16="http://schemas.microsoft.com/office/drawing/2014/main" id="{9A8B1F2A-89D2-6754-F56F-73FBBDAE9D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749" y="3789860"/>
            <a:ext cx="3914775" cy="2209800"/>
          </a:xfrm>
          <a:prstGeom prst="rect">
            <a:avLst/>
          </a:prstGeom>
        </p:spPr>
      </p:pic>
      <p:cxnSp>
        <p:nvCxnSpPr>
          <p:cNvPr id="11" name="Connettore 2 10">
            <a:extLst>
              <a:ext uri="{FF2B5EF4-FFF2-40B4-BE49-F238E27FC236}">
                <a16:creationId xmlns:a16="http://schemas.microsoft.com/office/drawing/2014/main" id="{F3F36E72-8941-C76B-6348-A0F70CFA91BB}"/>
              </a:ext>
            </a:extLst>
          </p:cNvPr>
          <p:cNvCxnSpPr>
            <a:cxnSpLocks/>
          </p:cNvCxnSpPr>
          <p:nvPr/>
        </p:nvCxnSpPr>
        <p:spPr>
          <a:xfrm flipV="1">
            <a:off x="4545217" y="1916540"/>
            <a:ext cx="0" cy="416950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5270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con angoli arrotondati 4">
            <a:extLst>
              <a:ext uri="{FF2B5EF4-FFF2-40B4-BE49-F238E27FC236}">
                <a16:creationId xmlns:a16="http://schemas.microsoft.com/office/drawing/2014/main" id="{9B281B25-3E31-EC1A-BB8F-795A8CC896CB}"/>
              </a:ext>
            </a:extLst>
          </p:cNvPr>
          <p:cNvSpPr/>
          <p:nvPr/>
        </p:nvSpPr>
        <p:spPr>
          <a:xfrm>
            <a:off x="1381897" y="521279"/>
            <a:ext cx="9428206" cy="101325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89482AAA-D49C-41CC-87C3-E210C152BED8}"/>
              </a:ext>
            </a:extLst>
          </p:cNvPr>
          <p:cNvSpPr>
            <a:spLocks noGrp="1"/>
          </p:cNvSpPr>
          <p:nvPr>
            <p:ph type="title"/>
          </p:nvPr>
        </p:nvSpPr>
        <p:spPr/>
        <p:txBody>
          <a:bodyPr>
            <a:normAutofit/>
          </a:bodyPr>
          <a:lstStyle/>
          <a:p>
            <a:pPr algn="ctr"/>
            <a:r>
              <a:rPr lang="en-US" sz="4800" dirty="0">
                <a:solidFill>
                  <a:schemeClr val="bg1"/>
                </a:solidFill>
                <a:latin typeface="Print Clearly" panose="02000000000000000000" pitchFamily="50" charset="0"/>
              </a:rPr>
              <a:t>Error Detection</a:t>
            </a:r>
            <a:endParaRPr lang="it-IT" sz="4800" dirty="0">
              <a:solidFill>
                <a:schemeClr val="bg1"/>
              </a:solidFill>
              <a:latin typeface="Print Clearly" panose="02000000000000000000" pitchFamily="50" charset="0"/>
            </a:endParaRPr>
          </a:p>
        </p:txBody>
      </p:sp>
      <p:sp>
        <p:nvSpPr>
          <p:cNvPr id="28" name="Segnaposto contenuto 27">
            <a:extLst>
              <a:ext uri="{FF2B5EF4-FFF2-40B4-BE49-F238E27FC236}">
                <a16:creationId xmlns:a16="http://schemas.microsoft.com/office/drawing/2014/main" id="{84105A06-87CB-83CE-05B0-FB5BAAF84C4A}"/>
              </a:ext>
            </a:extLst>
          </p:cNvPr>
          <p:cNvSpPr>
            <a:spLocks noGrp="1"/>
          </p:cNvSpPr>
          <p:nvPr>
            <p:ph sz="half" idx="2"/>
          </p:nvPr>
        </p:nvSpPr>
        <p:spPr>
          <a:xfrm>
            <a:off x="4053016" y="1825625"/>
            <a:ext cx="7300783" cy="4351338"/>
          </a:xfrm>
        </p:spPr>
        <p:txBody>
          <a:bodyPr>
            <a:normAutofit/>
          </a:bodyPr>
          <a:lstStyle/>
          <a:p>
            <a:r>
              <a:rPr lang="it-IT" sz="1800" dirty="0"/>
              <a:t>Può capitare che durante la comunicazione dei pacchetti vengano smarriti, ricevuti con un ordine sbagliato o che arrivino semplicemente a destinazione corrotti</a:t>
            </a:r>
          </a:p>
          <a:p>
            <a:r>
              <a:rPr lang="it-IT" sz="1800" dirty="0"/>
              <a:t>Come posso risolvere il problema?</a:t>
            </a:r>
          </a:p>
          <a:p>
            <a:pPr marL="800100" lvl="1" indent="-342900">
              <a:buFont typeface="+mj-lt"/>
              <a:buAutoNum type="arabicPeriod"/>
            </a:pPr>
            <a:r>
              <a:rPr lang="it-IT" sz="1800" dirty="0"/>
              <a:t>Devo implementare degli algoritmi di </a:t>
            </a:r>
            <a:r>
              <a:rPr lang="it-IT" sz="1800" dirty="0" err="1"/>
              <a:t>error</a:t>
            </a:r>
            <a:r>
              <a:rPr lang="it-IT" sz="1800" dirty="0"/>
              <a:t> checking</a:t>
            </a:r>
          </a:p>
          <a:p>
            <a:pPr marL="800100" lvl="1" indent="-342900">
              <a:buFont typeface="+mj-lt"/>
              <a:buAutoNum type="arabicPeriod"/>
            </a:pPr>
            <a:r>
              <a:rPr lang="it-IT" sz="1800" dirty="0"/>
              <a:t>Se uno o più pacchetti presentano degli errori, vengono ritrasmessi</a:t>
            </a:r>
          </a:p>
        </p:txBody>
      </p:sp>
      <p:pic>
        <p:nvPicPr>
          <p:cNvPr id="4" name="Immagine 3">
            <a:extLst>
              <a:ext uri="{FF2B5EF4-FFF2-40B4-BE49-F238E27FC236}">
                <a16:creationId xmlns:a16="http://schemas.microsoft.com/office/drawing/2014/main" id="{D77C5866-A614-48DA-8D6D-4A9AAB8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1877" y="6129856"/>
            <a:ext cx="2414146" cy="397754"/>
          </a:xfrm>
          <a:prstGeom prst="rect">
            <a:avLst/>
          </a:prstGeom>
        </p:spPr>
      </p:pic>
      <p:grpSp>
        <p:nvGrpSpPr>
          <p:cNvPr id="24" name="Gruppo 23">
            <a:extLst>
              <a:ext uri="{FF2B5EF4-FFF2-40B4-BE49-F238E27FC236}">
                <a16:creationId xmlns:a16="http://schemas.microsoft.com/office/drawing/2014/main" id="{32F639E8-8C29-F0FC-7F26-CF0876C1DB70}"/>
              </a:ext>
            </a:extLst>
          </p:cNvPr>
          <p:cNvGrpSpPr/>
          <p:nvPr/>
        </p:nvGrpSpPr>
        <p:grpSpPr>
          <a:xfrm>
            <a:off x="1381897" y="1916540"/>
            <a:ext cx="2426049" cy="4169508"/>
            <a:chOff x="2743194" y="1916540"/>
            <a:chExt cx="2426049" cy="4169508"/>
          </a:xfrm>
        </p:grpSpPr>
        <p:sp>
          <p:nvSpPr>
            <p:cNvPr id="6" name="Rettangolo 5">
              <a:extLst>
                <a:ext uri="{FF2B5EF4-FFF2-40B4-BE49-F238E27FC236}">
                  <a16:creationId xmlns:a16="http://schemas.microsoft.com/office/drawing/2014/main" id="{DA821D8C-9EC8-E416-BB1C-BDFD97DC3AAF}"/>
                </a:ext>
              </a:extLst>
            </p:cNvPr>
            <p:cNvSpPr/>
            <p:nvPr/>
          </p:nvSpPr>
          <p:spPr>
            <a:xfrm>
              <a:off x="2743200" y="1916540"/>
              <a:ext cx="2426043" cy="1786932"/>
            </a:xfrm>
            <a:prstGeom prst="rect">
              <a:avLst/>
            </a:pr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Applicazione</a:t>
              </a:r>
              <a:endParaRPr lang="it-IT" dirty="0"/>
            </a:p>
          </p:txBody>
        </p:sp>
        <p:sp>
          <p:nvSpPr>
            <p:cNvPr id="23" name="Rettangolo 22">
              <a:extLst>
                <a:ext uri="{FF2B5EF4-FFF2-40B4-BE49-F238E27FC236}">
                  <a16:creationId xmlns:a16="http://schemas.microsoft.com/office/drawing/2014/main" id="{BA0AC87D-1EA0-DC3B-B6D8-F747E8B9115E}"/>
                </a:ext>
              </a:extLst>
            </p:cNvPr>
            <p:cNvSpPr/>
            <p:nvPr/>
          </p:nvSpPr>
          <p:spPr>
            <a:xfrm>
              <a:off x="2743194" y="5490404"/>
              <a:ext cx="2426043" cy="595644"/>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Fisico</a:t>
              </a:r>
              <a:endParaRPr lang="it-IT" dirty="0"/>
            </a:p>
          </p:txBody>
        </p:sp>
        <p:sp>
          <p:nvSpPr>
            <p:cNvPr id="25" name="Rettangolo 24">
              <a:extLst>
                <a:ext uri="{FF2B5EF4-FFF2-40B4-BE49-F238E27FC236}">
                  <a16:creationId xmlns:a16="http://schemas.microsoft.com/office/drawing/2014/main" id="{845F274B-FD43-5498-A45F-22A053BF2932}"/>
                </a:ext>
              </a:extLst>
            </p:cNvPr>
            <p:cNvSpPr/>
            <p:nvPr/>
          </p:nvSpPr>
          <p:spPr>
            <a:xfrm>
              <a:off x="2743195" y="4299116"/>
              <a:ext cx="2426043" cy="595644"/>
            </a:xfrm>
            <a:prstGeom prst="rect">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Rete</a:t>
              </a:r>
              <a:endParaRPr lang="it-IT" dirty="0"/>
            </a:p>
          </p:txBody>
        </p:sp>
        <p:sp>
          <p:nvSpPr>
            <p:cNvPr id="26" name="Rettangolo 25">
              <a:extLst>
                <a:ext uri="{FF2B5EF4-FFF2-40B4-BE49-F238E27FC236}">
                  <a16:creationId xmlns:a16="http://schemas.microsoft.com/office/drawing/2014/main" id="{CF63E8C8-F39A-AE5A-BCB4-51500DB60D82}"/>
                </a:ext>
              </a:extLst>
            </p:cNvPr>
            <p:cNvSpPr/>
            <p:nvPr/>
          </p:nvSpPr>
          <p:spPr>
            <a:xfrm>
              <a:off x="2743195" y="3703472"/>
              <a:ext cx="2426043" cy="595644"/>
            </a:xfrm>
            <a:prstGeom prst="rect">
              <a:avLst/>
            </a:prstGeom>
            <a:solidFill>
              <a:srgbClr val="E67E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Trasporto</a:t>
              </a:r>
              <a:endParaRPr lang="it-IT" dirty="0"/>
            </a:p>
          </p:txBody>
        </p:sp>
        <p:sp>
          <p:nvSpPr>
            <p:cNvPr id="8" name="Rettangolo 7">
              <a:extLst>
                <a:ext uri="{FF2B5EF4-FFF2-40B4-BE49-F238E27FC236}">
                  <a16:creationId xmlns:a16="http://schemas.microsoft.com/office/drawing/2014/main" id="{F76FEB87-DE0C-2DFA-1545-30D6CA8F1E65}"/>
                </a:ext>
              </a:extLst>
            </p:cNvPr>
            <p:cNvSpPr/>
            <p:nvPr/>
          </p:nvSpPr>
          <p:spPr>
            <a:xfrm>
              <a:off x="2743194" y="4894760"/>
              <a:ext cx="2426043" cy="595644"/>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Collegamento</a:t>
              </a:r>
              <a:r>
                <a:rPr lang="en-US" dirty="0"/>
                <a:t> </a:t>
              </a:r>
              <a:r>
                <a:rPr lang="en-US" dirty="0" err="1"/>
                <a:t>Dati</a:t>
              </a:r>
              <a:endParaRPr lang="it-IT" dirty="0"/>
            </a:p>
          </p:txBody>
        </p:sp>
      </p:grpSp>
    </p:spTree>
    <p:extLst>
      <p:ext uri="{BB962C8B-B14F-4D97-AF65-F5344CB8AC3E}">
        <p14:creationId xmlns:p14="http://schemas.microsoft.com/office/powerpoint/2010/main" val="41774970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xEl>
                                              <p:pRg st="2" end="2"/>
                                            </p:txEl>
                                          </p:spTgt>
                                        </p:tgtEl>
                                        <p:attrNameLst>
                                          <p:attrName>style.visibility</p:attrName>
                                        </p:attrNameLst>
                                      </p:cBhvr>
                                      <p:to>
                                        <p:strVal val="visible"/>
                                      </p:to>
                                    </p:set>
                                    <p:animEffect transition="in" filter="fade">
                                      <p:cBhvr>
                                        <p:cTn id="7" dur="500"/>
                                        <p:tgtEl>
                                          <p:spTgt spid="2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xEl>
                                              <p:pRg st="3" end="3"/>
                                            </p:txEl>
                                          </p:spTgt>
                                        </p:tgtEl>
                                        <p:attrNameLst>
                                          <p:attrName>style.visibility</p:attrName>
                                        </p:attrNameLst>
                                      </p:cBhvr>
                                      <p:to>
                                        <p:strVal val="visible"/>
                                      </p:to>
                                    </p:set>
                                    <p:animEffect transition="in" filter="fade">
                                      <p:cBhvr>
                                        <p:cTn id="12" dur="500"/>
                                        <p:tgtEl>
                                          <p:spTgt spid="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con angoli arrotondati 4">
            <a:extLst>
              <a:ext uri="{FF2B5EF4-FFF2-40B4-BE49-F238E27FC236}">
                <a16:creationId xmlns:a16="http://schemas.microsoft.com/office/drawing/2014/main" id="{9B281B25-3E31-EC1A-BB8F-795A8CC896CB}"/>
              </a:ext>
            </a:extLst>
          </p:cNvPr>
          <p:cNvSpPr/>
          <p:nvPr/>
        </p:nvSpPr>
        <p:spPr>
          <a:xfrm>
            <a:off x="1381897" y="521279"/>
            <a:ext cx="9428206" cy="101325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89482AAA-D49C-41CC-87C3-E210C152BED8}"/>
              </a:ext>
            </a:extLst>
          </p:cNvPr>
          <p:cNvSpPr>
            <a:spLocks noGrp="1"/>
          </p:cNvSpPr>
          <p:nvPr>
            <p:ph type="title"/>
          </p:nvPr>
        </p:nvSpPr>
        <p:spPr/>
        <p:txBody>
          <a:bodyPr>
            <a:normAutofit/>
          </a:bodyPr>
          <a:lstStyle/>
          <a:p>
            <a:pPr algn="ctr"/>
            <a:r>
              <a:rPr lang="en-US" sz="4800" dirty="0" err="1">
                <a:solidFill>
                  <a:schemeClr val="bg1"/>
                </a:solidFill>
                <a:latin typeface="Print Clearly" panose="02000000000000000000" pitchFamily="50" charset="0"/>
              </a:rPr>
              <a:t>Livello</a:t>
            </a:r>
            <a:r>
              <a:rPr lang="en-US" sz="4800" dirty="0">
                <a:solidFill>
                  <a:schemeClr val="bg1"/>
                </a:solidFill>
                <a:latin typeface="Print Clearly" panose="02000000000000000000" pitchFamily="50" charset="0"/>
              </a:rPr>
              <a:t> </a:t>
            </a:r>
            <a:r>
              <a:rPr lang="en-US" sz="4800" dirty="0" err="1">
                <a:solidFill>
                  <a:schemeClr val="bg1"/>
                </a:solidFill>
                <a:latin typeface="Print Clearly" panose="02000000000000000000" pitchFamily="50" charset="0"/>
              </a:rPr>
              <a:t>Fisico</a:t>
            </a:r>
            <a:endParaRPr lang="it-IT" sz="4800" dirty="0">
              <a:solidFill>
                <a:schemeClr val="bg1"/>
              </a:solidFill>
              <a:latin typeface="Print Clearly" panose="02000000000000000000" pitchFamily="50" charset="0"/>
            </a:endParaRPr>
          </a:p>
        </p:txBody>
      </p:sp>
      <p:sp>
        <p:nvSpPr>
          <p:cNvPr id="28" name="Segnaposto contenuto 27">
            <a:extLst>
              <a:ext uri="{FF2B5EF4-FFF2-40B4-BE49-F238E27FC236}">
                <a16:creationId xmlns:a16="http://schemas.microsoft.com/office/drawing/2014/main" id="{84105A06-87CB-83CE-05B0-FB5BAAF84C4A}"/>
              </a:ext>
            </a:extLst>
          </p:cNvPr>
          <p:cNvSpPr>
            <a:spLocks noGrp="1"/>
          </p:cNvSpPr>
          <p:nvPr>
            <p:ph sz="half" idx="2"/>
          </p:nvPr>
        </p:nvSpPr>
        <p:spPr>
          <a:xfrm>
            <a:off x="4053016" y="1825625"/>
            <a:ext cx="7300783" cy="4351338"/>
          </a:xfrm>
        </p:spPr>
        <p:txBody>
          <a:bodyPr>
            <a:normAutofit lnSpcReduction="10000"/>
          </a:bodyPr>
          <a:lstStyle/>
          <a:p>
            <a:r>
              <a:rPr lang="it-IT" sz="1800" dirty="0"/>
              <a:t>Il livello fisico si occupa della trasmissione di bit grezzi sul canale di comunicazione. I requisiti di progetto devono assicurare che ogni bit trasmesso con valore 1 sia ricevuto ancora con valore 1 e non con valore 0.</a:t>
            </a:r>
          </a:p>
          <a:p>
            <a:r>
              <a:rPr lang="it-IT" sz="1800" dirty="0"/>
              <a:t>Problemi tipici:</a:t>
            </a:r>
          </a:p>
          <a:p>
            <a:pPr marL="800100" lvl="1" indent="-342900">
              <a:buFont typeface="+mj-lt"/>
              <a:buAutoNum type="arabicPeriod"/>
            </a:pPr>
            <a:r>
              <a:rPr lang="it-IT" sz="1600" dirty="0"/>
              <a:t>quali segnali elettrici dovrebbero essere usati per rappresentare un 1 e uno 0</a:t>
            </a:r>
          </a:p>
          <a:p>
            <a:pPr marL="800100" lvl="1" indent="-342900">
              <a:buFont typeface="+mj-lt"/>
              <a:buAutoNum type="arabicPeriod"/>
            </a:pPr>
            <a:r>
              <a:rPr lang="it-IT" sz="1600" dirty="0"/>
              <a:t>quanti nanosecondi deve durare un bit</a:t>
            </a:r>
          </a:p>
          <a:p>
            <a:pPr marL="800100" lvl="1" indent="-342900">
              <a:buFont typeface="+mj-lt"/>
              <a:buAutoNum type="arabicPeriod"/>
            </a:pPr>
            <a:r>
              <a:rPr lang="it-IT" sz="1600" dirty="0"/>
              <a:t>se la trasmissione può avvenire simultaneamente in entrambe le direzioni</a:t>
            </a:r>
          </a:p>
          <a:p>
            <a:pPr marL="800100" lvl="1" indent="-342900">
              <a:buFont typeface="+mj-lt"/>
              <a:buAutoNum type="arabicPeriod"/>
            </a:pPr>
            <a:r>
              <a:rPr lang="it-IT" sz="1600" dirty="0"/>
              <a:t>come si stabilisce la connessione iniziale e come viene abbattuta quando entrambe le parti hanno terminato</a:t>
            </a:r>
          </a:p>
          <a:p>
            <a:pPr marL="800100" lvl="1" indent="-342900">
              <a:buFont typeface="+mj-lt"/>
              <a:buAutoNum type="arabicPeriod"/>
            </a:pPr>
            <a:r>
              <a:rPr lang="it-IT" sz="1600" dirty="0"/>
              <a:t>quanti contatti deve avere il connettore di rete e quale funzione va assegnata a ciascuno</a:t>
            </a:r>
          </a:p>
          <a:p>
            <a:r>
              <a:rPr lang="it-IT" sz="1800" dirty="0"/>
              <a:t>Le specifiche riguardano per lo più interfacce meccaniche o elettriche e temporizzazione, oltre al mezzo di trasmissione che si trova sotto al livello fisico.</a:t>
            </a:r>
          </a:p>
        </p:txBody>
      </p:sp>
      <p:pic>
        <p:nvPicPr>
          <p:cNvPr id="4" name="Immagine 3">
            <a:extLst>
              <a:ext uri="{FF2B5EF4-FFF2-40B4-BE49-F238E27FC236}">
                <a16:creationId xmlns:a16="http://schemas.microsoft.com/office/drawing/2014/main" id="{D77C5866-A614-48DA-8D6D-4A9AAB8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1877" y="6129856"/>
            <a:ext cx="2414146" cy="397754"/>
          </a:xfrm>
          <a:prstGeom prst="rect">
            <a:avLst/>
          </a:prstGeom>
        </p:spPr>
      </p:pic>
      <p:grpSp>
        <p:nvGrpSpPr>
          <p:cNvPr id="24" name="Gruppo 23">
            <a:extLst>
              <a:ext uri="{FF2B5EF4-FFF2-40B4-BE49-F238E27FC236}">
                <a16:creationId xmlns:a16="http://schemas.microsoft.com/office/drawing/2014/main" id="{32F639E8-8C29-F0FC-7F26-CF0876C1DB70}"/>
              </a:ext>
            </a:extLst>
          </p:cNvPr>
          <p:cNvGrpSpPr/>
          <p:nvPr/>
        </p:nvGrpSpPr>
        <p:grpSpPr>
          <a:xfrm>
            <a:off x="1381897" y="1916540"/>
            <a:ext cx="2426049" cy="4169508"/>
            <a:chOff x="2743194" y="1916540"/>
            <a:chExt cx="2426049" cy="4169508"/>
          </a:xfrm>
        </p:grpSpPr>
        <p:sp>
          <p:nvSpPr>
            <p:cNvPr id="6" name="Rettangolo 5">
              <a:extLst>
                <a:ext uri="{FF2B5EF4-FFF2-40B4-BE49-F238E27FC236}">
                  <a16:creationId xmlns:a16="http://schemas.microsoft.com/office/drawing/2014/main" id="{DA821D8C-9EC8-E416-BB1C-BDFD97DC3AAF}"/>
                </a:ext>
              </a:extLst>
            </p:cNvPr>
            <p:cNvSpPr/>
            <p:nvPr/>
          </p:nvSpPr>
          <p:spPr>
            <a:xfrm>
              <a:off x="2743200" y="1916540"/>
              <a:ext cx="2426043" cy="1786932"/>
            </a:xfrm>
            <a:prstGeom prst="rect">
              <a:avLst/>
            </a:pr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Applicazione</a:t>
              </a:r>
              <a:endParaRPr lang="it-IT" dirty="0"/>
            </a:p>
          </p:txBody>
        </p:sp>
        <p:sp>
          <p:nvSpPr>
            <p:cNvPr id="23" name="Rettangolo 22">
              <a:extLst>
                <a:ext uri="{FF2B5EF4-FFF2-40B4-BE49-F238E27FC236}">
                  <a16:creationId xmlns:a16="http://schemas.microsoft.com/office/drawing/2014/main" id="{BA0AC87D-1EA0-DC3B-B6D8-F747E8B9115E}"/>
                </a:ext>
              </a:extLst>
            </p:cNvPr>
            <p:cNvSpPr/>
            <p:nvPr/>
          </p:nvSpPr>
          <p:spPr>
            <a:xfrm>
              <a:off x="2743194" y="5490404"/>
              <a:ext cx="2426043" cy="595644"/>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Fisico</a:t>
              </a:r>
              <a:endParaRPr lang="it-IT" dirty="0"/>
            </a:p>
          </p:txBody>
        </p:sp>
        <p:sp>
          <p:nvSpPr>
            <p:cNvPr id="25" name="Rettangolo 24">
              <a:extLst>
                <a:ext uri="{FF2B5EF4-FFF2-40B4-BE49-F238E27FC236}">
                  <a16:creationId xmlns:a16="http://schemas.microsoft.com/office/drawing/2014/main" id="{845F274B-FD43-5498-A45F-22A053BF2932}"/>
                </a:ext>
              </a:extLst>
            </p:cNvPr>
            <p:cNvSpPr/>
            <p:nvPr/>
          </p:nvSpPr>
          <p:spPr>
            <a:xfrm>
              <a:off x="2743195" y="4299116"/>
              <a:ext cx="2426043" cy="595644"/>
            </a:xfrm>
            <a:prstGeom prst="rect">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Rete</a:t>
              </a:r>
              <a:endParaRPr lang="it-IT" dirty="0"/>
            </a:p>
          </p:txBody>
        </p:sp>
        <p:sp>
          <p:nvSpPr>
            <p:cNvPr id="26" name="Rettangolo 25">
              <a:extLst>
                <a:ext uri="{FF2B5EF4-FFF2-40B4-BE49-F238E27FC236}">
                  <a16:creationId xmlns:a16="http://schemas.microsoft.com/office/drawing/2014/main" id="{CF63E8C8-F39A-AE5A-BCB4-51500DB60D82}"/>
                </a:ext>
              </a:extLst>
            </p:cNvPr>
            <p:cNvSpPr/>
            <p:nvPr/>
          </p:nvSpPr>
          <p:spPr>
            <a:xfrm>
              <a:off x="2743195" y="3703472"/>
              <a:ext cx="2426043" cy="595644"/>
            </a:xfrm>
            <a:prstGeom prst="rect">
              <a:avLst/>
            </a:prstGeom>
            <a:solidFill>
              <a:srgbClr val="E67E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Trasporto</a:t>
              </a:r>
              <a:endParaRPr lang="it-IT" dirty="0"/>
            </a:p>
          </p:txBody>
        </p:sp>
        <p:sp>
          <p:nvSpPr>
            <p:cNvPr id="8" name="Rettangolo 7">
              <a:extLst>
                <a:ext uri="{FF2B5EF4-FFF2-40B4-BE49-F238E27FC236}">
                  <a16:creationId xmlns:a16="http://schemas.microsoft.com/office/drawing/2014/main" id="{F76FEB87-DE0C-2DFA-1545-30D6CA8F1E65}"/>
                </a:ext>
              </a:extLst>
            </p:cNvPr>
            <p:cNvSpPr/>
            <p:nvPr/>
          </p:nvSpPr>
          <p:spPr>
            <a:xfrm>
              <a:off x="2743194" y="4894760"/>
              <a:ext cx="2426043" cy="595644"/>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Collegamento</a:t>
              </a:r>
              <a:r>
                <a:rPr lang="en-US" dirty="0"/>
                <a:t> </a:t>
              </a:r>
              <a:r>
                <a:rPr lang="en-US" dirty="0" err="1"/>
                <a:t>Dati</a:t>
              </a:r>
              <a:endParaRPr lang="it-IT" dirty="0"/>
            </a:p>
          </p:txBody>
        </p:sp>
      </p:grpSp>
    </p:spTree>
    <p:extLst>
      <p:ext uri="{BB962C8B-B14F-4D97-AF65-F5344CB8AC3E}">
        <p14:creationId xmlns:p14="http://schemas.microsoft.com/office/powerpoint/2010/main" val="24637076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con angoli arrotondati 4">
            <a:extLst>
              <a:ext uri="{FF2B5EF4-FFF2-40B4-BE49-F238E27FC236}">
                <a16:creationId xmlns:a16="http://schemas.microsoft.com/office/drawing/2014/main" id="{9B281B25-3E31-EC1A-BB8F-795A8CC896CB}"/>
              </a:ext>
            </a:extLst>
          </p:cNvPr>
          <p:cNvSpPr/>
          <p:nvPr/>
        </p:nvSpPr>
        <p:spPr>
          <a:xfrm>
            <a:off x="1381897" y="521279"/>
            <a:ext cx="9428206" cy="101325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89482AAA-D49C-41CC-87C3-E210C152BED8}"/>
              </a:ext>
            </a:extLst>
          </p:cNvPr>
          <p:cNvSpPr>
            <a:spLocks noGrp="1"/>
          </p:cNvSpPr>
          <p:nvPr>
            <p:ph type="title"/>
          </p:nvPr>
        </p:nvSpPr>
        <p:spPr/>
        <p:txBody>
          <a:bodyPr>
            <a:normAutofit/>
          </a:bodyPr>
          <a:lstStyle/>
          <a:p>
            <a:pPr algn="ctr"/>
            <a:r>
              <a:rPr lang="en-US" sz="4800" dirty="0" err="1">
                <a:solidFill>
                  <a:schemeClr val="bg1"/>
                </a:solidFill>
                <a:latin typeface="Print Clearly" panose="02000000000000000000" pitchFamily="50" charset="0"/>
              </a:rPr>
              <a:t>Livello</a:t>
            </a:r>
            <a:r>
              <a:rPr lang="en-US" sz="4800" dirty="0">
                <a:solidFill>
                  <a:schemeClr val="bg1"/>
                </a:solidFill>
                <a:latin typeface="Print Clearly" panose="02000000000000000000" pitchFamily="50" charset="0"/>
              </a:rPr>
              <a:t> Data Link</a:t>
            </a:r>
            <a:endParaRPr lang="it-IT" sz="4800" dirty="0">
              <a:solidFill>
                <a:schemeClr val="bg1"/>
              </a:solidFill>
              <a:latin typeface="Print Clearly" panose="02000000000000000000" pitchFamily="50" charset="0"/>
            </a:endParaRPr>
          </a:p>
        </p:txBody>
      </p:sp>
      <p:sp>
        <p:nvSpPr>
          <p:cNvPr id="28" name="Segnaposto contenuto 27">
            <a:extLst>
              <a:ext uri="{FF2B5EF4-FFF2-40B4-BE49-F238E27FC236}">
                <a16:creationId xmlns:a16="http://schemas.microsoft.com/office/drawing/2014/main" id="{84105A06-87CB-83CE-05B0-FB5BAAF84C4A}"/>
              </a:ext>
            </a:extLst>
          </p:cNvPr>
          <p:cNvSpPr>
            <a:spLocks noGrp="1"/>
          </p:cNvSpPr>
          <p:nvPr>
            <p:ph sz="half" idx="2"/>
          </p:nvPr>
        </p:nvSpPr>
        <p:spPr>
          <a:xfrm>
            <a:off x="4053016" y="1825625"/>
            <a:ext cx="7300783" cy="4351338"/>
          </a:xfrm>
        </p:spPr>
        <p:txBody>
          <a:bodyPr>
            <a:normAutofit/>
          </a:bodyPr>
          <a:lstStyle/>
          <a:p>
            <a:r>
              <a:rPr lang="it-IT" sz="1800" dirty="0"/>
              <a:t>Il compito principale del livello data link (collegamento dati) consiste nel far diventare una trasmissione grezza una linea che appare priva di errori non rilevati.</a:t>
            </a:r>
          </a:p>
          <a:p>
            <a:r>
              <a:rPr lang="it-IT" sz="1800" dirty="0"/>
              <a:t>Esegue questo compito mascherando gli errori reali in modo che il livello di rete non li veda.</a:t>
            </a:r>
          </a:p>
          <a:p>
            <a:r>
              <a:rPr lang="it-IT" sz="1800" dirty="0"/>
              <a:t>L’obiettivo è raggiunto forzando il trasmittente a suddividere i dati d’ingresso in frame (tipicamente qualche centinaio o migliaio di byte) trasmessi sequenzialmente.</a:t>
            </a:r>
          </a:p>
          <a:p>
            <a:r>
              <a:rPr lang="it-IT" sz="1800" dirty="0"/>
              <a:t>Se il servizio è affidabile, il ricevente conferma la corretta ricezione di ciascun frame restituendo un frame di </a:t>
            </a:r>
            <a:r>
              <a:rPr lang="it-IT" sz="1800" dirty="0" err="1"/>
              <a:t>acknowledgment</a:t>
            </a:r>
            <a:r>
              <a:rPr lang="it-IT" sz="1800" dirty="0"/>
              <a:t>.</a:t>
            </a:r>
          </a:p>
          <a:p>
            <a:r>
              <a:rPr lang="it-IT" sz="1800" dirty="0"/>
              <a:t>Un altro problema che nasce nel livello data link (e nella maggior parte dei livelli superiori) riguarda il modo per evitare che un trasmittente veloce saturi il buffer di un ricevente lento. </a:t>
            </a:r>
          </a:p>
        </p:txBody>
      </p:sp>
      <p:pic>
        <p:nvPicPr>
          <p:cNvPr id="4" name="Immagine 3">
            <a:extLst>
              <a:ext uri="{FF2B5EF4-FFF2-40B4-BE49-F238E27FC236}">
                <a16:creationId xmlns:a16="http://schemas.microsoft.com/office/drawing/2014/main" id="{D77C5866-A614-48DA-8D6D-4A9AAB8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1877" y="6129856"/>
            <a:ext cx="2414146" cy="397754"/>
          </a:xfrm>
          <a:prstGeom prst="rect">
            <a:avLst/>
          </a:prstGeom>
        </p:spPr>
      </p:pic>
      <p:grpSp>
        <p:nvGrpSpPr>
          <p:cNvPr id="24" name="Gruppo 23">
            <a:extLst>
              <a:ext uri="{FF2B5EF4-FFF2-40B4-BE49-F238E27FC236}">
                <a16:creationId xmlns:a16="http://schemas.microsoft.com/office/drawing/2014/main" id="{32F639E8-8C29-F0FC-7F26-CF0876C1DB70}"/>
              </a:ext>
            </a:extLst>
          </p:cNvPr>
          <p:cNvGrpSpPr/>
          <p:nvPr/>
        </p:nvGrpSpPr>
        <p:grpSpPr>
          <a:xfrm>
            <a:off x="1381897" y="1916540"/>
            <a:ext cx="2426049" cy="4169508"/>
            <a:chOff x="2743194" y="1916540"/>
            <a:chExt cx="2426049" cy="4169508"/>
          </a:xfrm>
        </p:grpSpPr>
        <p:sp>
          <p:nvSpPr>
            <p:cNvPr id="6" name="Rettangolo 5">
              <a:extLst>
                <a:ext uri="{FF2B5EF4-FFF2-40B4-BE49-F238E27FC236}">
                  <a16:creationId xmlns:a16="http://schemas.microsoft.com/office/drawing/2014/main" id="{DA821D8C-9EC8-E416-BB1C-BDFD97DC3AAF}"/>
                </a:ext>
              </a:extLst>
            </p:cNvPr>
            <p:cNvSpPr/>
            <p:nvPr/>
          </p:nvSpPr>
          <p:spPr>
            <a:xfrm>
              <a:off x="2743200" y="1916540"/>
              <a:ext cx="2426043" cy="1786932"/>
            </a:xfrm>
            <a:prstGeom prst="rect">
              <a:avLst/>
            </a:pr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Applicazione</a:t>
              </a:r>
              <a:endParaRPr lang="it-IT" dirty="0"/>
            </a:p>
          </p:txBody>
        </p:sp>
        <p:sp>
          <p:nvSpPr>
            <p:cNvPr id="23" name="Rettangolo 22">
              <a:extLst>
                <a:ext uri="{FF2B5EF4-FFF2-40B4-BE49-F238E27FC236}">
                  <a16:creationId xmlns:a16="http://schemas.microsoft.com/office/drawing/2014/main" id="{BA0AC87D-1EA0-DC3B-B6D8-F747E8B9115E}"/>
                </a:ext>
              </a:extLst>
            </p:cNvPr>
            <p:cNvSpPr/>
            <p:nvPr/>
          </p:nvSpPr>
          <p:spPr>
            <a:xfrm>
              <a:off x="2743194" y="5490404"/>
              <a:ext cx="2426043" cy="595644"/>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Fisico</a:t>
              </a:r>
              <a:endParaRPr lang="it-IT" dirty="0"/>
            </a:p>
          </p:txBody>
        </p:sp>
        <p:sp>
          <p:nvSpPr>
            <p:cNvPr id="25" name="Rettangolo 24">
              <a:extLst>
                <a:ext uri="{FF2B5EF4-FFF2-40B4-BE49-F238E27FC236}">
                  <a16:creationId xmlns:a16="http://schemas.microsoft.com/office/drawing/2014/main" id="{845F274B-FD43-5498-A45F-22A053BF2932}"/>
                </a:ext>
              </a:extLst>
            </p:cNvPr>
            <p:cNvSpPr/>
            <p:nvPr/>
          </p:nvSpPr>
          <p:spPr>
            <a:xfrm>
              <a:off x="2743195" y="4299116"/>
              <a:ext cx="2426043" cy="595644"/>
            </a:xfrm>
            <a:prstGeom prst="rect">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Rete</a:t>
              </a:r>
              <a:endParaRPr lang="it-IT" dirty="0"/>
            </a:p>
          </p:txBody>
        </p:sp>
        <p:sp>
          <p:nvSpPr>
            <p:cNvPr id="26" name="Rettangolo 25">
              <a:extLst>
                <a:ext uri="{FF2B5EF4-FFF2-40B4-BE49-F238E27FC236}">
                  <a16:creationId xmlns:a16="http://schemas.microsoft.com/office/drawing/2014/main" id="{CF63E8C8-F39A-AE5A-BCB4-51500DB60D82}"/>
                </a:ext>
              </a:extLst>
            </p:cNvPr>
            <p:cNvSpPr/>
            <p:nvPr/>
          </p:nvSpPr>
          <p:spPr>
            <a:xfrm>
              <a:off x="2743195" y="3703472"/>
              <a:ext cx="2426043" cy="595644"/>
            </a:xfrm>
            <a:prstGeom prst="rect">
              <a:avLst/>
            </a:prstGeom>
            <a:solidFill>
              <a:srgbClr val="E67E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Trasporto</a:t>
              </a:r>
              <a:endParaRPr lang="it-IT" dirty="0"/>
            </a:p>
          </p:txBody>
        </p:sp>
        <p:sp>
          <p:nvSpPr>
            <p:cNvPr id="8" name="Rettangolo 7">
              <a:extLst>
                <a:ext uri="{FF2B5EF4-FFF2-40B4-BE49-F238E27FC236}">
                  <a16:creationId xmlns:a16="http://schemas.microsoft.com/office/drawing/2014/main" id="{F76FEB87-DE0C-2DFA-1545-30D6CA8F1E65}"/>
                </a:ext>
              </a:extLst>
            </p:cNvPr>
            <p:cNvSpPr/>
            <p:nvPr/>
          </p:nvSpPr>
          <p:spPr>
            <a:xfrm>
              <a:off x="2743194" y="4894760"/>
              <a:ext cx="2426043" cy="595644"/>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Collegamento</a:t>
              </a:r>
              <a:r>
                <a:rPr lang="en-US" dirty="0"/>
                <a:t> </a:t>
              </a:r>
              <a:r>
                <a:rPr lang="en-US" dirty="0" err="1"/>
                <a:t>Dati</a:t>
              </a:r>
              <a:endParaRPr lang="it-IT" dirty="0"/>
            </a:p>
          </p:txBody>
        </p:sp>
      </p:grpSp>
    </p:spTree>
    <p:extLst>
      <p:ext uri="{BB962C8B-B14F-4D97-AF65-F5344CB8AC3E}">
        <p14:creationId xmlns:p14="http://schemas.microsoft.com/office/powerpoint/2010/main" val="17128337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1950</TotalTime>
  <Words>559</Words>
  <Application>Microsoft Office PowerPoint</Application>
  <PresentationFormat>Widescreen</PresentationFormat>
  <Paragraphs>99</Paragraphs>
  <Slides>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vt:i4>
      </vt:variant>
    </vt:vector>
  </HeadingPairs>
  <TitlesOfParts>
    <vt:vector size="13" baseType="lpstr">
      <vt:lpstr>Arial</vt:lpstr>
      <vt:lpstr>Calibri</vt:lpstr>
      <vt:lpstr>Calibri Light</vt:lpstr>
      <vt:lpstr>Print Clearly</vt:lpstr>
      <vt:lpstr>Tema di Office</vt:lpstr>
      <vt:lpstr>ISO/OSI VS TPI/IP</vt:lpstr>
      <vt:lpstr>Stack ISO/OSI</vt:lpstr>
      <vt:lpstr>Stack TCP/IP</vt:lpstr>
      <vt:lpstr>Stack TCP/IP</vt:lpstr>
      <vt:lpstr>Incapsulamento</vt:lpstr>
      <vt:lpstr>Error Detection</vt:lpstr>
      <vt:lpstr>Livello Fisico</vt:lpstr>
      <vt:lpstr>Livello Data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WSL, GitHub &amp; coding</dc:title>
  <dc:creator>Mattia Pacchin</dc:creator>
  <cp:lastModifiedBy>MATTIA PACCHIN</cp:lastModifiedBy>
  <cp:revision>37</cp:revision>
  <dcterms:created xsi:type="dcterms:W3CDTF">2021-10-18T12:29:57Z</dcterms:created>
  <dcterms:modified xsi:type="dcterms:W3CDTF">2022-12-07T11:39:40Z</dcterms:modified>
</cp:coreProperties>
</file>