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8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Subnetting &amp; Private </a:t>
            </a:r>
            <a:r>
              <a:rPr lang="en-US" sz="8800" b="1" dirty="0" err="1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ip</a:t>
            </a:r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 addresses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Subnetting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1800" dirty="0" err="1"/>
              <a:t>Subnetting</a:t>
            </a:r>
            <a:r>
              <a:rPr lang="it-IT" sz="1800" dirty="0"/>
              <a:t> = suddivisione di una rete in sottoreti</a:t>
            </a:r>
          </a:p>
          <a:p>
            <a:r>
              <a:rPr lang="it-IT" sz="1800" dirty="0"/>
              <a:t>Può essere comodo suddividere delle reti molto grandi in sottoreti più piccole per facilità di gestione. Esempio: azienda con diversi uffici o reparti</a:t>
            </a:r>
          </a:p>
          <a:p>
            <a:r>
              <a:rPr lang="it-IT" sz="1800" dirty="0"/>
              <a:t>Come possiamo trovare delle sottoreti partendo da un blocco di indirizzi? Es: 180.190.0.0/16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Traduciamo in binario: 10110100.10111110.00000000.00000000/16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Prendo il </a:t>
            </a:r>
            <a:r>
              <a:rPr lang="it-IT" sz="1600" dirty="0" err="1"/>
              <a:t>prefix</a:t>
            </a:r>
            <a:r>
              <a:rPr lang="it-IT" sz="1600" dirty="0"/>
              <a:t> così com’è e vi aggancio il primo numero del </a:t>
            </a:r>
            <a:r>
              <a:rPr lang="it-IT" sz="1600" dirty="0" err="1"/>
              <a:t>postfix</a:t>
            </a:r>
            <a:r>
              <a:rPr lang="it-IT" sz="1600" dirty="0"/>
              <a:t> (nuovo </a:t>
            </a:r>
            <a:r>
              <a:rPr lang="it-IT" sz="1600" dirty="0" err="1"/>
              <a:t>prefix</a:t>
            </a:r>
            <a:r>
              <a:rPr lang="it-IT" sz="1600" dirty="0"/>
              <a:t> = /17):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 err="1"/>
              <a:t>Subnet</a:t>
            </a:r>
            <a:r>
              <a:rPr lang="it-IT" sz="1600" dirty="0"/>
              <a:t> 1: 10110100.10111110.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/>
              <a:t>0000000.00000000/1</a:t>
            </a:r>
            <a:r>
              <a:rPr lang="it-IT" sz="1600" dirty="0">
                <a:solidFill>
                  <a:srgbClr val="FF0000"/>
                </a:solidFill>
              </a:rPr>
              <a:t>7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 err="1"/>
              <a:t>Subnet</a:t>
            </a:r>
            <a:r>
              <a:rPr lang="it-IT" sz="1600" dirty="0"/>
              <a:t> 2: 10110100.10111110.</a:t>
            </a:r>
            <a:r>
              <a:rPr lang="it-IT" sz="1600" dirty="0">
                <a:solidFill>
                  <a:srgbClr val="FF0000"/>
                </a:solidFill>
              </a:rPr>
              <a:t>1</a:t>
            </a:r>
            <a:r>
              <a:rPr lang="it-IT" sz="1600" dirty="0"/>
              <a:t>0000000.00000000/1</a:t>
            </a:r>
            <a:r>
              <a:rPr lang="it-IT" sz="1600" dirty="0">
                <a:solidFill>
                  <a:srgbClr val="FF0000"/>
                </a:solidFill>
              </a:rPr>
              <a:t>7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Le nuove reti saranno: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 err="1"/>
              <a:t>Subnet</a:t>
            </a:r>
            <a:r>
              <a:rPr lang="it-IT" sz="1600" dirty="0"/>
              <a:t> 1: 180.190.</a:t>
            </a:r>
            <a:r>
              <a:rPr lang="it-IT" sz="1600" dirty="0">
                <a:solidFill>
                  <a:srgbClr val="FF0000"/>
                </a:solidFill>
              </a:rPr>
              <a:t>0</a:t>
            </a:r>
            <a:r>
              <a:rPr lang="it-IT" sz="1600" dirty="0"/>
              <a:t>.0/1</a:t>
            </a:r>
            <a:r>
              <a:rPr lang="it-IT" sz="1600" dirty="0">
                <a:solidFill>
                  <a:srgbClr val="FF0000"/>
                </a:solidFill>
              </a:rPr>
              <a:t>7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sz="1600" dirty="0" err="1"/>
              <a:t>Subnet</a:t>
            </a:r>
            <a:r>
              <a:rPr lang="it-IT" sz="1600" dirty="0"/>
              <a:t> 2: 180.190.</a:t>
            </a:r>
            <a:r>
              <a:rPr lang="it-IT" sz="1600" dirty="0">
                <a:solidFill>
                  <a:srgbClr val="FF0000"/>
                </a:solidFill>
              </a:rPr>
              <a:t>128</a:t>
            </a:r>
            <a:r>
              <a:rPr lang="it-IT" sz="1600" dirty="0"/>
              <a:t>.0/1</a:t>
            </a:r>
            <a:r>
              <a:rPr lang="it-IT" sz="1600" dirty="0">
                <a:solidFill>
                  <a:srgbClr val="FF0000"/>
                </a:solidFill>
              </a:rPr>
              <a:t>7</a:t>
            </a:r>
          </a:p>
          <a:p>
            <a:r>
              <a:rPr lang="it-IT" sz="1800" dirty="0"/>
              <a:t>Qual è la dimensione dei blocchi?</a:t>
            </a:r>
          </a:p>
          <a:p>
            <a:pPr lvl="1"/>
            <a:r>
              <a:rPr lang="it-IT" sz="1400" dirty="0"/>
              <a:t>Blocco di partenza = /16 -&gt; 2^(32-16) = 2^16 = 65.536 indirizzi</a:t>
            </a:r>
          </a:p>
          <a:p>
            <a:pPr lvl="1"/>
            <a:r>
              <a:rPr lang="it-IT" sz="1400" dirty="0"/>
              <a:t>2 blocchi creati = /17 -&gt; 2^(32-17) = 2^15 = 32.768 indirizzi</a:t>
            </a:r>
          </a:p>
          <a:p>
            <a:pPr lvl="1"/>
            <a:r>
              <a:rPr lang="it-IT" sz="1400" dirty="0" err="1"/>
              <a:t>Subnet</a:t>
            </a:r>
            <a:r>
              <a:rPr lang="it-IT" sz="1400" dirty="0"/>
              <a:t> mask = 11111111.11111111.10000000.00000000 = 255.255.128.0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Subnetting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BB062B-8CEF-4D13-4EB4-AA164A6EC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18" y="1825625"/>
            <a:ext cx="5150563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Indirizzi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ip</a:t>
            </a:r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riservati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Alcuni indirizzi </a:t>
            </a:r>
            <a:r>
              <a:rPr lang="it-IT" sz="1800" dirty="0" err="1"/>
              <a:t>ip</a:t>
            </a:r>
            <a:r>
              <a:rPr lang="it-IT" sz="1800" dirty="0"/>
              <a:t> non possono essere assegnati agli </a:t>
            </a:r>
            <a:r>
              <a:rPr lang="it-IT" sz="1800" dirty="0" err="1"/>
              <a:t>host</a:t>
            </a:r>
            <a:r>
              <a:rPr lang="it-IT" sz="1800" dirty="0"/>
              <a:t> perché hanno funzioni speciali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Indirizzo di rete -&gt; bit e </a:t>
            </a:r>
            <a:r>
              <a:rPr lang="it-IT" sz="1400" dirty="0" err="1"/>
              <a:t>suffix</a:t>
            </a:r>
            <a:r>
              <a:rPr lang="it-IT" sz="1400" dirty="0"/>
              <a:t> = 0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Indirizzo </a:t>
            </a:r>
            <a:r>
              <a:rPr lang="it-IT" sz="1400" dirty="0" err="1"/>
              <a:t>directed</a:t>
            </a:r>
            <a:r>
              <a:rPr lang="it-IT" sz="1400" dirty="0"/>
              <a:t> broadcast -&gt; bit e </a:t>
            </a:r>
            <a:r>
              <a:rPr lang="it-IT" sz="1400" dirty="0" err="1"/>
              <a:t>suffix</a:t>
            </a:r>
            <a:r>
              <a:rPr lang="it-IT" sz="1400" dirty="0"/>
              <a:t> = 1 -&gt; mando un messaggio a tutti gli </a:t>
            </a:r>
            <a:r>
              <a:rPr lang="it-IT" sz="1400" dirty="0" err="1"/>
              <a:t>host</a:t>
            </a:r>
            <a:r>
              <a:rPr lang="it-IT" sz="1400" dirty="0"/>
              <a:t> della rete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Indirizzo con tutti i bit a 0 -&gt; questo </a:t>
            </a:r>
            <a:r>
              <a:rPr lang="it-IT" sz="1400" dirty="0" err="1"/>
              <a:t>host</a:t>
            </a:r>
            <a:r>
              <a:rPr lang="it-IT" sz="1400" dirty="0"/>
              <a:t> su questa rete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Indirizzo con tutti i bit a 1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127.0.0.1 -&gt; Indirizzo di </a:t>
            </a:r>
            <a:r>
              <a:rPr lang="it-IT" sz="1400" dirty="0" err="1"/>
              <a:t>loopback</a:t>
            </a:r>
            <a:r>
              <a:rPr lang="it-IT" sz="1400" dirty="0"/>
              <a:t> (</a:t>
            </a:r>
            <a:r>
              <a:rPr lang="it-IT" sz="1400" dirty="0" err="1"/>
              <a:t>localhost</a:t>
            </a:r>
            <a:r>
              <a:rPr lang="it-IT" sz="1400" dirty="0"/>
              <a:t>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226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Print Clearly</vt:lpstr>
      <vt:lpstr>Tema di Office</vt:lpstr>
      <vt:lpstr>Subnetting &amp; Private ip addresses</vt:lpstr>
      <vt:lpstr>Subnetting</vt:lpstr>
      <vt:lpstr>Subnetting</vt:lpstr>
      <vt:lpstr>Indirizzi ip riservati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70</cp:revision>
  <dcterms:created xsi:type="dcterms:W3CDTF">2021-10-18T12:29:57Z</dcterms:created>
  <dcterms:modified xsi:type="dcterms:W3CDTF">2022-12-12T10:58:07Z</dcterms:modified>
</cp:coreProperties>
</file>