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E22"/>
    <a:srgbClr val="4472C4"/>
    <a:srgbClr val="F39C12"/>
    <a:srgbClr val="16A085"/>
    <a:srgbClr val="3498DB"/>
    <a:srgbClr val="9B59B6"/>
    <a:srgbClr val="E74C3C"/>
    <a:srgbClr val="27A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88AA9-9FB0-4622-B3D6-4298DDF2C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055025-530E-4A1D-B51A-60F3B2FF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369C61-78A5-4123-9A31-4CDE24C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0C12D-6203-428F-B6C6-7B715A1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0AAB-A58C-4810-9359-32609B7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F4DFC-22A7-4939-B14D-3405C4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BB5CD0-54BF-412F-84D5-91D1D46B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58223-67AE-4F21-AC7A-164B55D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6131B-61B6-4584-BDD9-073F7E5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3CBAE-FF73-4D6C-B912-25E86A5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8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E01C24-C18E-4885-93EB-396413C0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27E11-AFCE-4F80-84FB-4DD2913F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AB40-2C1A-4BDF-892F-15D8CBF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D6BDB-25F8-40EC-8570-8A7168EA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24EEC-EF47-4488-A3D1-4F5B0450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06CB9-58A7-47D5-96B6-901AD17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E444E-BEBA-41A8-A001-C461EF96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C0FCC-F13D-4468-9732-B0AF3EE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3DA01-CCBF-4729-9FE1-2948400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8128F-524F-4068-A145-58348FF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9C4C3-F384-494F-A983-47A958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85954-441F-4876-A8E8-8349534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2E1374-AC02-4807-8EEA-17BA92C3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C0B72-0B26-402B-BF8C-6B8A872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B2002-8D60-4E2E-9D80-D465A14F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7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9F854-8DD6-4F45-985B-FD09BE34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D4842-1E57-491A-A63C-2E36D4A5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E70F1C-AB69-4848-84CF-2FE883C9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67B88-9950-4E4F-A94C-6137A619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47FAF-D79D-4FC0-AB67-0A0B1A0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414A96-31BB-4973-BA5C-1448468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7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BECD3-5378-43EF-A83F-0DFC347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0957D-E25D-4000-B315-C277A117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291D72-B984-46E8-B0E8-7E2930B0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6F65-25D1-456F-B2B4-311C580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65619F-3FD1-4C21-BBAE-0EDE06AB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8B1FDF-DA22-4466-BE43-4859517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99E33D-D9B6-44AC-8480-DF189A3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7A395E-A8A0-4619-8563-84A281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EB2-3F03-47DC-A7C4-6C4ECA11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349E4B-8F6D-40B1-9D75-28786E89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0360F-2C4C-4AE3-BAE6-53303152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AAB232-4187-496E-88B6-1A05A5C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E84D43-8C22-4D33-8C2D-25411B4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DA6C02-CFCB-456A-8C2D-1540E39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1616FC-458D-479C-96E2-389FAB7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E0523-2BA3-487D-BD08-F95C0B34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3E628-80F9-4FD8-A252-701EEA39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A77404-DE83-48A9-8466-019C9737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C7242B-1016-41A2-9398-681F9AF5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33706-5474-4690-9542-FACD6B91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5E362-3082-48B6-8FBA-8073AED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8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3F39F-763C-47F3-AD08-B607E31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CDFCA9-804E-461C-AD58-1070E606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5D1989-E03D-4AA8-AA06-A0BA79E9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1BBCC-863B-461D-A322-D7680F4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7F1B17-7503-4845-AB08-EA5FB39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AEB56B-DC23-4104-AC85-A8B03A9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4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9578EC-14EC-4D4B-9FB3-87F4FDF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8CF18F-5354-4C1D-93F6-1E1C35FA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B01CC-9376-4F39-AEA1-86D2C116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B6F32-EBF8-433D-8EDA-42C948BA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5FC14C-ACE5-4B5B-88C4-3DC84F3C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EE05F-8B12-4228-ABA6-CFF97F61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6234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TCP </a:t>
            </a:r>
            <a:r>
              <a:rPr lang="en-US" sz="8800" b="1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&amp; UDP</a:t>
            </a:r>
            <a:endParaRPr lang="it-IT" sz="8800" b="1" dirty="0">
              <a:solidFill>
                <a:schemeClr val="bg1"/>
              </a:solidFill>
              <a:latin typeface="Print Clearly" panose="02000000000000000000" pitchFamily="50" charset="0"/>
              <a:cs typeface="Amatic SC" panose="00000500000000000000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A45901-8389-4598-B285-23B6E61B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4" y="4366726"/>
            <a:ext cx="9001126" cy="82439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  <a:cs typeface="Amatic SC" panose="00000500000000000000" pitchFamily="2" charset="-79"/>
              </a:rPr>
              <a:t>Mattia Pacchin – mattia@v-research.it</a:t>
            </a:r>
            <a:endParaRPr lang="it-IT" sz="1800" dirty="0">
              <a:solidFill>
                <a:schemeClr val="bg1"/>
              </a:solidFill>
              <a:latin typeface="+mj-lt"/>
              <a:cs typeface="Amatic SC" panose="00000500000000000000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463A8E-F9C9-4578-9C60-C79C5E9D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6129856"/>
            <a:ext cx="2414146" cy="3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 VS UDP (liv. trasporto)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Lo strato di trasporto della rete Internet mette a disposizione delle applicazioni attive in ciascun </a:t>
            </a:r>
            <a:r>
              <a:rPr lang="it-IT" sz="1800" dirty="0" err="1"/>
              <a:t>host</a:t>
            </a:r>
            <a:r>
              <a:rPr lang="it-IT" sz="1800" dirty="0"/>
              <a:t> due distinti protocolli di trasporto: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>
                <a:solidFill>
                  <a:srgbClr val="FF0000"/>
                </a:solidFill>
              </a:rPr>
              <a:t>servizi affidabili orientati alla connessione</a:t>
            </a:r>
            <a:r>
              <a:rPr lang="it-IT" sz="1600" dirty="0"/>
              <a:t>, detti di tipo stream offerti dal TCP (Transmission Control </a:t>
            </a:r>
            <a:r>
              <a:rPr lang="it-IT" sz="1600" dirty="0" err="1"/>
              <a:t>Protocol</a:t>
            </a:r>
            <a:r>
              <a:rPr lang="it-IT" sz="160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>
                <a:solidFill>
                  <a:srgbClr val="FF0000"/>
                </a:solidFill>
              </a:rPr>
              <a:t>servizi  non affidabili senza  connessione,  </a:t>
            </a:r>
            <a:r>
              <a:rPr lang="it-IT" sz="1600" dirty="0"/>
              <a:t>detti  di  tipo  </a:t>
            </a:r>
            <a:r>
              <a:rPr lang="it-IT" sz="1600" dirty="0" err="1"/>
              <a:t>datagram</a:t>
            </a:r>
            <a:r>
              <a:rPr lang="it-IT" sz="1600" dirty="0"/>
              <a:t> offerti dall’UDP (User </a:t>
            </a:r>
            <a:r>
              <a:rPr lang="it-IT" sz="1600" dirty="0" err="1"/>
              <a:t>Datagram</a:t>
            </a:r>
            <a:r>
              <a:rPr lang="it-IT" sz="1600" dirty="0"/>
              <a:t> </a:t>
            </a:r>
            <a:r>
              <a:rPr lang="it-IT" sz="1600" dirty="0" err="1"/>
              <a:t>Protocol</a:t>
            </a:r>
            <a:r>
              <a:rPr lang="it-IT" sz="1600" dirty="0"/>
              <a:t>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70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Il protocollo TCP offre un trasporto affidabile in quanto consente il controllo dell’integrità dell’informazione contenuta nei pacchetti e il controllo sull’effettiva consegna del messaggio</a:t>
            </a:r>
          </a:p>
          <a:p>
            <a:r>
              <a:rPr lang="it-IT" sz="1800" dirty="0"/>
              <a:t>TCP è dunque un protocollo orientato alla connessione, il software di rete che implementa TCP deve assicurare due condizioni fondamentali: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certezza  che  il  programma  applicativo  destinatario  sia attivo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garanzia   che   tutti   i   pacchetti   inviati   dal   mittente raggiungeranno la loro destinazione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88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Elementi dell’intestazione TCP: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Numero di porta sorgente TCP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Numero di porta di destinazione TCP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Numero di sequenza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Numero di conferma di ricezione (ACK)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Somma di controllo TCP (</a:t>
            </a:r>
            <a:r>
              <a:rPr lang="it-IT" sz="1600" dirty="0" err="1"/>
              <a:t>checksum</a:t>
            </a:r>
            <a:r>
              <a:rPr lang="it-IT" sz="160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Dimensioni della finestra a scorrimento TCP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Bit di segnalazione (FLAG)</a:t>
            </a:r>
            <a:endParaRPr lang="it-IT" sz="1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2AA8537-71FC-2B4D-B1ED-920282EB7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555" y="2005445"/>
            <a:ext cx="5020548" cy="284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93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Per capire il significato del numero di sequenza, bisogna ricordare che i segmenti TCP viaggiano in un ordine sequenziale numerato, all'interno di pacchetti IP. Il numero di sequenza nell'intestazione TCP stabilisce l'ordine che la destinazione deve usare per riassemblare i segmenti nell’ordine di partenza. </a:t>
            </a:r>
          </a:p>
          <a:p>
            <a:r>
              <a:rPr lang="it-IT" sz="1800" dirty="0"/>
              <a:t>Quando </a:t>
            </a:r>
            <a:r>
              <a:rPr lang="it-IT" sz="1800" dirty="0" err="1"/>
              <a:t>l’host</a:t>
            </a:r>
            <a:r>
              <a:rPr lang="it-IT" sz="1800" dirty="0"/>
              <a:t> ricevente ottiene un segmento TCP, risponde al mittente con un piccolo pacchetto di conferma detto ACK (</a:t>
            </a:r>
            <a:r>
              <a:rPr lang="it-IT" sz="1800" dirty="0" err="1"/>
              <a:t>ACKnowledgment</a:t>
            </a:r>
            <a:r>
              <a:rPr lang="it-IT" sz="1800" dirty="0"/>
              <a:t>) o conferma di ricezione. Il numero di ciascuna conferma di ricezione coincide con il numero di sequenza del pacchetto che è stato ricevuto più uno.</a:t>
            </a:r>
          </a:p>
          <a:p>
            <a:r>
              <a:rPr lang="it-IT" sz="1800" dirty="0"/>
              <a:t>Il mancato ACK viene rilevato dal mittente: se non riceve una conferma di ricezione per ogni pacchetto che ha trasmesso, trascorso un tempo t di </a:t>
            </a:r>
            <a:r>
              <a:rPr lang="it-IT" sz="1800" dirty="0" err="1"/>
              <a:t>timeout</a:t>
            </a:r>
            <a:r>
              <a:rPr lang="it-IT" sz="1800" dirty="0"/>
              <a:t>, il mittente rimanda il pacchetto in questione.</a:t>
            </a:r>
          </a:p>
          <a:p>
            <a:r>
              <a:rPr lang="it-IT" sz="1800" dirty="0"/>
              <a:t>Nella pratica, per ridurre il numero di conferme (ACK) ed ottimizzare lo scambio dei dati, gli </a:t>
            </a:r>
            <a:r>
              <a:rPr lang="it-IT" sz="1800" dirty="0" err="1"/>
              <a:t>host</a:t>
            </a:r>
            <a:r>
              <a:rPr lang="it-IT" sz="1800" dirty="0"/>
              <a:t> scambiano anche un numero relativo alla dimensione della finestra (campo Window): questo numero indica quanti byte possono essere ricevuti e mantenuti nel buffer prima di inviare una conferma (</a:t>
            </a:r>
            <a:r>
              <a:rPr lang="it-IT" sz="1800" dirty="0" err="1"/>
              <a:t>ack</a:t>
            </a:r>
            <a:r>
              <a:rPr lang="it-IT" sz="1800" dirty="0"/>
              <a:t>). La finestra viene adattata in base alle condizioni del trasferimento (es. errori rilevati)regolando il flusso TCP.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7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 – Three Way </a:t>
            </a:r>
            <a:r>
              <a:rPr lang="it-IT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Handshake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Il  procedimento  per  avviare  una  connessione  TCP  può essere informalmente descritto come segue: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"Iniziamo una connessione, fammi sapere se sei in linea e hai ricevuto questa richiesta"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"Sì, io ho ricevuto la tua richiesta e sono pronto a stabilire il collegamento"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"Va bene, ho ricevuto la tua conferma di ricezione; ecco i primi dati per te" (connessione stabilita)</a:t>
            </a:r>
          </a:p>
          <a:p>
            <a:r>
              <a:rPr lang="it-IT" sz="1800" dirty="0"/>
              <a:t>La sequenza iniziale con cui viene stabilita una connessione è detta </a:t>
            </a:r>
            <a:r>
              <a:rPr lang="it-IT" sz="1800" dirty="0" err="1"/>
              <a:t>three</a:t>
            </a:r>
            <a:r>
              <a:rPr lang="it-IT" sz="1800" dirty="0"/>
              <a:t>-way </a:t>
            </a:r>
            <a:r>
              <a:rPr lang="it-IT" sz="1800" dirty="0" err="1"/>
              <a:t>handshaking</a:t>
            </a:r>
            <a:endParaRPr lang="it-IT" sz="1800" dirty="0"/>
          </a:p>
          <a:p>
            <a:r>
              <a:rPr lang="it-IT" sz="1800" dirty="0"/>
              <a:t>Il primo pacchetto dati ha numero di sequenza uguale all’ACK precedente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6" name="Immagine 5" descr="Immagine che contiene testo, lavagnabianca&#10;&#10;Descrizione generata automaticamente">
            <a:extLst>
              <a:ext uri="{FF2B5EF4-FFF2-40B4-BE49-F238E27FC236}">
                <a16:creationId xmlns:a16="http://schemas.microsoft.com/office/drawing/2014/main" id="{AFFDF265-8501-E91E-8F53-EE2A69200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82" y="1825625"/>
            <a:ext cx="3142695" cy="414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69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 – Three Way </a:t>
            </a:r>
            <a:r>
              <a:rPr lang="it-IT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Handshake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Resiste alla instaurazione contemporanea di due connessioni </a:t>
            </a:r>
          </a:p>
          <a:p>
            <a:r>
              <a:rPr lang="it-IT" sz="1800" dirty="0"/>
              <a:t>Ignora pacchetti di apertura ritardatari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F531F7-812A-BA94-A955-89B1F0745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13" y="2609258"/>
            <a:ext cx="2242864" cy="3456085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CBCE5FD0-A350-66EF-8727-E957344F7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73568"/>
            <a:ext cx="2242863" cy="372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61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4300</TotalTime>
  <Words>516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Print Clearly</vt:lpstr>
      <vt:lpstr>Tema di Office</vt:lpstr>
      <vt:lpstr>TCP &amp; UDP</vt:lpstr>
      <vt:lpstr>TCP VS UDP (liv. trasporto)</vt:lpstr>
      <vt:lpstr>TCP</vt:lpstr>
      <vt:lpstr>TCP</vt:lpstr>
      <vt:lpstr>TCP</vt:lpstr>
      <vt:lpstr>TCP – Three Way Handshake</vt:lpstr>
      <vt:lpstr>TCP – Three Way Handshake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WSL, GitHub &amp; coding</dc:title>
  <dc:creator>Mattia Pacchin</dc:creator>
  <cp:lastModifiedBy>MATTIA PACCHIN</cp:lastModifiedBy>
  <cp:revision>70</cp:revision>
  <dcterms:created xsi:type="dcterms:W3CDTF">2021-10-18T12:29:57Z</dcterms:created>
  <dcterms:modified xsi:type="dcterms:W3CDTF">2022-12-12T11:02:06Z</dcterms:modified>
</cp:coreProperties>
</file>