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88" autoAdjust="0"/>
  </p:normalViewPr>
  <p:slideViewPr>
    <p:cSldViewPr snapToGrid="0">
      <p:cViewPr varScale="1">
        <p:scale>
          <a:sx n="78" d="100"/>
          <a:sy n="78" d="100"/>
        </p:scale>
        <p:origin x="114" y="16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Il routing,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consegna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diretta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e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indiretta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Routing inter e intra ISP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85A66BC-EB2C-8754-1665-88E4F4B051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Gli algoritmi di </a:t>
            </a:r>
            <a:r>
              <a:rPr lang="it-IT" dirty="0" err="1"/>
              <a:t>routing</a:t>
            </a:r>
            <a:r>
              <a:rPr lang="it-IT" dirty="0"/>
              <a:t> visti sino ad ora basati su DV e LS vengono usati per calcolare il cammino minimo all’interno dell’ISP (protocolli INTRA-ISP)</a:t>
            </a:r>
          </a:p>
          <a:p>
            <a:r>
              <a:rPr lang="it-IT" dirty="0"/>
              <a:t>Per gestire il </a:t>
            </a:r>
            <a:r>
              <a:rPr lang="it-IT" dirty="0" err="1"/>
              <a:t>routing</a:t>
            </a:r>
            <a:r>
              <a:rPr lang="it-IT" dirty="0"/>
              <a:t> tra AS (INTER-ISP) è stato definito un unico protocollo: BGP (</a:t>
            </a:r>
            <a:r>
              <a:rPr lang="it-IT" dirty="0" err="1"/>
              <a:t>Border</a:t>
            </a:r>
            <a:r>
              <a:rPr lang="it-IT" dirty="0"/>
              <a:t> Gateway </a:t>
            </a:r>
            <a:r>
              <a:rPr lang="it-IT" dirty="0" err="1"/>
              <a:t>Protocol</a:t>
            </a:r>
            <a:r>
              <a:rPr lang="it-IT" dirty="0"/>
              <a:t>)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D0F083B-D35D-0F2C-BC17-1FF81CD95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955" t="2574" r="2096" b="2982"/>
          <a:stretch/>
        </p:blipFill>
        <p:spPr>
          <a:xfrm>
            <a:off x="6096000" y="2385371"/>
            <a:ext cx="5813587" cy="2087257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Routing inter e intra ISP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85A66BC-EB2C-8754-1665-88E4F4B0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Considerando un router di un ISP, la tabella di </a:t>
            </a:r>
            <a:r>
              <a:rPr lang="it-IT" sz="1800" dirty="0" err="1"/>
              <a:t>routing</a:t>
            </a:r>
            <a:r>
              <a:rPr lang="it-IT" sz="1800" dirty="0"/>
              <a:t> sarà formata da righe (destinazioni) che si trovano all’interno dell’ISP; altre che si trovano all’esterno</a:t>
            </a:r>
          </a:p>
          <a:p>
            <a:r>
              <a:rPr lang="it-IT" sz="1800" dirty="0"/>
              <a:t>Il protocollo INTRA-ISP si preoccupa di mantenere e gestire le prime, il BGP le seconde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8965CEAF-F042-5F51-3042-05B697637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9" t="6489" r="1972" b="1673"/>
          <a:stretch/>
        </p:blipFill>
        <p:spPr>
          <a:xfrm>
            <a:off x="1516791" y="2856426"/>
            <a:ext cx="9158417" cy="31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 e B appartengono alla stessa rete</a:t>
            </a:r>
          </a:p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hanno lo stesso prefisso</a:t>
            </a:r>
          </a:p>
          <a:p>
            <a:r>
              <a:rPr lang="it-IT" sz="1800" dirty="0" err="1"/>
              <a:t>L’host</a:t>
            </a:r>
            <a:r>
              <a:rPr lang="it-IT" sz="1800" dirty="0"/>
              <a:t> A controlla l’indirizzo </a:t>
            </a:r>
            <a:r>
              <a:rPr lang="it-IT" sz="1800" dirty="0" err="1"/>
              <a:t>dell’host</a:t>
            </a:r>
            <a:r>
              <a:rPr lang="it-IT" sz="1800" dirty="0"/>
              <a:t> B, usa la propria maschera, confronta i bit del suo prefisso con i bit dell’indirizzo di B. Se sono uguali, i 2 indirizzi appartengono alla stessa rete -&gt; A può consegnare direttamente i pacchetti a B senza passare dal router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Consegna diretta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AB3FBF-3C3E-6880-8472-30838361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 t="8592" r="2701" b="18994"/>
          <a:stretch/>
        </p:blipFill>
        <p:spPr>
          <a:xfrm>
            <a:off x="2676004" y="3645243"/>
            <a:ext cx="6839991" cy="248461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 e C non appartengono alla stessa rete</a:t>
            </a:r>
          </a:p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non hanno lo stesso prefisso</a:t>
            </a:r>
          </a:p>
          <a:p>
            <a:r>
              <a:rPr lang="it-IT" sz="1800" dirty="0" err="1"/>
              <a:t>L’host</a:t>
            </a:r>
            <a:r>
              <a:rPr lang="it-IT" sz="1800" dirty="0"/>
              <a:t> A controlla l’indirizzo </a:t>
            </a:r>
            <a:r>
              <a:rPr lang="it-IT" sz="1800" dirty="0" err="1"/>
              <a:t>dell’host</a:t>
            </a:r>
            <a:r>
              <a:rPr lang="it-IT" sz="1800" dirty="0"/>
              <a:t> C, usa la propria maschera, confronta i bit del suo prefisso con i bit dell’indirizzo di C. Se sono diversi, i 2 indirizzi non appartengono alla stessa rete -&gt; A invia il pacchetto al router di default che poi lo instraderà verso C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Consegna indiretta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AB3FBF-3C3E-6880-8472-30838361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 t="8592" r="2701" b="18994"/>
          <a:stretch/>
        </p:blipFill>
        <p:spPr>
          <a:xfrm>
            <a:off x="2676004" y="3645243"/>
            <a:ext cx="6839991" cy="248461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Come fanno i router a sapere come raggiungere la destinazione?</a:t>
            </a:r>
          </a:p>
          <a:p>
            <a:r>
              <a:rPr lang="it-IT" sz="1800" dirty="0"/>
              <a:t>Il </a:t>
            </a:r>
            <a:r>
              <a:rPr lang="it-IT" sz="1800" dirty="0" err="1"/>
              <a:t>routing</a:t>
            </a:r>
            <a:r>
              <a:rPr lang="it-IT" sz="1800" dirty="0"/>
              <a:t> è il processo di scoperta del cammino «migliore» da una sorgente a tutte le possibili destinazioni</a:t>
            </a:r>
          </a:p>
          <a:p>
            <a:r>
              <a:rPr lang="it-IT" sz="1800" dirty="0"/>
              <a:t>Migliore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Il Routing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AFDD2CC-B13C-D8B4-8C04-D18D628513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38865" y="2743200"/>
            <a:ext cx="568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BA0CE3-89BA-4895-933A-364EB34660AD}"/>
              </a:ext>
            </a:extLst>
          </p:cNvPr>
          <p:cNvSpPr txBox="1"/>
          <p:nvPr/>
        </p:nvSpPr>
        <p:spPr>
          <a:xfrm>
            <a:off x="2607273" y="2558534"/>
            <a:ext cx="103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Distanza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B5CB1A-54B3-A167-F92E-00851D7D2476}"/>
              </a:ext>
            </a:extLst>
          </p:cNvPr>
          <p:cNvSpPr txBox="1"/>
          <p:nvPr/>
        </p:nvSpPr>
        <p:spPr>
          <a:xfrm>
            <a:off x="2607273" y="3660775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Velocità</a:t>
            </a:r>
            <a:r>
              <a:rPr lang="en-US" dirty="0"/>
              <a:t> di </a:t>
            </a:r>
            <a:r>
              <a:rPr lang="en-US" dirty="0" err="1"/>
              <a:t>trasmissione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44E26BB-2436-7416-C0F9-4EB82C8B88B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038865" y="2743200"/>
            <a:ext cx="568408" cy="110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74C1F74-EEA3-44C6-6ECB-905DCAD2AE5A}"/>
              </a:ext>
            </a:extLst>
          </p:cNvPr>
          <p:cNvSpPr txBox="1"/>
          <p:nvPr/>
        </p:nvSpPr>
        <p:spPr>
          <a:xfrm>
            <a:off x="5597605" y="2558534"/>
            <a:ext cx="32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di router da </a:t>
            </a:r>
            <a:r>
              <a:rPr lang="en-US" dirty="0" err="1"/>
              <a:t>attraversare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9B25B7-DB8D-7EF9-5F72-D72E071BD000}"/>
              </a:ext>
            </a:extLst>
          </p:cNvPr>
          <p:cNvSpPr txBox="1"/>
          <p:nvPr/>
        </p:nvSpPr>
        <p:spPr>
          <a:xfrm>
            <a:off x="5597605" y="2927866"/>
            <a:ext cx="32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termini di km</a:t>
            </a:r>
            <a:endParaRPr lang="it-IT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961F11E-3FA6-00E4-111A-B8DAB30CA8A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645243" y="2743200"/>
            <a:ext cx="195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08873F1-BB63-03DA-25B9-99110185FAF4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645243" y="2743200"/>
            <a:ext cx="1952362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3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Astrazione con grafi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G = (V, A)</a:t>
            </a:r>
          </a:p>
          <a:p>
            <a:r>
              <a:rPr lang="it-IT" sz="1800" dirty="0"/>
              <a:t>Vertici = router</a:t>
            </a:r>
          </a:p>
          <a:p>
            <a:r>
              <a:rPr lang="it-IT" sz="1800" dirty="0"/>
              <a:t>Archi = collegamenti</a:t>
            </a:r>
          </a:p>
          <a:p>
            <a:r>
              <a:rPr lang="it-IT" sz="1800" dirty="0"/>
              <a:t>Gli archi possono associare un peso che caratterizza l’arco stesso</a:t>
            </a:r>
          </a:p>
          <a:p>
            <a:r>
              <a:rPr lang="it-IT" sz="1800" dirty="0"/>
              <a:t>Se mi interessa diminuire il numero di hop, allora i pesi sono tutti =1</a:t>
            </a:r>
          </a:p>
          <a:p>
            <a:r>
              <a:rPr lang="it-IT" sz="1800" dirty="0"/>
              <a:t>Se mi interessa la velocità di trasmissione, allora i pesi sono proporzionali all’inverso della banda</a:t>
            </a:r>
          </a:p>
          <a:p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FB7534-CF19-F5C0-AC5D-CF6D0E6E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" t="7845" r="16448" b="5697"/>
          <a:stretch/>
        </p:blipFill>
        <p:spPr>
          <a:xfrm>
            <a:off x="6278355" y="2187146"/>
            <a:ext cx="5322598" cy="36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Calcolo del cammino minimo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Definiamo il costo di un arco con il suo peso e usiamo la notazione c(i, j) = costo dell’arco dal nodo i al nodo j</a:t>
            </a:r>
          </a:p>
          <a:p>
            <a:r>
              <a:rPr lang="it-IT" sz="1800" dirty="0"/>
              <a:t>Definiamo il costo di un cammino (insieme degli archi attraversati dal cammino stesso) come somma dei costi degli archi che appartengono al cammino stesso</a:t>
            </a:r>
          </a:p>
          <a:p>
            <a:r>
              <a:rPr lang="it-IT" sz="1800" dirty="0"/>
              <a:t>Esistono 2 classi di algoritmi per il calcolo del cammino minimo: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>
                <a:solidFill>
                  <a:srgbClr val="FF0000"/>
                </a:solidFill>
              </a:rPr>
              <a:t>Distance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Vector</a:t>
            </a:r>
            <a:endParaRPr lang="it-IT" sz="16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Link State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E49D68-C5AE-C8BF-3128-F32316A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4187874"/>
            <a:ext cx="620164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Distance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Vector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È un algoritmo di </a:t>
            </a:r>
            <a:r>
              <a:rPr lang="it-IT" sz="1800" dirty="0" err="1"/>
              <a:t>routing</a:t>
            </a:r>
            <a:r>
              <a:rPr lang="it-IT" sz="1800" dirty="0"/>
              <a:t> dinamico in cui ogni router calcola la distanza tra se stesso e ogni possibile destinazione nelle immediate vicinanze</a:t>
            </a:r>
          </a:p>
          <a:p>
            <a:r>
              <a:rPr lang="it-IT" sz="1800" dirty="0"/>
              <a:t>Un router condivide le proprie informazioni riguardanti l’intera rete a tutti i router vicini e aggiorna le tabelle di </a:t>
            </a:r>
            <a:r>
              <a:rPr lang="it-IT" sz="1800" dirty="0" err="1"/>
              <a:t>routing</a:t>
            </a:r>
            <a:r>
              <a:rPr lang="it-IT" sz="1800" dirty="0"/>
              <a:t> in base alle informazioni che ottiene a sua volta</a:t>
            </a:r>
          </a:p>
          <a:p>
            <a:r>
              <a:rPr lang="it-IT" sz="1800" dirty="0"/>
              <a:t>La condivisione delle informazioni con i vicini avviene a intervalli regolari</a:t>
            </a:r>
          </a:p>
          <a:p>
            <a:r>
              <a:rPr lang="it-IT" sz="1800" dirty="0"/>
              <a:t>Utilizza l'algoritmo </a:t>
            </a:r>
            <a:r>
              <a:rPr lang="it-IT" sz="1800" dirty="0" err="1"/>
              <a:t>Bellman</a:t>
            </a:r>
            <a:r>
              <a:rPr lang="it-IT" sz="1800" dirty="0"/>
              <a:t>-Ford per creare tabelle di instradamento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Link State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È un algoritmo di </a:t>
            </a:r>
            <a:r>
              <a:rPr lang="it-IT" sz="1800" dirty="0" err="1"/>
              <a:t>routing</a:t>
            </a:r>
            <a:r>
              <a:rPr lang="it-IT" sz="1800" dirty="0"/>
              <a:t> dinamico in cui ogni router calcola la distanza tra se stesso e ogni altro router nella rete</a:t>
            </a:r>
          </a:p>
          <a:p>
            <a:r>
              <a:rPr lang="it-IT" sz="1800" dirty="0"/>
              <a:t>Un router condivide le proprie informazioni riguardanti i router vicini tramite il </a:t>
            </a:r>
            <a:r>
              <a:rPr lang="it-IT" sz="1800" dirty="0" err="1"/>
              <a:t>flooding</a:t>
            </a:r>
            <a:endParaRPr lang="it-IT" sz="1800" dirty="0"/>
          </a:p>
          <a:p>
            <a:r>
              <a:rPr lang="it-IT" sz="1800" dirty="0"/>
              <a:t>La scambio di informazioni avviene ogni volta che c’è un cambiamento</a:t>
            </a:r>
          </a:p>
          <a:p>
            <a:r>
              <a:rPr lang="it-IT" sz="1800" dirty="0"/>
              <a:t>Utilizza l'algoritmo di </a:t>
            </a:r>
            <a:r>
              <a:rPr lang="it-IT" sz="1800" dirty="0" err="1"/>
              <a:t>Dijkstra</a:t>
            </a:r>
            <a:r>
              <a:rPr lang="it-IT" sz="1800" dirty="0"/>
              <a:t> per creare tabelle di instradamento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DV vs LS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In caso di guasti, sia per protocolli basati su DV che su LS serve del tempo perché l’informazione si propaghi</a:t>
            </a:r>
          </a:p>
          <a:p>
            <a:r>
              <a:rPr lang="it-IT" sz="1800" dirty="0"/>
              <a:t>Durante tale intervallo le tabelle di </a:t>
            </a:r>
            <a:r>
              <a:rPr lang="it-IT" sz="1800" dirty="0" err="1"/>
              <a:t>routing</a:t>
            </a:r>
            <a:r>
              <a:rPr lang="it-IT" sz="1800" dirty="0"/>
              <a:t> potrebbero essere errate e si possono formare ROUTING LOOP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00B82EC-0B8F-DF5D-46DD-5B04287F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17920"/>
              </p:ext>
            </p:extLst>
          </p:nvPr>
        </p:nvGraphicFramePr>
        <p:xfrm>
          <a:off x="2032000" y="2612331"/>
          <a:ext cx="8128000" cy="338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03928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0850505"/>
                    </a:ext>
                  </a:extLst>
                </a:gridCol>
              </a:tblGrid>
              <a:tr h="483227">
                <a:tc>
                  <a:txBody>
                    <a:bodyPr/>
                    <a:lstStyle/>
                    <a:p>
                      <a:r>
                        <a:rPr lang="en-US" dirty="0"/>
                        <a:t>Distance Vector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State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55817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l’algoritmo</a:t>
                      </a:r>
                      <a:r>
                        <a:rPr lang="en-US" dirty="0"/>
                        <a:t> Bellman-Ford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l’algoritmo</a:t>
                      </a:r>
                      <a:r>
                        <a:rPr lang="en-US" dirty="0"/>
                        <a:t> di Dijkstra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66590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US" dirty="0"/>
                        <a:t>Minor </a:t>
                      </a:r>
                      <a:r>
                        <a:rPr lang="en-US" dirty="0" err="1"/>
                        <a:t>numero</a:t>
                      </a:r>
                      <a:r>
                        <a:rPr lang="en-US" dirty="0"/>
                        <a:t> di hop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</a:t>
                      </a:r>
                      <a:r>
                        <a:rPr lang="en-US" dirty="0" err="1"/>
                        <a:t>costo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24463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US" dirty="0"/>
                        <a:t>Update di </a:t>
                      </a:r>
                      <a:r>
                        <a:rPr lang="en-US" dirty="0" err="1"/>
                        <a:t>tutte</a:t>
                      </a:r>
                      <a:r>
                        <a:rPr lang="en-US" dirty="0"/>
                        <a:t> le </a:t>
                      </a:r>
                      <a:r>
                        <a:rPr lang="en-US" dirty="0" err="1"/>
                        <a:t>tabelle</a:t>
                      </a:r>
                      <a:r>
                        <a:rPr lang="en-US" dirty="0"/>
                        <a:t> di routing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dirty="0" err="1"/>
                        <a:t>delle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tabelle</a:t>
                      </a:r>
                      <a:r>
                        <a:rPr lang="en-US" dirty="0"/>
                        <a:t> di routing </a:t>
                      </a:r>
                      <a:r>
                        <a:rPr lang="en-US" dirty="0" err="1"/>
                        <a:t>dei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vicini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31144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US" dirty="0"/>
                        <a:t>Minor </a:t>
                      </a:r>
                      <a:r>
                        <a:rPr lang="en-US" dirty="0" err="1"/>
                        <a:t>utilizzo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della</a:t>
                      </a:r>
                      <a:r>
                        <a:rPr lang="en-US" dirty="0"/>
                        <a:t> CPU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Maggior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utilizzo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della</a:t>
                      </a:r>
                      <a:r>
                        <a:rPr lang="en-US" dirty="0"/>
                        <a:t> CPU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4973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US" dirty="0"/>
                        <a:t>Broadcast per </a:t>
                      </a:r>
                      <a:r>
                        <a:rPr lang="en-US" dirty="0" err="1"/>
                        <a:t>gli</a:t>
                      </a:r>
                      <a:r>
                        <a:rPr lang="en-US" dirty="0"/>
                        <a:t> 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Multicast per </a:t>
                      </a:r>
                      <a:r>
                        <a:rPr lang="en-US" dirty="0" err="1"/>
                        <a:t>gli</a:t>
                      </a:r>
                      <a:r>
                        <a:rPr lang="en-US" dirty="0"/>
                        <a:t> update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1166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US" dirty="0"/>
                        <a:t>Tempo di </a:t>
                      </a:r>
                      <a:r>
                        <a:rPr lang="en-US" dirty="0" err="1"/>
                        <a:t>convergenza</a:t>
                      </a:r>
                      <a:r>
                        <a:rPr lang="en-US" dirty="0"/>
                        <a:t> moderato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 di </a:t>
                      </a:r>
                      <a:r>
                        <a:rPr lang="en-US" dirty="0" err="1"/>
                        <a:t>convergenza</a:t>
                      </a:r>
                      <a:r>
                        <a:rPr lang="en-US" dirty="0"/>
                        <a:t> basso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8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01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658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Print Clearly</vt:lpstr>
      <vt:lpstr>Tema di Office</vt:lpstr>
      <vt:lpstr>Il routing, consegna diretta e indiretta</vt:lpstr>
      <vt:lpstr>Consegna diretta</vt:lpstr>
      <vt:lpstr>Consegna indiretta</vt:lpstr>
      <vt:lpstr>Il Routing</vt:lpstr>
      <vt:lpstr>Astrazione con grafi</vt:lpstr>
      <vt:lpstr>Calcolo del cammino minimo</vt:lpstr>
      <vt:lpstr>Distance Vector</vt:lpstr>
      <vt:lpstr>Link State</vt:lpstr>
      <vt:lpstr>DV vs LS</vt:lpstr>
      <vt:lpstr>Routing inter e intra ISP</vt:lpstr>
      <vt:lpstr>Routing inter e intra ISP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82</cp:revision>
  <dcterms:created xsi:type="dcterms:W3CDTF">2021-10-18T12:29:57Z</dcterms:created>
  <dcterms:modified xsi:type="dcterms:W3CDTF">2023-01-11T10:54:12Z</dcterms:modified>
</cp:coreProperties>
</file>