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2" r:id="rId4"/>
    <p:sldId id="293" r:id="rId5"/>
    <p:sldId id="294" r:id="rId6"/>
    <p:sldId id="295" r:id="rId7"/>
    <p:sldId id="296" r:id="rId8"/>
    <p:sldId id="297"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E22"/>
    <a:srgbClr val="4472C4"/>
    <a:srgbClr val="F39C12"/>
    <a:srgbClr val="16A085"/>
    <a:srgbClr val="3498DB"/>
    <a:srgbClr val="9B59B6"/>
    <a:srgbClr val="E74C3C"/>
    <a:srgbClr val="27AE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5" d="100"/>
          <a:sy n="155" d="100"/>
        </p:scale>
        <p:origin x="384"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88AA9-9FB0-4622-B3D6-4298DDF2C8C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F055025-530E-4A1D-B51A-60F3B2FF8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E369C61-78A5-4123-9A31-4CDE24C640CC}"/>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5" name="Segnaposto piè di pagina 4">
            <a:extLst>
              <a:ext uri="{FF2B5EF4-FFF2-40B4-BE49-F238E27FC236}">
                <a16:creationId xmlns:a16="http://schemas.microsoft.com/office/drawing/2014/main" id="{8E00C12D-6203-428F-B6C6-7B715A1EF1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7290AAB-A58C-4810-9359-32609B78DD1C}"/>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417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1F4DFC-22A7-4939-B14D-3405C404801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BB5CD0-54BF-412F-84D5-91D1D46B72A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958223-67AE-4F21-AC7A-164B55DCE4C6}"/>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5" name="Segnaposto piè di pagina 4">
            <a:extLst>
              <a:ext uri="{FF2B5EF4-FFF2-40B4-BE49-F238E27FC236}">
                <a16:creationId xmlns:a16="http://schemas.microsoft.com/office/drawing/2014/main" id="{3406131B-61B6-4584-BDD9-073F7E5DF4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93CBAE-FF73-4D6C-B912-25E86A55F33E}"/>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83885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4E01C24-C18E-4885-93EB-396413C072D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527E11-AFCE-4F80-84FB-4DD2913FE12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EEAB40-2C1A-4BDF-892F-15D8CBFAA6EE}"/>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5" name="Segnaposto piè di pagina 4">
            <a:extLst>
              <a:ext uri="{FF2B5EF4-FFF2-40B4-BE49-F238E27FC236}">
                <a16:creationId xmlns:a16="http://schemas.microsoft.com/office/drawing/2014/main" id="{942D6BDB-25F8-40EC-8570-8A7168EA7A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CA24EEC-EF47-4488-A3D1-4F5B04509D15}"/>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7062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106CB9-58A7-47D5-96B6-901AD17287D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CAE444E-BEBA-41A8-A001-C461EF9619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C0FCC-F13D-4468-9732-B0AF3EE60DFB}"/>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5" name="Segnaposto piè di pagina 4">
            <a:extLst>
              <a:ext uri="{FF2B5EF4-FFF2-40B4-BE49-F238E27FC236}">
                <a16:creationId xmlns:a16="http://schemas.microsoft.com/office/drawing/2014/main" id="{5733DA01-CCBF-4729-9FE1-29484002C4F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98128F-524F-4068-A145-58348FFFB5D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7847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9C4C3-F384-494F-A983-47A958C7029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5185954-441F-4876-A8E8-834953411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12E1374-AC02-4807-8EEA-17BA92C3BA52}"/>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5" name="Segnaposto piè di pagina 4">
            <a:extLst>
              <a:ext uri="{FF2B5EF4-FFF2-40B4-BE49-F238E27FC236}">
                <a16:creationId xmlns:a16="http://schemas.microsoft.com/office/drawing/2014/main" id="{F0DC0B72-0B26-402B-BF8C-6B8A872E8A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CB2002-8D60-4E2E-9D80-D465A14FF5A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80876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9F854-8DD6-4F45-985B-FD09BE34F9A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AAD4842-1E57-491A-A63C-2E36D4A56BB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4E70F1C-AB69-4848-84CF-2FE883C9DD7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0767B88-9950-4E4F-A94C-6137A6195A9A}"/>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6" name="Segnaposto piè di pagina 5">
            <a:extLst>
              <a:ext uri="{FF2B5EF4-FFF2-40B4-BE49-F238E27FC236}">
                <a16:creationId xmlns:a16="http://schemas.microsoft.com/office/drawing/2014/main" id="{82147FAF-D79D-4FC0-AB67-0A0B1A0DD5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E414A96-31BB-4973-BA5C-14484684BB1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4379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5BECD3-5378-43EF-A83F-0DFC347F0F7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0E0957D-E25D-4000-B315-C277A117A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291D72-B984-46E8-B0E8-7E2930B03F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7546F65-25D1-456F-B2B4-311C580AF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965619F-3FD1-4C21-BBAE-0EDE06AB1DF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8B1FDF-DA22-4466-BE43-485951772B73}"/>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8" name="Segnaposto piè di pagina 7">
            <a:extLst>
              <a:ext uri="{FF2B5EF4-FFF2-40B4-BE49-F238E27FC236}">
                <a16:creationId xmlns:a16="http://schemas.microsoft.com/office/drawing/2014/main" id="{6A99E33D-D9B6-44AC-8480-DF189A366C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D7A395E-A8A0-4619-8563-84A281C9730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24745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CDAEB2-3F03-47DC-A7C4-6C4ECA1159A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9349E4B-8F6D-40B1-9D75-28786E89C12F}"/>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4" name="Segnaposto piè di pagina 3">
            <a:extLst>
              <a:ext uri="{FF2B5EF4-FFF2-40B4-BE49-F238E27FC236}">
                <a16:creationId xmlns:a16="http://schemas.microsoft.com/office/drawing/2014/main" id="{9A30360F-2C4C-4AE3-BAE6-53303152CA4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CAAB232-4187-496E-88B6-1A05A5C3CEF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59405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E84D43-8C22-4D33-8C2D-25411B495E1C}"/>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3" name="Segnaposto piè di pagina 2">
            <a:extLst>
              <a:ext uri="{FF2B5EF4-FFF2-40B4-BE49-F238E27FC236}">
                <a16:creationId xmlns:a16="http://schemas.microsoft.com/office/drawing/2014/main" id="{2ADA6C02-CFCB-456A-8C2D-1540E395C6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1616FC-458D-479C-96E2-389FAB7EA18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6123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DE0523-2BA3-487D-BD08-F95C0B34BC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03E628-80F9-4FD8-A252-701EEA396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5A77404-DE83-48A9-8466-019C97377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C7242B-1016-41A2-9398-681F9AF5D49F}"/>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6" name="Segnaposto piè di pagina 5">
            <a:extLst>
              <a:ext uri="{FF2B5EF4-FFF2-40B4-BE49-F238E27FC236}">
                <a16:creationId xmlns:a16="http://schemas.microsoft.com/office/drawing/2014/main" id="{24C33706-5474-4690-9542-FACD6B911B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F25E362-3082-48B6-8FBA-8073AED5B85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34683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3F39F-763C-47F3-AD08-B607E3112A3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3CDFCA9-804E-461C-AD58-1070E606F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15D1989-E03D-4AA8-AA06-A0BA79E9F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B1BBCC-863B-461D-A322-D7680F48E743}"/>
              </a:ext>
            </a:extLst>
          </p:cNvPr>
          <p:cNvSpPr>
            <a:spLocks noGrp="1"/>
          </p:cNvSpPr>
          <p:nvPr>
            <p:ph type="dt" sz="half" idx="10"/>
          </p:nvPr>
        </p:nvSpPr>
        <p:spPr/>
        <p:txBody>
          <a:bodyPr/>
          <a:lstStyle/>
          <a:p>
            <a:fld id="{D8B7E551-822F-4896-9EDE-9E8F0CB865CE}" type="datetimeFigureOut">
              <a:rPr lang="it-IT" smtClean="0"/>
              <a:t>19/12/2022</a:t>
            </a:fld>
            <a:endParaRPr lang="it-IT"/>
          </a:p>
        </p:txBody>
      </p:sp>
      <p:sp>
        <p:nvSpPr>
          <p:cNvPr id="6" name="Segnaposto piè di pagina 5">
            <a:extLst>
              <a:ext uri="{FF2B5EF4-FFF2-40B4-BE49-F238E27FC236}">
                <a16:creationId xmlns:a16="http://schemas.microsoft.com/office/drawing/2014/main" id="{417F1B17-7503-4845-AB08-EA5FB39DABD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FAEB56B-DC23-4104-AC85-A8B03A9E822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8448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09578EC-14EC-4D4B-9FB3-87F4FDFF4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18CF18F-5354-4C1D-93F6-1E1C35FA7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CB01CC-9376-4F39-AEA1-86D2C116B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7E551-822F-4896-9EDE-9E8F0CB865CE}" type="datetimeFigureOut">
              <a:rPr lang="it-IT" smtClean="0"/>
              <a:t>19/12/2022</a:t>
            </a:fld>
            <a:endParaRPr lang="it-IT"/>
          </a:p>
        </p:txBody>
      </p:sp>
      <p:sp>
        <p:nvSpPr>
          <p:cNvPr id="5" name="Segnaposto piè di pagina 4">
            <a:extLst>
              <a:ext uri="{FF2B5EF4-FFF2-40B4-BE49-F238E27FC236}">
                <a16:creationId xmlns:a16="http://schemas.microsoft.com/office/drawing/2014/main" id="{A0FB6F32-EBF8-433D-8EDA-42C948BA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F5FC14C-ACE5-4B5B-88C4-3DC84F3C9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F2C8E-5987-4DC3-B0F0-BDF2089F61DD}" type="slidenum">
              <a:rPr lang="it-IT" smtClean="0"/>
              <a:t>‹N›</a:t>
            </a:fld>
            <a:endParaRPr lang="it-IT"/>
          </a:p>
        </p:txBody>
      </p:sp>
    </p:spTree>
    <p:extLst>
      <p:ext uri="{BB962C8B-B14F-4D97-AF65-F5344CB8AC3E}">
        <p14:creationId xmlns:p14="http://schemas.microsoft.com/office/powerpoint/2010/main" val="377453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E05F-8B12-4228-ABA6-CFF97F614FB7}"/>
              </a:ext>
            </a:extLst>
          </p:cNvPr>
          <p:cNvSpPr>
            <a:spLocks noGrp="1"/>
          </p:cNvSpPr>
          <p:nvPr>
            <p:ph type="ctrTitle"/>
          </p:nvPr>
        </p:nvSpPr>
        <p:spPr>
          <a:xfrm>
            <a:off x="1524000" y="1122363"/>
            <a:ext cx="9144000" cy="2956234"/>
          </a:xfrm>
        </p:spPr>
        <p:txBody>
          <a:bodyPr>
            <a:normAutofit/>
          </a:bodyPr>
          <a:lstStyle/>
          <a:p>
            <a:r>
              <a:rPr lang="en-US" sz="8800" b="1" dirty="0">
                <a:solidFill>
                  <a:schemeClr val="bg1"/>
                </a:solidFill>
                <a:latin typeface="Print Clearly" panose="02000000000000000000" pitchFamily="50" charset="0"/>
                <a:cs typeface="Amatic SC" panose="00000500000000000000" pitchFamily="2" charset="-79"/>
              </a:rPr>
              <a:t>NAT – Network Address Translation</a:t>
            </a:r>
            <a:endParaRPr lang="it-IT" sz="8800" b="1" dirty="0">
              <a:solidFill>
                <a:schemeClr val="bg1"/>
              </a:solidFill>
              <a:latin typeface="Print Clearly" panose="02000000000000000000" pitchFamily="50" charset="0"/>
              <a:cs typeface="Amatic SC" panose="00000500000000000000" pitchFamily="2" charset="-79"/>
            </a:endParaRPr>
          </a:p>
        </p:txBody>
      </p:sp>
      <p:sp>
        <p:nvSpPr>
          <p:cNvPr id="3" name="Sottotitolo 2">
            <a:extLst>
              <a:ext uri="{FF2B5EF4-FFF2-40B4-BE49-F238E27FC236}">
                <a16:creationId xmlns:a16="http://schemas.microsoft.com/office/drawing/2014/main" id="{09A45901-8389-4598-B285-23B6E61B28F7}"/>
              </a:ext>
            </a:extLst>
          </p:cNvPr>
          <p:cNvSpPr>
            <a:spLocks noGrp="1"/>
          </p:cNvSpPr>
          <p:nvPr>
            <p:ph type="subTitle" idx="1"/>
          </p:nvPr>
        </p:nvSpPr>
        <p:spPr>
          <a:xfrm>
            <a:off x="1666874" y="4366726"/>
            <a:ext cx="9001126" cy="824399"/>
          </a:xfrm>
        </p:spPr>
        <p:txBody>
          <a:bodyPr>
            <a:normAutofit/>
          </a:bodyPr>
          <a:lstStyle/>
          <a:p>
            <a:pPr algn="l"/>
            <a:r>
              <a:rPr lang="en-US" sz="1800" dirty="0">
                <a:solidFill>
                  <a:schemeClr val="bg1"/>
                </a:solidFill>
                <a:latin typeface="+mj-lt"/>
                <a:cs typeface="Amatic SC" panose="00000500000000000000" pitchFamily="2" charset="-79"/>
              </a:rPr>
              <a:t>Mattia Pacchin – mattia@v-research.it</a:t>
            </a:r>
            <a:endParaRPr lang="it-IT" sz="1800" dirty="0">
              <a:solidFill>
                <a:schemeClr val="bg1"/>
              </a:solidFill>
              <a:latin typeface="+mj-lt"/>
              <a:cs typeface="Amatic SC" panose="00000500000000000000" pitchFamily="2" charset="-79"/>
            </a:endParaRPr>
          </a:p>
        </p:txBody>
      </p:sp>
      <p:pic>
        <p:nvPicPr>
          <p:cNvPr id="7" name="Immagine 6">
            <a:extLst>
              <a:ext uri="{FF2B5EF4-FFF2-40B4-BE49-F238E27FC236}">
                <a16:creationId xmlns:a16="http://schemas.microsoft.com/office/drawing/2014/main" id="{52463A8E-F9C9-4578-9C60-C79C5E9D8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927" y="6129856"/>
            <a:ext cx="2414146" cy="379366"/>
          </a:xfrm>
          <a:prstGeom prst="rect">
            <a:avLst/>
          </a:prstGeom>
        </p:spPr>
      </p:pic>
    </p:spTree>
    <p:extLst>
      <p:ext uri="{BB962C8B-B14F-4D97-AF65-F5344CB8AC3E}">
        <p14:creationId xmlns:p14="http://schemas.microsoft.com/office/powerpoint/2010/main" val="3578804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it-IT" sz="4800" dirty="0">
                <a:solidFill>
                  <a:schemeClr val="bg1"/>
                </a:solidFill>
                <a:latin typeface="Print Clearly" panose="02000000000000000000" pitchFamily="50" charset="0"/>
              </a:rPr>
              <a:t>Internetworking</a:t>
            </a: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idx="1"/>
          </p:nvPr>
        </p:nvSpPr>
        <p:spPr/>
        <p:txBody>
          <a:bodyPr>
            <a:normAutofit/>
          </a:bodyPr>
          <a:lstStyle/>
          <a:p>
            <a:r>
              <a:rPr lang="it-IT" sz="1800" dirty="0"/>
              <a:t>La connessione di reti differenti avviene tramite il router (liv. 3)</a:t>
            </a:r>
          </a:p>
          <a:p>
            <a:r>
              <a:rPr lang="it-IT" sz="1800" dirty="0"/>
              <a:t>Per connettere una rete privata a una rete pubblica, pertanto, è necessario che un router possegga almeno due interfacce:</a:t>
            </a:r>
          </a:p>
          <a:p>
            <a:pPr marL="800100" lvl="1" indent="-342900">
              <a:buFont typeface="+mj-lt"/>
              <a:buAutoNum type="arabicPeriod"/>
            </a:pPr>
            <a:r>
              <a:rPr lang="it-IT" sz="1600" dirty="0"/>
              <a:t>sulla rete privata</a:t>
            </a:r>
          </a:p>
          <a:p>
            <a:pPr marL="800100" lvl="1" indent="-342900">
              <a:buFont typeface="+mj-lt"/>
              <a:buAutoNum type="arabicPeriod"/>
            </a:pPr>
            <a:r>
              <a:rPr lang="it-IT" sz="1600" dirty="0"/>
              <a:t>sulla rete pubblica</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3" name="Immagine 2">
            <a:extLst>
              <a:ext uri="{FF2B5EF4-FFF2-40B4-BE49-F238E27FC236}">
                <a16:creationId xmlns:a16="http://schemas.microsoft.com/office/drawing/2014/main" id="{919593DB-EBC8-F550-C97E-AD2EF98ECFA7}"/>
              </a:ext>
            </a:extLst>
          </p:cNvPr>
          <p:cNvPicPr>
            <a:picLocks noChangeAspect="1"/>
          </p:cNvPicPr>
          <p:nvPr/>
        </p:nvPicPr>
        <p:blipFill rotWithShape="1">
          <a:blip r:embed="rId3"/>
          <a:srcRect l="4128" t="10644" r="8752" b="1143"/>
          <a:stretch/>
        </p:blipFill>
        <p:spPr>
          <a:xfrm>
            <a:off x="3719383" y="2856022"/>
            <a:ext cx="6672649" cy="3117679"/>
          </a:xfrm>
          <a:prstGeom prst="rect">
            <a:avLst/>
          </a:prstGeom>
        </p:spPr>
      </p:pic>
    </p:spTree>
    <p:extLst>
      <p:ext uri="{BB962C8B-B14F-4D97-AF65-F5344CB8AC3E}">
        <p14:creationId xmlns:p14="http://schemas.microsoft.com/office/powerpoint/2010/main" val="3479070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it-IT" sz="4800" dirty="0">
                <a:solidFill>
                  <a:schemeClr val="bg1"/>
                </a:solidFill>
                <a:latin typeface="Print Clearly" panose="02000000000000000000" pitchFamily="50" charset="0"/>
              </a:rPr>
              <a:t>Internetworking</a:t>
            </a: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idx="1"/>
          </p:nvPr>
        </p:nvSpPr>
        <p:spPr/>
        <p:txBody>
          <a:bodyPr>
            <a:normAutofit/>
          </a:bodyPr>
          <a:lstStyle/>
          <a:p>
            <a:r>
              <a:rPr lang="it-IT" sz="1800" dirty="0"/>
              <a:t>Scarsità degli indirizzi IP: i molti </a:t>
            </a:r>
            <a:r>
              <a:rPr lang="it-IT" sz="1800" dirty="0" err="1"/>
              <a:t>host</a:t>
            </a:r>
            <a:r>
              <a:rPr lang="it-IT" sz="1800" dirty="0"/>
              <a:t> di una rete privata non possono essere configurati con indirizzi IP pubblici, nemmeno se ottenuti dinamicamente</a:t>
            </a:r>
          </a:p>
          <a:p>
            <a:r>
              <a:rPr lang="it-IT" sz="1800" dirty="0"/>
              <a:t>È necessario che una rete privata si doti di un meccanismo che permetta agli </a:t>
            </a:r>
            <a:r>
              <a:rPr lang="it-IT" sz="1800" dirty="0" err="1"/>
              <a:t>host</a:t>
            </a:r>
            <a:r>
              <a:rPr lang="it-IT" sz="1800" dirty="0"/>
              <a:t> interni di usufruire dei servizi messi a disposizione dalla rete pubblica</a:t>
            </a:r>
          </a:p>
          <a:p>
            <a:r>
              <a:rPr lang="it-IT" sz="1800" dirty="0"/>
              <a:t>È inoltre estremamente serio il problema della sicurezza: sulla rete pubblica operano milioni di utenze, tra le quali anche quelle ansiose di intercettare, violare o accedere ai dati contenuti nelle reti private che si affacciano al dominio pubblico. È necessario dotare le reti private di sistemi in grado di assicurare la rete da intrusioni indesiderate pur concedendo l'accesso alle utenze legittime (es. firewall)</a:t>
            </a:r>
          </a:p>
          <a:p>
            <a:r>
              <a:rPr lang="it-IT" sz="1800" dirty="0"/>
              <a:t>Il traffico di una rete privata verso la rete pubblica può essere anche molto sostenuto e variegato; il </a:t>
            </a:r>
            <a:r>
              <a:rPr lang="it-IT" sz="1800" dirty="0" err="1"/>
              <a:t>bitrate</a:t>
            </a:r>
            <a:r>
              <a:rPr lang="it-IT" sz="1800" dirty="0"/>
              <a:t> di una rete privata è senz'altro superiore al </a:t>
            </a:r>
            <a:r>
              <a:rPr lang="it-IT" sz="1800" dirty="0" err="1"/>
              <a:t>bitrate</a:t>
            </a:r>
            <a:r>
              <a:rPr lang="it-IT" sz="1800" dirty="0"/>
              <a:t> di una rete pubblica e lo stesso canale di connessione è utilizzato continuamente in contemporanea da numerose utenze</a:t>
            </a:r>
            <a:endParaRPr lang="it-IT" sz="1400" dirty="0"/>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spTree>
    <p:extLst>
      <p:ext uri="{BB962C8B-B14F-4D97-AF65-F5344CB8AC3E}">
        <p14:creationId xmlns:p14="http://schemas.microsoft.com/office/powerpoint/2010/main" val="749893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it-IT" sz="4800" dirty="0">
                <a:solidFill>
                  <a:schemeClr val="bg1"/>
                </a:solidFill>
                <a:latin typeface="Print Clearly" panose="02000000000000000000" pitchFamily="50" charset="0"/>
              </a:rPr>
              <a:t>NAT</a:t>
            </a: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idx="1"/>
          </p:nvPr>
        </p:nvSpPr>
        <p:spPr/>
        <p:txBody>
          <a:bodyPr>
            <a:normAutofit/>
          </a:bodyPr>
          <a:lstStyle/>
          <a:p>
            <a:r>
              <a:rPr lang="it-IT" sz="1800" dirty="0"/>
              <a:t>Non si tratta di un protocollo, ma di una programma, o meglio, di un processo</a:t>
            </a:r>
          </a:p>
          <a:p>
            <a:r>
              <a:rPr lang="it-IT" sz="1800" dirty="0"/>
              <a:t>Se un </a:t>
            </a:r>
            <a:r>
              <a:rPr lang="it-IT" sz="1800" dirty="0" err="1"/>
              <a:t>host</a:t>
            </a:r>
            <a:r>
              <a:rPr lang="it-IT" sz="1800" dirty="0"/>
              <a:t> con un indirizzo IP privato tentasse una connessione TCP/IP verso un </a:t>
            </a:r>
            <a:r>
              <a:rPr lang="it-IT" sz="1800" dirty="0" err="1"/>
              <a:t>host</a:t>
            </a:r>
            <a:r>
              <a:rPr lang="it-IT" sz="1800" dirty="0"/>
              <a:t> con indirizzo IP pubblico attraversando un router provvisto di NAT, il router potrebbe:</a:t>
            </a:r>
          </a:p>
          <a:p>
            <a:pPr lvl="1"/>
            <a:r>
              <a:rPr lang="it-IT" sz="1400" dirty="0"/>
              <a:t>cambiare l'IP sorgente (privato) con il proprio IP (pubblico), inoltrare il pacchetto sulla rete pubblica, attendere le risposte e, su queste,</a:t>
            </a:r>
          </a:p>
          <a:p>
            <a:pPr lvl="1"/>
            <a:r>
              <a:rPr lang="it-IT" sz="1400" dirty="0"/>
              <a:t>sostituire nei pacchetti ricevuti l'indirizzo IP destinazione (proprio) con l'indirizzo IP (privato) </a:t>
            </a:r>
            <a:r>
              <a:rPr lang="it-IT" sz="1400" dirty="0" err="1"/>
              <a:t>dell'host</a:t>
            </a:r>
            <a:r>
              <a:rPr lang="it-IT" sz="1400" dirty="0"/>
              <a:t> e inoltrarlo a esso sulla rete privata.</a:t>
            </a:r>
          </a:p>
          <a:p>
            <a:pPr lvl="1"/>
            <a:r>
              <a:rPr lang="it-IT" sz="1400" dirty="0"/>
              <a:t>In questo modo </a:t>
            </a:r>
            <a:r>
              <a:rPr lang="it-IT" sz="1400" dirty="0" err="1"/>
              <a:t>l'host</a:t>
            </a:r>
            <a:r>
              <a:rPr lang="it-IT" sz="1400" dirty="0"/>
              <a:t> privato ottiene il servizio di rete pubblica</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spTree>
    <p:extLst>
      <p:ext uri="{BB962C8B-B14F-4D97-AF65-F5344CB8AC3E}">
        <p14:creationId xmlns:p14="http://schemas.microsoft.com/office/powerpoint/2010/main" val="314647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it-IT" sz="4800" dirty="0">
                <a:solidFill>
                  <a:schemeClr val="bg1"/>
                </a:solidFill>
                <a:latin typeface="Print Clearly" panose="02000000000000000000" pitchFamily="50" charset="0"/>
              </a:rPr>
              <a:t>NAT</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6" name="Immagine 5">
            <a:extLst>
              <a:ext uri="{FF2B5EF4-FFF2-40B4-BE49-F238E27FC236}">
                <a16:creationId xmlns:a16="http://schemas.microsoft.com/office/drawing/2014/main" id="{740D8E02-A625-7E41-6F39-89F6283273E7}"/>
              </a:ext>
            </a:extLst>
          </p:cNvPr>
          <p:cNvPicPr>
            <a:picLocks noChangeAspect="1"/>
          </p:cNvPicPr>
          <p:nvPr/>
        </p:nvPicPr>
        <p:blipFill rotWithShape="1">
          <a:blip r:embed="rId3"/>
          <a:srcRect l="2511" t="1532" r="2290" b="3656"/>
          <a:stretch/>
        </p:blipFill>
        <p:spPr>
          <a:xfrm>
            <a:off x="3399137" y="1945547"/>
            <a:ext cx="5393725" cy="3929449"/>
          </a:xfrm>
          <a:prstGeom prst="rect">
            <a:avLst/>
          </a:prstGeom>
        </p:spPr>
      </p:pic>
    </p:spTree>
    <p:extLst>
      <p:ext uri="{BB962C8B-B14F-4D97-AF65-F5344CB8AC3E}">
        <p14:creationId xmlns:p14="http://schemas.microsoft.com/office/powerpoint/2010/main" val="2451608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it-IT" sz="4800" dirty="0">
                <a:solidFill>
                  <a:schemeClr val="bg1"/>
                </a:solidFill>
                <a:latin typeface="Print Clearly" panose="02000000000000000000" pitchFamily="50" charset="0"/>
              </a:rPr>
              <a:t>NAT</a:t>
            </a: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idx="1"/>
          </p:nvPr>
        </p:nvSpPr>
        <p:spPr/>
        <p:txBody>
          <a:bodyPr>
            <a:normAutofit/>
          </a:bodyPr>
          <a:lstStyle/>
          <a:p>
            <a:r>
              <a:rPr lang="it-IT" sz="1800" dirty="0"/>
              <a:t>Se tutti i client della rete privata intendessero usufruire del NAT, il router sarebbe costretto a mapparne le richieste (per ricordarne le restituzioni) basandosi sul numero di porta effimera utilizzata nei pacchetti client (nel disegno, 50000)</a:t>
            </a:r>
          </a:p>
          <a:p>
            <a:r>
              <a:rPr lang="it-IT" sz="1800" dirty="0"/>
              <a:t>L'ipotesi più sfavorevole è che due o più client vogliano connettersi sulla stessa porta di un server pubblico (per esempio Google): al router non rimarrebbe che «ricordare» le connessioni in entrata in base alla porta TCP sorgente (la porta effimera), l'unico parametro identificativo del client</a:t>
            </a:r>
          </a:p>
          <a:p>
            <a:r>
              <a:rPr lang="it-IT" sz="1800" dirty="0"/>
              <a:t>A rigor di logica, anche le porte effimere potrebbero coincidere (sono infatti decise casualmente in locale dai client)</a:t>
            </a:r>
          </a:p>
          <a:p>
            <a:r>
              <a:rPr lang="it-IT" sz="1800" dirty="0"/>
              <a:t>Un NAT effettivo, quindi, mappa le connessioni sulle porte effimere, e prende il nome di PAT (Port </a:t>
            </a:r>
            <a:r>
              <a:rPr lang="it-IT" sz="1800" dirty="0" err="1"/>
              <a:t>Address</a:t>
            </a:r>
            <a:r>
              <a:rPr lang="it-IT" sz="1800" dirty="0"/>
              <a:t> </a:t>
            </a:r>
            <a:r>
              <a:rPr lang="it-IT" sz="1800" dirty="0" err="1"/>
              <a:t>Translation</a:t>
            </a:r>
            <a:r>
              <a:rPr lang="it-IT" sz="1800" dirty="0"/>
              <a:t>, oppure IP </a:t>
            </a:r>
            <a:r>
              <a:rPr lang="it-IT" sz="1800" dirty="0" err="1"/>
              <a:t>masquerading</a:t>
            </a:r>
            <a:r>
              <a:rPr lang="it-IT" sz="1800" dirty="0"/>
              <a:t>, oppure ancora NAPT, Network </a:t>
            </a:r>
            <a:r>
              <a:rPr lang="it-IT" sz="1800" dirty="0" err="1"/>
              <a:t>Address</a:t>
            </a:r>
            <a:r>
              <a:rPr lang="it-IT" sz="1800" dirty="0"/>
              <a:t> and Port </a:t>
            </a:r>
            <a:r>
              <a:rPr lang="it-IT" sz="1800" dirty="0" err="1"/>
              <a:t>Translation</a:t>
            </a:r>
            <a:r>
              <a:rPr lang="it-IT" sz="1800" dirty="0"/>
              <a:t>)</a:t>
            </a:r>
          </a:p>
          <a:p>
            <a:r>
              <a:rPr lang="it-IT" sz="1800" dirty="0"/>
              <a:t>In questo caso la porta effimera (porta TCP sorgente) viene effettivamente modificata dal server NAT in modo che sia univoca e che possa contraddistinguere i pacchetti di ritorno per la riconsegna </a:t>
            </a:r>
            <a:r>
              <a:rPr lang="it-IT" sz="1800" dirty="0" err="1"/>
              <a:t>all'host</a:t>
            </a:r>
            <a:r>
              <a:rPr lang="it-IT" sz="1800" dirty="0"/>
              <a:t> originario</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spTree>
    <p:extLst>
      <p:ext uri="{BB962C8B-B14F-4D97-AF65-F5344CB8AC3E}">
        <p14:creationId xmlns:p14="http://schemas.microsoft.com/office/powerpoint/2010/main" val="2778806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it-IT" sz="4800" dirty="0">
                <a:solidFill>
                  <a:schemeClr val="bg1"/>
                </a:solidFill>
                <a:latin typeface="Print Clearly" panose="02000000000000000000" pitchFamily="50" charset="0"/>
              </a:rPr>
              <a:t>NAT</a:t>
            </a: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idx="1"/>
          </p:nvPr>
        </p:nvSpPr>
        <p:spPr/>
        <p:txBody>
          <a:bodyPr>
            <a:normAutofit/>
          </a:bodyPr>
          <a:lstStyle/>
          <a:p>
            <a:r>
              <a:rPr lang="it-IT" sz="1800" dirty="0"/>
              <a:t>Naturalmente è possibile che un router effettui l'operazione opposta, ovvero mappi le connessioni provenienti dall'esterno e dirette a un suo indirizzo pubblico verso l'indirizzo privato di un </a:t>
            </a:r>
            <a:r>
              <a:rPr lang="it-IT" sz="1800" dirty="0" err="1"/>
              <a:t>host</a:t>
            </a:r>
            <a:r>
              <a:rPr lang="it-IT" sz="1800" dirty="0"/>
              <a:t> interno alla rete privata.</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6" name="Immagine 5">
            <a:extLst>
              <a:ext uri="{FF2B5EF4-FFF2-40B4-BE49-F238E27FC236}">
                <a16:creationId xmlns:a16="http://schemas.microsoft.com/office/drawing/2014/main" id="{39074C1E-59DC-D75B-358A-2138B15E8437}"/>
              </a:ext>
            </a:extLst>
          </p:cNvPr>
          <p:cNvPicPr>
            <a:picLocks noChangeAspect="1"/>
          </p:cNvPicPr>
          <p:nvPr/>
        </p:nvPicPr>
        <p:blipFill rotWithShape="1">
          <a:blip r:embed="rId3"/>
          <a:srcRect l="9165" t="5566" r="8073" b="4185"/>
          <a:stretch/>
        </p:blipFill>
        <p:spPr>
          <a:xfrm>
            <a:off x="3692788" y="2691814"/>
            <a:ext cx="4806424" cy="3438042"/>
          </a:xfrm>
          <a:prstGeom prst="rect">
            <a:avLst/>
          </a:prstGeom>
        </p:spPr>
      </p:pic>
    </p:spTree>
    <p:extLst>
      <p:ext uri="{BB962C8B-B14F-4D97-AF65-F5344CB8AC3E}">
        <p14:creationId xmlns:p14="http://schemas.microsoft.com/office/powerpoint/2010/main" val="2834639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it-IT" sz="4800" dirty="0">
                <a:solidFill>
                  <a:schemeClr val="bg1"/>
                </a:solidFill>
                <a:latin typeface="Print Clearly" panose="02000000000000000000" pitchFamily="50" charset="0"/>
              </a:rPr>
              <a:t>Sicurezza NAT</a:t>
            </a: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idx="1"/>
          </p:nvPr>
        </p:nvSpPr>
        <p:spPr/>
        <p:txBody>
          <a:bodyPr>
            <a:normAutofit/>
          </a:bodyPr>
          <a:lstStyle/>
          <a:p>
            <a:r>
              <a:rPr lang="it-IT" sz="1800" dirty="0"/>
              <a:t>Gli </a:t>
            </a:r>
            <a:r>
              <a:rPr lang="it-IT" sz="1800" dirty="0" err="1"/>
              <a:t>host</a:t>
            </a:r>
            <a:r>
              <a:rPr lang="it-IT" sz="1800" dirty="0"/>
              <a:t> privati non si presentano mai con il loro reale indirizzo IP sulla rete pubblica e, almeno in teoria, il source NAT impedisce «nativamente» a macchine pubbliche di raggiungere le macchine private della rete</a:t>
            </a:r>
          </a:p>
          <a:p>
            <a:r>
              <a:rPr lang="it-IT" sz="1800" dirty="0"/>
              <a:t>Inoltre, pur rappresentando un «single point of </a:t>
            </a:r>
            <a:r>
              <a:rPr lang="it-IT" sz="1800" dirty="0" err="1"/>
              <a:t>failure</a:t>
            </a:r>
            <a:r>
              <a:rPr lang="it-IT" sz="1800" dirty="0"/>
              <a:t>» (un aspetto critico perché il malfunzionamento di un solo elemento della rete determina il malfunzionamento di tutti gli elementi della rete), il server NAT, se ben configurato, riflette automaticamente la sua configurazione di sicurezza a tutti gli </a:t>
            </a:r>
            <a:r>
              <a:rPr lang="it-IT" sz="1800" dirty="0" err="1"/>
              <a:t>host</a:t>
            </a:r>
            <a:r>
              <a:rPr lang="it-IT" sz="1800" dirty="0"/>
              <a:t> interni senza che questi debbano preoccuparsene espressamente.</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spTree>
    <p:extLst>
      <p:ext uri="{BB962C8B-B14F-4D97-AF65-F5344CB8AC3E}">
        <p14:creationId xmlns:p14="http://schemas.microsoft.com/office/powerpoint/2010/main" val="1540014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4353</TotalTime>
  <Words>666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Print Clearly</vt:lpstr>
      <vt:lpstr>Tema di Office</vt:lpstr>
      <vt:lpstr>NAT – Network Address Translation</vt:lpstr>
      <vt:lpstr>Internetworking</vt:lpstr>
      <vt:lpstr>Internetworking</vt:lpstr>
      <vt:lpstr>NAT</vt:lpstr>
      <vt:lpstr>NAT</vt:lpstr>
      <vt:lpstr>NAT</vt:lpstr>
      <vt:lpstr>NAT</vt:lpstr>
      <vt:lpstr>Sicurezza NAT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WSL, GitHub &amp; coding</dc:title>
  <dc:creator>Mattia Pacchin</dc:creator>
  <cp:lastModifiedBy>MATTIA PACCHIN</cp:lastModifiedBy>
  <cp:revision>75</cp:revision>
  <dcterms:created xsi:type="dcterms:W3CDTF">2021-10-18T12:29:57Z</dcterms:created>
  <dcterms:modified xsi:type="dcterms:W3CDTF">2022-12-19T12:20:01Z</dcterms:modified>
</cp:coreProperties>
</file>