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UDP – User Datagram Protocol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U</a:t>
            </a:r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DP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È un protocollo di trasporto semplice che offre il minimo valore aggiunto possibile (multiplexing) rispetto a IP con l'obiettivo di richiedere il minimo possibile di risorse addizionali</a:t>
            </a:r>
          </a:p>
          <a:p>
            <a:r>
              <a:rPr lang="it-IT" sz="1800" dirty="0"/>
              <a:t>Fornisce un servizio di </a:t>
            </a:r>
            <a:r>
              <a:rPr lang="it-IT" sz="1800" dirty="0" err="1"/>
              <a:t>datagram</a:t>
            </a:r>
            <a:r>
              <a:rPr lang="it-IT" sz="1800" dirty="0"/>
              <a:t> non affidabile:</a:t>
            </a:r>
          </a:p>
          <a:p>
            <a:pPr lvl="1"/>
            <a:r>
              <a:rPr lang="it-IT" sz="1600" dirty="0"/>
              <a:t>i pacchetti possono andar persi o essere consegnati non in ordine;</a:t>
            </a:r>
          </a:p>
          <a:p>
            <a:pPr lvl="1"/>
            <a:r>
              <a:rPr lang="it-IT" sz="1600" dirty="0"/>
              <a:t>gli utenti scambiano </a:t>
            </a:r>
            <a:r>
              <a:rPr lang="it-IT" sz="1600" dirty="0" err="1"/>
              <a:t>datagram</a:t>
            </a:r>
            <a:r>
              <a:rPr lang="it-IT" sz="1600" dirty="0"/>
              <a:t> (non flussi)</a:t>
            </a:r>
          </a:p>
          <a:p>
            <a:pPr lvl="1"/>
            <a:r>
              <a:rPr lang="it-IT" sz="1600" dirty="0"/>
              <a:t>possibili trasferimenti in parallelo in entrambe le direzioni (full duplex)</a:t>
            </a:r>
          </a:p>
          <a:p>
            <a:r>
              <a:rPr lang="it-IT" sz="1800" dirty="0"/>
              <a:t>Se il pacchetto UDP è errato, viene scartato silenziosamente, senza generazione di messaggi </a:t>
            </a:r>
            <a:r>
              <a:rPr lang="it-IT" sz="1800" dirty="0" err="1"/>
              <a:t>d'erro</a:t>
            </a:r>
            <a:endParaRPr lang="it-IT" sz="1800" dirty="0"/>
          </a:p>
          <a:p>
            <a:r>
              <a:rPr lang="it-IT" sz="1800" dirty="0"/>
              <a:t>Il calcolo del </a:t>
            </a:r>
            <a:r>
              <a:rPr lang="it-IT" sz="1800" dirty="0" err="1"/>
              <a:t>checksum</a:t>
            </a:r>
            <a:r>
              <a:rPr lang="it-IT" sz="1800" dirty="0"/>
              <a:t> nell’UDP non è obbligatorio</a:t>
            </a:r>
          </a:p>
          <a:p>
            <a:r>
              <a:rPr lang="it-IT" sz="1800" dirty="0"/>
              <a:t>L'</a:t>
            </a:r>
            <a:r>
              <a:rPr lang="it-IT" sz="1800" dirty="0" err="1"/>
              <a:t>opzionalità</a:t>
            </a:r>
            <a:r>
              <a:rPr lang="it-IT" sz="1800" dirty="0"/>
              <a:t> dei </a:t>
            </a:r>
            <a:r>
              <a:rPr lang="it-IT" sz="1800" dirty="0" err="1"/>
              <a:t>checksum</a:t>
            </a:r>
            <a:r>
              <a:rPr lang="it-IT" sz="1800" dirty="0"/>
              <a:t> di UDP implica una velocità maggiore delle operazioni se disabilitata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Recapito UDP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UDP fornisce un servizio di recapito NON affidabile:</a:t>
            </a:r>
          </a:p>
          <a:p>
            <a:pPr lvl="1"/>
            <a:r>
              <a:rPr lang="it-IT" sz="1600" dirty="0"/>
              <a:t>senza connessione (</a:t>
            </a:r>
            <a:r>
              <a:rPr lang="it-IT" sz="1600" dirty="0" err="1"/>
              <a:t>connectionless</a:t>
            </a:r>
            <a:r>
              <a:rPr lang="it-IT" sz="1600" dirty="0"/>
              <a:t>) </a:t>
            </a:r>
          </a:p>
          <a:p>
            <a:pPr lvl="1"/>
            <a:r>
              <a:rPr lang="it-IT" sz="1600" dirty="0"/>
              <a:t>senza  buffering: accetta  i  dati  e  li  trasmette  immediatamente (nessun servizio di buffering prima della trasmissione)</a:t>
            </a:r>
          </a:p>
          <a:p>
            <a:r>
              <a:rPr lang="it-IT" sz="1800" dirty="0"/>
              <a:t>Per  certe  applicazioni  la  mancanza  di  affidabilità  non  costituisce  un </a:t>
            </a:r>
          </a:p>
          <a:p>
            <a:r>
              <a:rPr lang="it-IT" sz="1800" dirty="0"/>
              <a:t>Problema. Esempio: trasmissione di flussi audio. Se si perde un pacchetto ogni tanto la comprensione del flusso da parte del destinatario non ne risulta compromessa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UDP – Multiplexing &amp;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Demultiplexing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UDP supporta multiplexing e </a:t>
            </a:r>
            <a:r>
              <a:rPr lang="it-IT" sz="1800" dirty="0" err="1"/>
              <a:t>demultiplexing</a:t>
            </a:r>
            <a:r>
              <a:rPr lang="it-IT" sz="1800" dirty="0"/>
              <a:t> basato sulle porte</a:t>
            </a:r>
          </a:p>
          <a:p>
            <a:r>
              <a:rPr lang="it-IT" sz="1800" dirty="0"/>
              <a:t>In UDP la porta sorgente è opzionale (vale zero quando non è usata)</a:t>
            </a:r>
          </a:p>
          <a:p>
            <a:r>
              <a:rPr lang="it-IT" sz="1800" dirty="0"/>
              <a:t>Nella comunicazione </a:t>
            </a:r>
            <a:r>
              <a:rPr lang="it-IT" sz="1800" dirty="0" err="1"/>
              <a:t>connectionless</a:t>
            </a:r>
            <a:r>
              <a:rPr lang="it-IT" sz="1800" dirty="0"/>
              <a:t>, i pacchetti di più connessione UDP possono essere inviati durante la stessa trasmissione. Nel </a:t>
            </a:r>
            <a:r>
              <a:rPr lang="it-IT" sz="1800" dirty="0" err="1"/>
              <a:t>demultiplexing</a:t>
            </a:r>
            <a:r>
              <a:rPr lang="it-IT" sz="1800" dirty="0"/>
              <a:t> i pacchetti verranno reindirizzati in base al </a:t>
            </a:r>
            <a:r>
              <a:rPr lang="it-IT" sz="1800" dirty="0" err="1"/>
              <a:t>socket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639CAD7-1236-8262-03BD-A52843109D3D}"/>
              </a:ext>
            </a:extLst>
          </p:cNvPr>
          <p:cNvSpPr/>
          <p:nvPr/>
        </p:nvSpPr>
        <p:spPr>
          <a:xfrm>
            <a:off x="1686698" y="3629793"/>
            <a:ext cx="846438" cy="302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Porta 1</a:t>
            </a:r>
            <a:endParaRPr lang="it-IT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4948822-7072-2EFE-DD27-68C130887DCE}"/>
              </a:ext>
            </a:extLst>
          </p:cNvPr>
          <p:cNvSpPr/>
          <p:nvPr/>
        </p:nvSpPr>
        <p:spPr>
          <a:xfrm>
            <a:off x="2958415" y="3629793"/>
            <a:ext cx="846438" cy="302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Porta 2</a:t>
            </a:r>
            <a:endParaRPr lang="it-IT" sz="16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236BA19-B1D4-589A-49DE-6889EAAD81EC}"/>
              </a:ext>
            </a:extLst>
          </p:cNvPr>
          <p:cNvSpPr/>
          <p:nvPr/>
        </p:nvSpPr>
        <p:spPr>
          <a:xfrm>
            <a:off x="4230132" y="3629793"/>
            <a:ext cx="846438" cy="3027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Porta 3</a:t>
            </a:r>
            <a:endParaRPr lang="it-IT" sz="1600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FC828A5-0D66-807F-B76D-7FD78CD6AE7C}"/>
              </a:ext>
            </a:extLst>
          </p:cNvPr>
          <p:cNvSpPr/>
          <p:nvPr/>
        </p:nvSpPr>
        <p:spPr>
          <a:xfrm>
            <a:off x="2325132" y="4425196"/>
            <a:ext cx="2123302" cy="690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Multiplexing </a:t>
            </a:r>
            <a:r>
              <a:rPr lang="en-US" sz="1600" dirty="0" err="1"/>
              <a:t>basato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porte</a:t>
            </a:r>
            <a:endParaRPr lang="it-IT" sz="1600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3242170-E3D4-E63A-C98B-6B38E391A15E}"/>
              </a:ext>
            </a:extLst>
          </p:cNvPr>
          <p:cNvSpPr/>
          <p:nvPr/>
        </p:nvSpPr>
        <p:spPr>
          <a:xfrm>
            <a:off x="2894575" y="5608849"/>
            <a:ext cx="983390" cy="3027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Strato</a:t>
            </a:r>
            <a:r>
              <a:rPr lang="en-US" sz="1600" dirty="0"/>
              <a:t> IP</a:t>
            </a:r>
            <a:endParaRPr lang="it-IT" sz="16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191B8EE-798D-A86E-C8F6-81CB294E8A0C}"/>
              </a:ext>
            </a:extLst>
          </p:cNvPr>
          <p:cNvSpPr/>
          <p:nvPr/>
        </p:nvSpPr>
        <p:spPr>
          <a:xfrm>
            <a:off x="6481122" y="3629793"/>
            <a:ext cx="846438" cy="302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Porta 1</a:t>
            </a:r>
            <a:endParaRPr lang="it-IT" sz="16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07DFD7-752A-DFBB-6374-3DC1C95FE9F2}"/>
              </a:ext>
            </a:extLst>
          </p:cNvPr>
          <p:cNvSpPr/>
          <p:nvPr/>
        </p:nvSpPr>
        <p:spPr>
          <a:xfrm>
            <a:off x="7752839" y="3629793"/>
            <a:ext cx="846438" cy="302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Porta 2</a:t>
            </a:r>
            <a:endParaRPr lang="it-IT" sz="16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C4D223E-4F4E-7982-9317-D936FD0C11A9}"/>
              </a:ext>
            </a:extLst>
          </p:cNvPr>
          <p:cNvSpPr/>
          <p:nvPr/>
        </p:nvSpPr>
        <p:spPr>
          <a:xfrm>
            <a:off x="9024556" y="3629793"/>
            <a:ext cx="846438" cy="3027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Porta 3</a:t>
            </a:r>
            <a:endParaRPr lang="it-IT" sz="16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CF6ACBC-5FE6-E958-82DF-836BB340D8C0}"/>
              </a:ext>
            </a:extLst>
          </p:cNvPr>
          <p:cNvSpPr/>
          <p:nvPr/>
        </p:nvSpPr>
        <p:spPr>
          <a:xfrm>
            <a:off x="7119556" y="4425196"/>
            <a:ext cx="2123302" cy="6909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Demultiplexing </a:t>
            </a:r>
            <a:r>
              <a:rPr lang="en-US" sz="1600" dirty="0" err="1"/>
              <a:t>basato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porte</a:t>
            </a:r>
            <a:endParaRPr lang="it-IT" sz="16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53354079-D1BD-9621-DC92-0E4FE6BCDF47}"/>
              </a:ext>
            </a:extLst>
          </p:cNvPr>
          <p:cNvSpPr/>
          <p:nvPr/>
        </p:nvSpPr>
        <p:spPr>
          <a:xfrm>
            <a:off x="7688999" y="5608849"/>
            <a:ext cx="983390" cy="3027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Strato</a:t>
            </a:r>
            <a:r>
              <a:rPr lang="en-US" sz="1600" dirty="0"/>
              <a:t> IP</a:t>
            </a:r>
            <a:endParaRPr lang="it-IT" sz="16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81C0A55-FF0D-0D6F-E992-D3F13ACD49D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3877965" y="5760220"/>
            <a:ext cx="3811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8763101-A010-3219-D7EA-D63F00581E47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2109917" y="3932534"/>
            <a:ext cx="1276866" cy="4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99FEFE-332A-9D3B-6EE8-2571798C532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381634" y="3932534"/>
            <a:ext cx="5149" cy="4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90862C6-6C0A-377E-3B05-99D37C4BE63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386783" y="3932534"/>
            <a:ext cx="1266568" cy="4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18B3735-8D48-BEF5-E541-B7C8EFB1CB2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386270" y="5116187"/>
            <a:ext cx="513" cy="4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5BBEB46-38F0-29EA-43AE-883F9AB90B70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180694" y="5116187"/>
            <a:ext cx="513" cy="4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A0A9F3E-5A12-CE1E-0B8A-A3AC53852793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6904341" y="3932534"/>
            <a:ext cx="1276866" cy="4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334A50E-92EB-1822-C0C1-87158A716E9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8176058" y="3932534"/>
            <a:ext cx="5149" cy="4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06BFAA7-E858-1C2A-66AB-74534CE99036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8181207" y="3932534"/>
            <a:ext cx="1266568" cy="4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7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Formato del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Datagram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Porta di destinazione: identifica il processo di destinazione</a:t>
            </a:r>
          </a:p>
          <a:p>
            <a:r>
              <a:rPr lang="it-IT" sz="1800" dirty="0"/>
              <a:t>Porta  sorgente  (opzionale): identifica  il  processo  sorgente  per  le  risposte, oppure vale zero</a:t>
            </a:r>
          </a:p>
          <a:p>
            <a:r>
              <a:rPr lang="it-IT" sz="1800" dirty="0"/>
              <a:t>Lunghezza del messaggio: lunghezza del </a:t>
            </a:r>
            <a:r>
              <a:rPr lang="it-IT" sz="1800" dirty="0" err="1"/>
              <a:t>datagram</a:t>
            </a:r>
            <a:r>
              <a:rPr lang="it-IT" sz="1800" dirty="0"/>
              <a:t> in byte, compresi intestazione e dati</a:t>
            </a:r>
          </a:p>
          <a:p>
            <a:r>
              <a:rPr lang="it-IT" sz="1800" dirty="0" err="1"/>
              <a:t>Checksum</a:t>
            </a:r>
            <a:r>
              <a:rPr lang="it-IT" sz="1800" dirty="0"/>
              <a:t> (opzionale): </a:t>
            </a:r>
            <a:r>
              <a:rPr lang="it-IT" sz="1800" dirty="0" err="1"/>
              <a:t>checksum</a:t>
            </a:r>
            <a:r>
              <a:rPr lang="it-IT" sz="1800" dirty="0"/>
              <a:t> di 16 bit su intestazione e dati, oppure zero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5493D07A-293B-D005-AFDD-BDB8759F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13" y="3681042"/>
            <a:ext cx="6385174" cy="21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VS UDP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La scelta di UDP rispetto a TCP si basa su:</a:t>
            </a:r>
          </a:p>
          <a:p>
            <a:pPr lvl="1"/>
            <a:r>
              <a:rPr lang="it-IT" sz="1600" dirty="0"/>
              <a:t>Funzionalità</a:t>
            </a:r>
          </a:p>
          <a:p>
            <a:pPr lvl="1"/>
            <a:r>
              <a:rPr lang="it-IT" sz="1600" dirty="0"/>
              <a:t>Prestazioni</a:t>
            </a:r>
          </a:p>
          <a:p>
            <a:r>
              <a:rPr lang="it-IT" sz="1800" dirty="0"/>
              <a:t>Prestazioni a confronto</a:t>
            </a:r>
          </a:p>
          <a:p>
            <a:pPr lvl="1"/>
            <a:r>
              <a:rPr lang="it-IT" sz="1600" dirty="0"/>
              <a:t>I  meccanismi  per  la  gestione  dell’affidabilità  possono  ridurre  il throughput</a:t>
            </a:r>
          </a:p>
          <a:p>
            <a:pPr lvl="1"/>
            <a:r>
              <a:rPr lang="it-IT" sz="1600" dirty="0"/>
              <a:t>TCP ha un elevato overhead per segmento (</a:t>
            </a:r>
            <a:r>
              <a:rPr lang="it-IT" sz="1600" dirty="0" err="1"/>
              <a:t>header</a:t>
            </a:r>
            <a:r>
              <a:rPr lang="it-IT" sz="1600" dirty="0"/>
              <a:t> grande)</a:t>
            </a:r>
          </a:p>
          <a:p>
            <a:r>
              <a:rPr lang="it-IT" sz="1800" dirty="0"/>
              <a:t>Affidabilità</a:t>
            </a:r>
          </a:p>
          <a:p>
            <a:pPr lvl="1"/>
            <a:r>
              <a:rPr lang="it-IT" sz="1600" dirty="0"/>
              <a:t>TCP fornisce trasferimenti affidabili e ordinati</a:t>
            </a:r>
          </a:p>
          <a:p>
            <a:pPr lvl="1"/>
            <a:r>
              <a:rPr lang="it-IT" sz="1600" dirty="0"/>
              <a:t>UDP  fornisce  un  servizio  inaffidabile,  l’applicazione  deve  accettare  o considerare: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/>
              <a:t>perdite di pacchetti dovute a overflow ed errori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 err="1"/>
              <a:t>datagram</a:t>
            </a:r>
            <a:r>
              <a:rPr lang="it-IT" sz="1600" dirty="0"/>
              <a:t> non in ordine</a:t>
            </a:r>
          </a:p>
          <a:p>
            <a:r>
              <a:rPr lang="it-IT" sz="1800" dirty="0"/>
              <a:t>Multicast e broadcast</a:t>
            </a:r>
          </a:p>
          <a:p>
            <a:pPr lvl="1"/>
            <a:r>
              <a:rPr lang="it-IT" sz="1600" dirty="0"/>
              <a:t>Supportati solo da UDP</a:t>
            </a:r>
          </a:p>
          <a:p>
            <a:pPr lvl="1"/>
            <a:r>
              <a:rPr lang="it-IT" sz="1600" dirty="0"/>
              <a:t>Lo schema  di  controllo  degli  errori  di  TCP  non  si  presta  al  </a:t>
            </a:r>
            <a:r>
              <a:rPr lang="it-IT" sz="1600" dirty="0" err="1"/>
              <a:t>multicast</a:t>
            </a:r>
            <a:r>
              <a:rPr lang="it-IT" sz="1600" dirty="0"/>
              <a:t> affidabile.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5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424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Print Clearly</vt:lpstr>
      <vt:lpstr>Tema di Office</vt:lpstr>
      <vt:lpstr>UDP – User Datagram Protocol</vt:lpstr>
      <vt:lpstr>UDP</vt:lpstr>
      <vt:lpstr>Recapito UDP</vt:lpstr>
      <vt:lpstr>UDP – Multiplexing &amp; Demultiplexing</vt:lpstr>
      <vt:lpstr>Formato del Datagram</vt:lpstr>
      <vt:lpstr>TCP VS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75</cp:revision>
  <dcterms:created xsi:type="dcterms:W3CDTF">2021-10-18T12:29:57Z</dcterms:created>
  <dcterms:modified xsi:type="dcterms:W3CDTF">2022-12-19T10:51:34Z</dcterms:modified>
</cp:coreProperties>
</file>