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Il routing,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consegna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diretta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 e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indiretta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Routing inter e intra ISP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85A66BC-EB2C-8754-1665-88E4F4B051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Gli algoritmi di </a:t>
            </a:r>
            <a:r>
              <a:rPr lang="it-IT" dirty="0" err="1"/>
              <a:t>routing</a:t>
            </a:r>
            <a:r>
              <a:rPr lang="it-IT" dirty="0"/>
              <a:t> visti sino ad ora basati su DV e LS vengono usati per calcolare il cammino minimo all’interno dell’ISP (protocolli INTRA-ISP)</a:t>
            </a:r>
          </a:p>
          <a:p>
            <a:r>
              <a:rPr lang="it-IT" dirty="0"/>
              <a:t>Per gestire il </a:t>
            </a:r>
            <a:r>
              <a:rPr lang="it-IT" dirty="0" err="1"/>
              <a:t>routing</a:t>
            </a:r>
            <a:r>
              <a:rPr lang="it-IT" dirty="0"/>
              <a:t> tra AS (INTER-ISP) è stato definito un unico protocollo: BGP (</a:t>
            </a:r>
            <a:r>
              <a:rPr lang="it-IT" dirty="0" err="1"/>
              <a:t>Border</a:t>
            </a:r>
            <a:r>
              <a:rPr lang="it-IT" dirty="0"/>
              <a:t> Gateway </a:t>
            </a:r>
            <a:r>
              <a:rPr lang="it-IT" dirty="0" err="1"/>
              <a:t>Protocol</a:t>
            </a:r>
            <a:r>
              <a:rPr lang="it-IT" dirty="0"/>
              <a:t>)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D0F083B-D35D-0F2C-BC17-1FF81CD95E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955" t="2574" r="2096" b="2982"/>
          <a:stretch/>
        </p:blipFill>
        <p:spPr>
          <a:xfrm>
            <a:off x="6096000" y="2385371"/>
            <a:ext cx="5813587" cy="2087257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9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Routing inter e intra ISP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85A66BC-EB2C-8754-1665-88E4F4B0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Considerando un router di un ISP, la tabella di </a:t>
            </a:r>
            <a:r>
              <a:rPr lang="it-IT" dirty="0" err="1"/>
              <a:t>routing</a:t>
            </a:r>
            <a:r>
              <a:rPr lang="it-IT" dirty="0"/>
              <a:t> sarà formata da righe (destinazioni) che si trovano all’interno dell’ISP; altre che si trovano all’esterno</a:t>
            </a:r>
          </a:p>
          <a:p>
            <a:r>
              <a:rPr lang="it-IT" dirty="0"/>
              <a:t>Il protocollo INTRA-ISP si preoccupa di mantenere e gestire le prime, il BGP le seconde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2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Destinazione raggiungibile da più router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4E56CF7-A3E2-23CA-C9EE-E6EED9125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9" t="6489" r="1972" b="1673"/>
          <a:stretch/>
        </p:blipFill>
        <p:spPr>
          <a:xfrm>
            <a:off x="1122405" y="2217396"/>
            <a:ext cx="9947189" cy="3385751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4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Hot Potato Routing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380E447-28FC-7E3B-C4B2-90DE51AE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sceglie</a:t>
            </a:r>
            <a:r>
              <a:rPr lang="en-US" dirty="0"/>
              <a:t> il gateway/router di </a:t>
            </a:r>
            <a:r>
              <a:rPr lang="en-US" dirty="0" err="1"/>
              <a:t>bordo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vicino</a:t>
            </a:r>
            <a:r>
              <a:rPr lang="en-US" dirty="0"/>
              <a:t> al router (</a:t>
            </a:r>
            <a:r>
              <a:rPr lang="en-US" dirty="0" err="1"/>
              <a:t>sorgente</a:t>
            </a:r>
            <a:r>
              <a:rPr lang="en-US" dirty="0"/>
              <a:t>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instradare</a:t>
            </a:r>
            <a:r>
              <a:rPr lang="en-US" dirty="0"/>
              <a:t> il </a:t>
            </a:r>
            <a:r>
              <a:rPr lang="en-US" dirty="0" err="1"/>
              <a:t>pacchetto</a:t>
            </a:r>
            <a:endParaRPr lang="en-US" dirty="0"/>
          </a:p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annunci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destinazioni</a:t>
            </a:r>
            <a:r>
              <a:rPr lang="en-US" dirty="0"/>
              <a:t> </a:t>
            </a:r>
            <a:r>
              <a:rPr lang="en-US" dirty="0" err="1"/>
              <a:t>raggiungibili</a:t>
            </a:r>
            <a:r>
              <a:rPr lang="en-US" dirty="0"/>
              <a:t> </a:t>
            </a:r>
            <a:r>
              <a:rPr lang="en-US" dirty="0" err="1"/>
              <a:t>creano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riassunti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blocchi</a:t>
            </a:r>
            <a:r>
              <a:rPr lang="en-US" dirty="0"/>
              <a:t> di </a:t>
            </a:r>
            <a:r>
              <a:rPr lang="en-US" dirty="0" err="1"/>
              <a:t>indirizzi</a:t>
            </a:r>
            <a:r>
              <a:rPr lang="en-US" dirty="0"/>
              <a:t> il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compatti</a:t>
            </a:r>
            <a:r>
              <a:rPr lang="en-US" dirty="0"/>
              <a:t> </a:t>
            </a:r>
            <a:r>
              <a:rPr lang="en-US" dirty="0" err="1"/>
              <a:t>possibile</a:t>
            </a:r>
            <a:endParaRPr lang="en-US" dirty="0"/>
          </a:p>
          <a:p>
            <a:r>
              <a:rPr lang="it-IT" dirty="0"/>
              <a:t>Si comunica ad esempio verso il router di uno stato che poi si occuperà di indirizzare verso la città corretta (e quindi la sottorete corretta)</a:t>
            </a:r>
          </a:p>
          <a:p>
            <a:r>
              <a:rPr lang="it-IT" dirty="0"/>
              <a:t>Viene </a:t>
            </a:r>
            <a:r>
              <a:rPr lang="it-IT"/>
              <a:t>in aiuto il DHCP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1825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A e B appartengono alla stessa rete</a:t>
            </a:r>
          </a:p>
          <a:p>
            <a:r>
              <a:rPr lang="it-IT" sz="1800" dirty="0"/>
              <a:t>Gli indirizzi </a:t>
            </a:r>
            <a:r>
              <a:rPr lang="it-IT" sz="1800" dirty="0" err="1"/>
              <a:t>ip</a:t>
            </a:r>
            <a:r>
              <a:rPr lang="it-IT" sz="1800" dirty="0"/>
              <a:t> hanno lo stesso prefisso</a:t>
            </a:r>
          </a:p>
          <a:p>
            <a:r>
              <a:rPr lang="it-IT" sz="1800" dirty="0" err="1"/>
              <a:t>L’host</a:t>
            </a:r>
            <a:r>
              <a:rPr lang="it-IT" sz="1800" dirty="0"/>
              <a:t> A controlla l’indirizzo </a:t>
            </a:r>
            <a:r>
              <a:rPr lang="it-IT" sz="1800" dirty="0" err="1"/>
              <a:t>dell’host</a:t>
            </a:r>
            <a:r>
              <a:rPr lang="it-IT" sz="1800" dirty="0"/>
              <a:t> B, usa la propria maschera, confronta i bit del suo prefisso con i bit dell’indirizzo di B. Se sono uguali, i 2 indirizzi appartengono alla stessa rete -&gt; A può consegnare direttamente i pacchetti a B senza passare dal router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Consegna diretta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5AB3FBF-3C3E-6880-8472-30838361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" t="8592" r="2701" b="18994"/>
          <a:stretch/>
        </p:blipFill>
        <p:spPr>
          <a:xfrm>
            <a:off x="2676004" y="3645243"/>
            <a:ext cx="6839991" cy="2484613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A e C non appartengono alla stessa rete</a:t>
            </a:r>
          </a:p>
          <a:p>
            <a:r>
              <a:rPr lang="it-IT" sz="1800" dirty="0"/>
              <a:t>Gli indirizzi </a:t>
            </a:r>
            <a:r>
              <a:rPr lang="it-IT" sz="1800" dirty="0" err="1"/>
              <a:t>ip</a:t>
            </a:r>
            <a:r>
              <a:rPr lang="it-IT" sz="1800" dirty="0"/>
              <a:t> non hanno lo stesso prefisso</a:t>
            </a:r>
          </a:p>
          <a:p>
            <a:r>
              <a:rPr lang="it-IT" sz="1800" dirty="0" err="1"/>
              <a:t>L’host</a:t>
            </a:r>
            <a:r>
              <a:rPr lang="it-IT" sz="1800" dirty="0"/>
              <a:t> A controlla l’indirizzo </a:t>
            </a:r>
            <a:r>
              <a:rPr lang="it-IT" sz="1800" dirty="0" err="1"/>
              <a:t>dell’host</a:t>
            </a:r>
            <a:r>
              <a:rPr lang="it-IT" sz="1800" dirty="0"/>
              <a:t> C, usa la propria maschera, confronta i bit del suo prefisso con i bit dell’indirizzo di C. Se sono diversi, i 2 indirizzi non appartengono alla stessa rete -&gt; A invia il pacchetto al router di default che poi lo instraderà verso C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Consegna indiretta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5AB3FBF-3C3E-6880-8472-30838361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" t="8592" r="2701" b="18994"/>
          <a:stretch/>
        </p:blipFill>
        <p:spPr>
          <a:xfrm>
            <a:off x="2676004" y="3645243"/>
            <a:ext cx="6839991" cy="2484613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Come fanno i router a sapere come raggiungere la destinazione?</a:t>
            </a:r>
          </a:p>
          <a:p>
            <a:r>
              <a:rPr lang="it-IT" sz="1800" dirty="0"/>
              <a:t>Il </a:t>
            </a:r>
            <a:r>
              <a:rPr lang="it-IT" sz="1800" dirty="0" err="1"/>
              <a:t>routing</a:t>
            </a:r>
            <a:r>
              <a:rPr lang="it-IT" sz="1800" dirty="0"/>
              <a:t> è il processo di scoperta del cammino «migliore» da una sorgente a tutte le possibili destinazioni</a:t>
            </a:r>
          </a:p>
          <a:p>
            <a:r>
              <a:rPr lang="it-IT" sz="1800" dirty="0"/>
              <a:t>Migliore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Il Routing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AFDD2CC-B13C-D8B4-8C04-D18D628513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38865" y="2743200"/>
            <a:ext cx="568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BA0CE3-89BA-4895-933A-364EB34660AD}"/>
              </a:ext>
            </a:extLst>
          </p:cNvPr>
          <p:cNvSpPr txBox="1"/>
          <p:nvPr/>
        </p:nvSpPr>
        <p:spPr>
          <a:xfrm>
            <a:off x="2607273" y="2558534"/>
            <a:ext cx="103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Distanza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B5CB1A-54B3-A167-F92E-00851D7D2476}"/>
              </a:ext>
            </a:extLst>
          </p:cNvPr>
          <p:cNvSpPr txBox="1"/>
          <p:nvPr/>
        </p:nvSpPr>
        <p:spPr>
          <a:xfrm>
            <a:off x="2607273" y="3660775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Velocità</a:t>
            </a:r>
            <a:r>
              <a:rPr lang="en-US" dirty="0"/>
              <a:t> di </a:t>
            </a:r>
            <a:r>
              <a:rPr lang="en-US" dirty="0" err="1"/>
              <a:t>trasmissione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44E26BB-2436-7416-C0F9-4EB82C8B88B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038865" y="2743200"/>
            <a:ext cx="568408" cy="1102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74C1F74-EEA3-44C6-6ECB-905DCAD2AE5A}"/>
              </a:ext>
            </a:extLst>
          </p:cNvPr>
          <p:cNvSpPr txBox="1"/>
          <p:nvPr/>
        </p:nvSpPr>
        <p:spPr>
          <a:xfrm>
            <a:off x="5597605" y="2558534"/>
            <a:ext cx="32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di router da </a:t>
            </a:r>
            <a:r>
              <a:rPr lang="en-US" dirty="0" err="1"/>
              <a:t>attraversare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9B25B7-DB8D-7EF9-5F72-D72E071BD000}"/>
              </a:ext>
            </a:extLst>
          </p:cNvPr>
          <p:cNvSpPr txBox="1"/>
          <p:nvPr/>
        </p:nvSpPr>
        <p:spPr>
          <a:xfrm>
            <a:off x="5597605" y="2927866"/>
            <a:ext cx="32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termini di km</a:t>
            </a:r>
            <a:endParaRPr lang="it-IT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961F11E-3FA6-00E4-111A-B8DAB30CA8A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3645243" y="2743200"/>
            <a:ext cx="1952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08873F1-BB63-03DA-25B9-99110185FAF4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3645243" y="2743200"/>
            <a:ext cx="1952362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3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Astrazione con grafi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G = (V, A)</a:t>
            </a:r>
          </a:p>
          <a:p>
            <a:r>
              <a:rPr lang="it-IT" sz="1800" dirty="0"/>
              <a:t>Vertici = router</a:t>
            </a:r>
          </a:p>
          <a:p>
            <a:r>
              <a:rPr lang="it-IT" sz="1800" dirty="0"/>
              <a:t>Archi = collegamenti</a:t>
            </a:r>
          </a:p>
          <a:p>
            <a:r>
              <a:rPr lang="it-IT" sz="1800" dirty="0"/>
              <a:t>Gli archi possono associare un peso che caratterizza l’arco stesso</a:t>
            </a:r>
          </a:p>
          <a:p>
            <a:r>
              <a:rPr lang="it-IT" sz="1800" dirty="0"/>
              <a:t>Se mi interessa diminuire il numero di hop, allora i pesi sono tutti =1</a:t>
            </a:r>
          </a:p>
          <a:p>
            <a:r>
              <a:rPr lang="it-IT" sz="1800" dirty="0"/>
              <a:t>Se mi interessa la velocità di trasmissione, allora i pesi sono proporzionali all’inverso della banda</a:t>
            </a:r>
          </a:p>
          <a:p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FB7534-CF19-F5C0-AC5D-CF6D0E6E0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2" t="7845" r="16448" b="5697"/>
          <a:stretch/>
        </p:blipFill>
        <p:spPr>
          <a:xfrm>
            <a:off x="6278355" y="2187146"/>
            <a:ext cx="5322598" cy="36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Calcolo del cammino minimo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Definiamo il costo di un arco con il suo peso e usiamo la notazione c(i, j) = costo dell’arco dal nodo i al nodo j</a:t>
            </a:r>
          </a:p>
          <a:p>
            <a:r>
              <a:rPr lang="it-IT" sz="1800" dirty="0"/>
              <a:t>Definiamo il costo di un cammino (insieme degli archi attraversati dal cammino stesso) come somma dei costi degli archi che appartengono al cammino stesso</a:t>
            </a:r>
          </a:p>
          <a:p>
            <a:r>
              <a:rPr lang="it-IT" sz="1800" dirty="0"/>
              <a:t>Esistono 2 classi di algoritmi per il calcolo del cammino minimo: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>
                <a:solidFill>
                  <a:srgbClr val="FF0000"/>
                </a:solidFill>
              </a:rPr>
              <a:t>Distance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Vector</a:t>
            </a:r>
            <a:endParaRPr lang="it-IT" sz="16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Link State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E49D68-C5AE-C8BF-3128-F32316AA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4187874"/>
            <a:ext cx="620164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Distance</a:t>
            </a:r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Vector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È un algoritmo di </a:t>
            </a:r>
            <a:r>
              <a:rPr lang="it-IT" sz="1800" dirty="0" err="1"/>
              <a:t>routing</a:t>
            </a:r>
            <a:r>
              <a:rPr lang="it-IT" sz="1800" dirty="0"/>
              <a:t> dinamico in cui ogni router calcola la distanza tra se stesso e ogni possibile destinazione nelle immediate vicinanze</a:t>
            </a:r>
          </a:p>
          <a:p>
            <a:r>
              <a:rPr lang="it-IT" sz="1800" dirty="0"/>
              <a:t>Un router condivide le proprie informazioni riguardanti l’intera rete a tutti i router vicini e aggiorna le tabelle di </a:t>
            </a:r>
            <a:r>
              <a:rPr lang="it-IT" sz="1800" dirty="0" err="1"/>
              <a:t>routing</a:t>
            </a:r>
            <a:r>
              <a:rPr lang="it-IT" sz="1800" dirty="0"/>
              <a:t> in base alle informazioni che ottiene a sua volta</a:t>
            </a:r>
          </a:p>
          <a:p>
            <a:r>
              <a:rPr lang="it-IT" sz="1800" dirty="0"/>
              <a:t>La condivisione delle informazioni con i vicini avviene a intervalli regolari</a:t>
            </a:r>
          </a:p>
          <a:p>
            <a:r>
              <a:rPr lang="it-IT" sz="1800" dirty="0"/>
              <a:t>Utilizza l'algoritmo </a:t>
            </a:r>
            <a:r>
              <a:rPr lang="it-IT" sz="1800" dirty="0" err="1"/>
              <a:t>Bellman</a:t>
            </a:r>
            <a:r>
              <a:rPr lang="it-IT" sz="1800" dirty="0"/>
              <a:t>-Ford per creare tabelle di instradamento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42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Link State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È un algoritmo di </a:t>
            </a:r>
            <a:r>
              <a:rPr lang="it-IT" sz="1800" dirty="0" err="1"/>
              <a:t>routing</a:t>
            </a:r>
            <a:r>
              <a:rPr lang="it-IT" sz="1800" dirty="0"/>
              <a:t> dinamico in cui ogni router calcola la distanza tra se stesso e ogni altro router nella rete</a:t>
            </a:r>
          </a:p>
          <a:p>
            <a:r>
              <a:rPr lang="it-IT" sz="1800" dirty="0"/>
              <a:t>Un router condivide le proprie informazioni riguardanti i router vicini tramite il </a:t>
            </a:r>
            <a:r>
              <a:rPr lang="it-IT" sz="1800" dirty="0" err="1"/>
              <a:t>flooding</a:t>
            </a:r>
            <a:endParaRPr lang="it-IT" sz="1800" dirty="0"/>
          </a:p>
          <a:p>
            <a:r>
              <a:rPr lang="it-IT" sz="1800" dirty="0"/>
              <a:t>La scambio di informazioni avviene ogni volta che c’è un cambiamento</a:t>
            </a:r>
          </a:p>
          <a:p>
            <a:r>
              <a:rPr lang="it-IT" sz="1800" dirty="0"/>
              <a:t>Utilizza l'algoritmo di </a:t>
            </a:r>
            <a:r>
              <a:rPr lang="it-IT" sz="1800" dirty="0" err="1"/>
              <a:t>Dijkstra</a:t>
            </a:r>
            <a:r>
              <a:rPr lang="it-IT" sz="1800" dirty="0"/>
              <a:t> per creare tabelle di instradamento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3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Problemi di DV e LS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In caso di guasti, sia per protocolli basati su DV che su LS serve del tempo perché l’informazione si propaghi</a:t>
            </a:r>
          </a:p>
          <a:p>
            <a:r>
              <a:rPr lang="it-IT" sz="1800" dirty="0"/>
              <a:t>Durante tale intervallo le tabelle di </a:t>
            </a:r>
            <a:r>
              <a:rPr lang="it-IT" sz="1800" dirty="0" err="1"/>
              <a:t>routing</a:t>
            </a:r>
            <a:r>
              <a:rPr lang="it-IT" sz="1800" dirty="0"/>
              <a:t> potrebbero essere errate e si possono formare ROUTING LOOP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2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681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Print Clearly</vt:lpstr>
      <vt:lpstr>Tema di Office</vt:lpstr>
      <vt:lpstr>Il routing, consegna diretta e indiretta</vt:lpstr>
      <vt:lpstr>Consegna diretta</vt:lpstr>
      <vt:lpstr>Consegna indiretta</vt:lpstr>
      <vt:lpstr>Il Routing</vt:lpstr>
      <vt:lpstr>Astrazione con grafi</vt:lpstr>
      <vt:lpstr>Calcolo del cammino minimo</vt:lpstr>
      <vt:lpstr>Distance Vector</vt:lpstr>
      <vt:lpstr>Link State</vt:lpstr>
      <vt:lpstr>Problemi di DV e LS</vt:lpstr>
      <vt:lpstr>Routing inter e intra ISP</vt:lpstr>
      <vt:lpstr>Routing inter e intra ISP</vt:lpstr>
      <vt:lpstr>Destinazione raggiungibile da più router</vt:lpstr>
      <vt:lpstr>Hot Potato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80</cp:revision>
  <dcterms:created xsi:type="dcterms:W3CDTF">2021-10-18T12:29:57Z</dcterms:created>
  <dcterms:modified xsi:type="dcterms:W3CDTF">2023-01-09T12:34:48Z</dcterms:modified>
</cp:coreProperties>
</file>