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80" r:id="rId4"/>
    <p:sldId id="281" r:id="rId5"/>
    <p:sldId id="282"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E22"/>
    <a:srgbClr val="F39C12"/>
    <a:srgbClr val="16A085"/>
    <a:srgbClr val="3498DB"/>
    <a:srgbClr val="9B59B6"/>
    <a:srgbClr val="E74C3C"/>
    <a:srgbClr val="27AE6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5" d="100"/>
          <a:sy n="155" d="100"/>
        </p:scale>
        <p:origin x="39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88AA9-9FB0-4622-B3D6-4298DDF2C8C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F055025-530E-4A1D-B51A-60F3B2FF8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369C61-78A5-4123-9A31-4CDE24C640CC}"/>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8E00C12D-6203-428F-B6C6-7B715A1EF1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290AAB-A58C-4810-9359-32609B78DD1C}"/>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417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1F4DFC-22A7-4939-B14D-3405C404801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BB5CD0-54BF-412F-84D5-91D1D46B72A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58223-67AE-4F21-AC7A-164B55DCE4C6}"/>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3406131B-61B6-4584-BDD9-073F7E5DF4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93CBAE-FF73-4D6C-B912-25E86A55F33E}"/>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83885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4E01C24-C18E-4885-93EB-396413C072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527E11-AFCE-4F80-84FB-4DD2913FE12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EEAB40-2C1A-4BDF-892F-15D8CBFAA6EE}"/>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942D6BDB-25F8-40EC-8570-8A7168EA7A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A24EEC-EF47-4488-A3D1-4F5B04509D15}"/>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7062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06CB9-58A7-47D5-96B6-901AD17287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AE444E-BEBA-41A8-A001-C461EF9619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C0FCC-F13D-4468-9732-B0AF3EE60DFB}"/>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5733DA01-CCBF-4729-9FE1-29484002C4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98128F-524F-4068-A145-58348FFFB5D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7847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9C4C3-F384-494F-A983-47A958C702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5185954-441F-4876-A8E8-834953411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12E1374-AC02-4807-8EEA-17BA92C3BA52}"/>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F0DC0B72-0B26-402B-BF8C-6B8A872E8A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B2002-8D60-4E2E-9D80-D465A14FF5A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8087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9F854-8DD6-4F45-985B-FD09BE34F9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AD4842-1E57-491A-A63C-2E36D4A56B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4E70F1C-AB69-4848-84CF-2FE883C9DD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0767B88-9950-4E4F-A94C-6137A6195A9A}"/>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6" name="Segnaposto piè di pagina 5">
            <a:extLst>
              <a:ext uri="{FF2B5EF4-FFF2-40B4-BE49-F238E27FC236}">
                <a16:creationId xmlns:a16="http://schemas.microsoft.com/office/drawing/2014/main" id="{82147FAF-D79D-4FC0-AB67-0A0B1A0DD5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E414A96-31BB-4973-BA5C-14484684BB1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437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BECD3-5378-43EF-A83F-0DFC347F0F7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0957D-E25D-4000-B315-C277A117A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291D72-B984-46E8-B0E8-7E2930B03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7546F65-25D1-456F-B2B4-311C580AF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965619F-3FD1-4C21-BBAE-0EDE06AB1DF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8B1FDF-DA22-4466-BE43-485951772B73}"/>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8" name="Segnaposto piè di pagina 7">
            <a:extLst>
              <a:ext uri="{FF2B5EF4-FFF2-40B4-BE49-F238E27FC236}">
                <a16:creationId xmlns:a16="http://schemas.microsoft.com/office/drawing/2014/main" id="{6A99E33D-D9B6-44AC-8480-DF189A366C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D7A395E-A8A0-4619-8563-84A281C9730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2474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DAEB2-3F03-47DC-A7C4-6C4ECA1159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9349E4B-8F6D-40B1-9D75-28786E89C12F}"/>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4" name="Segnaposto piè di pagina 3">
            <a:extLst>
              <a:ext uri="{FF2B5EF4-FFF2-40B4-BE49-F238E27FC236}">
                <a16:creationId xmlns:a16="http://schemas.microsoft.com/office/drawing/2014/main" id="{9A30360F-2C4C-4AE3-BAE6-53303152CA4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CAAB232-4187-496E-88B6-1A05A5C3CEF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59405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E84D43-8C22-4D33-8C2D-25411B495E1C}"/>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3" name="Segnaposto piè di pagina 2">
            <a:extLst>
              <a:ext uri="{FF2B5EF4-FFF2-40B4-BE49-F238E27FC236}">
                <a16:creationId xmlns:a16="http://schemas.microsoft.com/office/drawing/2014/main" id="{2ADA6C02-CFCB-456A-8C2D-1540E395C6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616FC-458D-479C-96E2-389FAB7EA18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6123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E0523-2BA3-487D-BD08-F95C0B34BC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03E628-80F9-4FD8-A252-701EEA396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5A77404-DE83-48A9-8466-019C97377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C7242B-1016-41A2-9398-681F9AF5D49F}"/>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6" name="Segnaposto piè di pagina 5">
            <a:extLst>
              <a:ext uri="{FF2B5EF4-FFF2-40B4-BE49-F238E27FC236}">
                <a16:creationId xmlns:a16="http://schemas.microsoft.com/office/drawing/2014/main" id="{24C33706-5474-4690-9542-FACD6B911B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F25E362-3082-48B6-8FBA-8073AED5B85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34683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3F39F-763C-47F3-AD08-B607E3112A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3CDFCA9-804E-461C-AD58-1070E606F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15D1989-E03D-4AA8-AA06-A0BA79E9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B1BBCC-863B-461D-A322-D7680F48E743}"/>
              </a:ext>
            </a:extLst>
          </p:cNvPr>
          <p:cNvSpPr>
            <a:spLocks noGrp="1"/>
          </p:cNvSpPr>
          <p:nvPr>
            <p:ph type="dt" sz="half" idx="10"/>
          </p:nvPr>
        </p:nvSpPr>
        <p:spPr/>
        <p:txBody>
          <a:bodyPr/>
          <a:lstStyle/>
          <a:p>
            <a:fld id="{D8B7E551-822F-4896-9EDE-9E8F0CB865CE}" type="datetimeFigureOut">
              <a:rPr lang="it-IT" smtClean="0"/>
              <a:t>10/12/2022</a:t>
            </a:fld>
            <a:endParaRPr lang="it-IT"/>
          </a:p>
        </p:txBody>
      </p:sp>
      <p:sp>
        <p:nvSpPr>
          <p:cNvPr id="6" name="Segnaposto piè di pagina 5">
            <a:extLst>
              <a:ext uri="{FF2B5EF4-FFF2-40B4-BE49-F238E27FC236}">
                <a16:creationId xmlns:a16="http://schemas.microsoft.com/office/drawing/2014/main" id="{417F1B17-7503-4845-AB08-EA5FB39DABD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FAEB56B-DC23-4104-AC85-A8B03A9E822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8448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09578EC-14EC-4D4B-9FB3-87F4FDFF4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18CF18F-5354-4C1D-93F6-1E1C35FA7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CB01CC-9376-4F39-AEA1-86D2C116B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7E551-822F-4896-9EDE-9E8F0CB865CE}" type="datetimeFigureOut">
              <a:rPr lang="it-IT" smtClean="0"/>
              <a:t>10/12/2022</a:t>
            </a:fld>
            <a:endParaRPr lang="it-IT"/>
          </a:p>
        </p:txBody>
      </p:sp>
      <p:sp>
        <p:nvSpPr>
          <p:cNvPr id="5" name="Segnaposto piè di pagina 4">
            <a:extLst>
              <a:ext uri="{FF2B5EF4-FFF2-40B4-BE49-F238E27FC236}">
                <a16:creationId xmlns:a16="http://schemas.microsoft.com/office/drawing/2014/main" id="{A0FB6F32-EBF8-433D-8EDA-42C948BA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F5FC14C-ACE5-4B5B-88C4-3DC84F3C9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F2C8E-5987-4DC3-B0F0-BDF2089F61DD}" type="slidenum">
              <a:rPr lang="it-IT" smtClean="0"/>
              <a:t>‹N›</a:t>
            </a:fld>
            <a:endParaRPr lang="it-IT"/>
          </a:p>
        </p:txBody>
      </p:sp>
    </p:spTree>
    <p:extLst>
      <p:ext uri="{BB962C8B-B14F-4D97-AF65-F5344CB8AC3E}">
        <p14:creationId xmlns:p14="http://schemas.microsoft.com/office/powerpoint/2010/main" val="37745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E05F-8B12-4228-ABA6-CFF97F614FB7}"/>
              </a:ext>
            </a:extLst>
          </p:cNvPr>
          <p:cNvSpPr>
            <a:spLocks noGrp="1"/>
          </p:cNvSpPr>
          <p:nvPr>
            <p:ph type="ctrTitle"/>
          </p:nvPr>
        </p:nvSpPr>
        <p:spPr>
          <a:xfrm>
            <a:off x="1524000" y="1122363"/>
            <a:ext cx="9144000" cy="2956234"/>
          </a:xfrm>
        </p:spPr>
        <p:txBody>
          <a:bodyPr>
            <a:normAutofit/>
          </a:bodyPr>
          <a:lstStyle/>
          <a:p>
            <a:r>
              <a:rPr lang="en-US" sz="8800" b="1" dirty="0">
                <a:solidFill>
                  <a:schemeClr val="bg1"/>
                </a:solidFill>
                <a:latin typeface="Print Clearly" panose="02000000000000000000" pitchFamily="50" charset="0"/>
                <a:cs typeface="Amatic SC" panose="00000500000000000000" pitchFamily="2" charset="-79"/>
              </a:rPr>
              <a:t>TCP/IP p.2</a:t>
            </a:r>
            <a:endParaRPr lang="it-IT" sz="8800" b="1" dirty="0">
              <a:solidFill>
                <a:schemeClr val="bg1"/>
              </a:solidFill>
              <a:latin typeface="Print Clearly" panose="02000000000000000000" pitchFamily="50" charset="0"/>
              <a:cs typeface="Amatic SC" panose="00000500000000000000" pitchFamily="2" charset="-79"/>
            </a:endParaRPr>
          </a:p>
        </p:txBody>
      </p:sp>
      <p:sp>
        <p:nvSpPr>
          <p:cNvPr id="3" name="Sottotitolo 2">
            <a:extLst>
              <a:ext uri="{FF2B5EF4-FFF2-40B4-BE49-F238E27FC236}">
                <a16:creationId xmlns:a16="http://schemas.microsoft.com/office/drawing/2014/main" id="{09A45901-8389-4598-B285-23B6E61B28F7}"/>
              </a:ext>
            </a:extLst>
          </p:cNvPr>
          <p:cNvSpPr>
            <a:spLocks noGrp="1"/>
          </p:cNvSpPr>
          <p:nvPr>
            <p:ph type="subTitle" idx="1"/>
          </p:nvPr>
        </p:nvSpPr>
        <p:spPr>
          <a:xfrm>
            <a:off x="1666874" y="4366726"/>
            <a:ext cx="9001126" cy="824399"/>
          </a:xfrm>
        </p:spPr>
        <p:txBody>
          <a:bodyPr>
            <a:normAutofit/>
          </a:bodyPr>
          <a:lstStyle/>
          <a:p>
            <a:pPr algn="l"/>
            <a:r>
              <a:rPr lang="en-US" sz="1800" dirty="0">
                <a:solidFill>
                  <a:schemeClr val="bg1"/>
                </a:solidFill>
                <a:latin typeface="+mj-lt"/>
                <a:cs typeface="Amatic SC" panose="00000500000000000000" pitchFamily="2" charset="-79"/>
              </a:rPr>
              <a:t>Mattia Pacchin – mattia@v-research.it</a:t>
            </a:r>
            <a:endParaRPr lang="it-IT" sz="1800" dirty="0">
              <a:solidFill>
                <a:schemeClr val="bg1"/>
              </a:solidFill>
              <a:latin typeface="+mj-lt"/>
              <a:cs typeface="Amatic SC" panose="00000500000000000000" pitchFamily="2" charset="-79"/>
            </a:endParaRPr>
          </a:p>
        </p:txBody>
      </p:sp>
      <p:pic>
        <p:nvPicPr>
          <p:cNvPr id="7" name="Immagine 6">
            <a:extLst>
              <a:ext uri="{FF2B5EF4-FFF2-40B4-BE49-F238E27FC236}">
                <a16:creationId xmlns:a16="http://schemas.microsoft.com/office/drawing/2014/main" id="{52463A8E-F9C9-4578-9C60-C79C5E9D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927" y="6129856"/>
            <a:ext cx="2414146" cy="379366"/>
          </a:xfrm>
          <a:prstGeom prst="rect">
            <a:avLst/>
          </a:prstGeom>
        </p:spPr>
      </p:pic>
    </p:spTree>
    <p:extLst>
      <p:ext uri="{BB962C8B-B14F-4D97-AF65-F5344CB8AC3E}">
        <p14:creationId xmlns:p14="http://schemas.microsoft.com/office/powerpoint/2010/main" val="357880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Stack TCP/IP</a:t>
            </a:r>
            <a:endParaRPr lang="it-IT" sz="4800" dirty="0">
              <a:solidFill>
                <a:schemeClr val="bg1"/>
              </a:solidFill>
              <a:latin typeface="Print Clearly" panose="02000000000000000000" pitchFamily="50"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48" name="Gruppo 47">
            <a:extLst>
              <a:ext uri="{FF2B5EF4-FFF2-40B4-BE49-F238E27FC236}">
                <a16:creationId xmlns:a16="http://schemas.microsoft.com/office/drawing/2014/main" id="{55FD8B4E-F3C5-6D1D-68D6-EFD59E7504BF}"/>
              </a:ext>
            </a:extLst>
          </p:cNvPr>
          <p:cNvGrpSpPr/>
          <p:nvPr/>
        </p:nvGrpSpPr>
        <p:grpSpPr>
          <a:xfrm>
            <a:off x="1381897" y="2685966"/>
            <a:ext cx="2040925" cy="2811092"/>
            <a:chOff x="1381897" y="2119966"/>
            <a:chExt cx="2426049" cy="3118473"/>
          </a:xfrm>
        </p:grpSpPr>
        <p:sp>
          <p:nvSpPr>
            <p:cNvPr id="6" name="Rettangolo 5">
              <a:extLst>
                <a:ext uri="{FF2B5EF4-FFF2-40B4-BE49-F238E27FC236}">
                  <a16:creationId xmlns:a16="http://schemas.microsoft.com/office/drawing/2014/main" id="{DA821D8C-9EC8-E416-BB1C-BDFD97DC3AAF}"/>
                </a:ext>
              </a:extLst>
            </p:cNvPr>
            <p:cNvSpPr/>
            <p:nvPr/>
          </p:nvSpPr>
          <p:spPr>
            <a:xfrm>
              <a:off x="1381903" y="2119966"/>
              <a:ext cx="2426043" cy="719663"/>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1381897" y="4642795"/>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1381897" y="345150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1381898" y="2839631"/>
              <a:ext cx="2426043" cy="61187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1381897" y="404715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graphicFrame>
        <p:nvGraphicFramePr>
          <p:cNvPr id="46" name="Tabella 46">
            <a:extLst>
              <a:ext uri="{FF2B5EF4-FFF2-40B4-BE49-F238E27FC236}">
                <a16:creationId xmlns:a16="http://schemas.microsoft.com/office/drawing/2014/main" id="{841D3071-ED8E-29C1-DD4C-A4E141A85147}"/>
              </a:ext>
            </a:extLst>
          </p:cNvPr>
          <p:cNvGraphicFramePr>
            <a:graphicFrameLocks noGrp="1"/>
          </p:cNvGraphicFramePr>
          <p:nvPr>
            <p:extLst>
              <p:ext uri="{D42A27DB-BD31-4B8C-83A1-F6EECF244321}">
                <p14:modId xmlns:p14="http://schemas.microsoft.com/office/powerpoint/2010/main" val="3659015803"/>
              </p:ext>
            </p:extLst>
          </p:nvPr>
        </p:nvGraphicFramePr>
        <p:xfrm>
          <a:off x="3517729" y="2128093"/>
          <a:ext cx="7292369" cy="3368965"/>
        </p:xfrm>
        <a:graphic>
          <a:graphicData uri="http://schemas.openxmlformats.org/drawingml/2006/table">
            <a:tbl>
              <a:tblPr firstRow="1" bandRow="1">
                <a:tableStyleId>{5C22544A-7EE6-4342-B048-85BDC9FD1C3A}</a:tableStyleId>
              </a:tblPr>
              <a:tblGrid>
                <a:gridCol w="819493">
                  <a:extLst>
                    <a:ext uri="{9D8B030D-6E8A-4147-A177-3AD203B41FA5}">
                      <a16:colId xmlns:a16="http://schemas.microsoft.com/office/drawing/2014/main" val="120865765"/>
                    </a:ext>
                  </a:extLst>
                </a:gridCol>
                <a:gridCol w="1606378">
                  <a:extLst>
                    <a:ext uri="{9D8B030D-6E8A-4147-A177-3AD203B41FA5}">
                      <a16:colId xmlns:a16="http://schemas.microsoft.com/office/drawing/2014/main" val="4001454702"/>
                    </a:ext>
                  </a:extLst>
                </a:gridCol>
                <a:gridCol w="1408670">
                  <a:extLst>
                    <a:ext uri="{9D8B030D-6E8A-4147-A177-3AD203B41FA5}">
                      <a16:colId xmlns:a16="http://schemas.microsoft.com/office/drawing/2014/main" val="249488687"/>
                    </a:ext>
                  </a:extLst>
                </a:gridCol>
                <a:gridCol w="1865871">
                  <a:extLst>
                    <a:ext uri="{9D8B030D-6E8A-4147-A177-3AD203B41FA5}">
                      <a16:colId xmlns:a16="http://schemas.microsoft.com/office/drawing/2014/main" val="2868188911"/>
                    </a:ext>
                  </a:extLst>
                </a:gridCol>
                <a:gridCol w="1591957">
                  <a:extLst>
                    <a:ext uri="{9D8B030D-6E8A-4147-A177-3AD203B41FA5}">
                      <a16:colId xmlns:a16="http://schemas.microsoft.com/office/drawing/2014/main" val="1131610431"/>
                    </a:ext>
                  </a:extLst>
                </a:gridCol>
              </a:tblGrid>
              <a:tr h="545777">
                <a:tc>
                  <a:txBody>
                    <a:bodyPr/>
                    <a:lstStyle/>
                    <a:p>
                      <a:r>
                        <a:rPr lang="en-US" dirty="0" err="1"/>
                        <a:t>Livello</a:t>
                      </a:r>
                      <a:endParaRPr lang="it-IT" dirty="0"/>
                    </a:p>
                  </a:txBody>
                  <a:tcPr/>
                </a:tc>
                <a:tc>
                  <a:txBody>
                    <a:bodyPr/>
                    <a:lstStyle/>
                    <a:p>
                      <a:r>
                        <a:rPr lang="en-US" dirty="0" err="1"/>
                        <a:t>Protocolli</a:t>
                      </a:r>
                      <a:endParaRPr lang="it-IT" dirty="0"/>
                    </a:p>
                  </a:txBody>
                  <a:tcPr/>
                </a:tc>
                <a:tc>
                  <a:txBody>
                    <a:bodyPr/>
                    <a:lstStyle/>
                    <a:p>
                      <a:r>
                        <a:rPr lang="en-US" dirty="0" err="1"/>
                        <a:t>Pacchetto</a:t>
                      </a:r>
                      <a:endParaRPr lang="it-IT" dirty="0"/>
                    </a:p>
                  </a:txBody>
                  <a:tcPr/>
                </a:tc>
                <a:tc>
                  <a:txBody>
                    <a:bodyPr/>
                    <a:lstStyle/>
                    <a:p>
                      <a:r>
                        <a:rPr lang="en-US" dirty="0" err="1"/>
                        <a:t>Implementazione</a:t>
                      </a:r>
                      <a:endParaRPr lang="it-IT" dirty="0"/>
                    </a:p>
                  </a:txBody>
                  <a:tcPr/>
                </a:tc>
                <a:tc>
                  <a:txBody>
                    <a:bodyPr/>
                    <a:lstStyle/>
                    <a:p>
                      <a:r>
                        <a:rPr lang="en-US" dirty="0" err="1"/>
                        <a:t>Indirizzamento</a:t>
                      </a:r>
                      <a:endParaRPr lang="it-IT" dirty="0"/>
                    </a:p>
                  </a:txBody>
                  <a:tcPr/>
                </a:tc>
                <a:extLst>
                  <a:ext uri="{0D108BD9-81ED-4DB2-BD59-A6C34878D82A}">
                    <a16:rowId xmlns:a16="http://schemas.microsoft.com/office/drawing/2014/main" val="2856078130"/>
                  </a:ext>
                </a:extLst>
              </a:tr>
              <a:tr h="545777">
                <a:tc>
                  <a:txBody>
                    <a:bodyPr/>
                    <a:lstStyle/>
                    <a:p>
                      <a:r>
                        <a:rPr lang="en-US" dirty="0"/>
                        <a:t>5</a:t>
                      </a:r>
                      <a:endParaRPr lang="it-IT" dirty="0"/>
                    </a:p>
                  </a:txBody>
                  <a:tcPr/>
                </a:tc>
                <a:tc>
                  <a:txBody>
                    <a:bodyPr/>
                    <a:lstStyle/>
                    <a:p>
                      <a:r>
                        <a:rPr lang="en-US"/>
                        <a:t>HTTP, </a:t>
                      </a:r>
                      <a:r>
                        <a:rPr lang="en-US" dirty="0"/>
                        <a:t>HTTPS, FTP, TLS</a:t>
                      </a:r>
                      <a:endParaRPr lang="it-IT" dirty="0"/>
                    </a:p>
                  </a:txBody>
                  <a:tcPr/>
                </a:tc>
                <a:tc>
                  <a:txBody>
                    <a:bodyPr/>
                    <a:lstStyle/>
                    <a:p>
                      <a:r>
                        <a:rPr lang="en-US" dirty="0" err="1"/>
                        <a:t>Messaggio</a:t>
                      </a:r>
                      <a:endParaRPr lang="it-IT" dirty="0"/>
                    </a:p>
                  </a:txBody>
                  <a:tcPr/>
                </a:tc>
                <a:tc>
                  <a:txBody>
                    <a:bodyPr/>
                    <a:lstStyle/>
                    <a:p>
                      <a:r>
                        <a:rPr lang="en-US" dirty="0"/>
                        <a:t>SW</a:t>
                      </a:r>
                      <a:endParaRPr lang="it-IT" dirty="0"/>
                    </a:p>
                  </a:txBody>
                  <a:tcPr/>
                </a:tc>
                <a:tc>
                  <a:txBody>
                    <a:bodyPr/>
                    <a:lstStyle/>
                    <a:p>
                      <a:r>
                        <a:rPr lang="en-US" dirty="0"/>
                        <a:t>Nomi</a:t>
                      </a:r>
                      <a:endParaRPr lang="it-IT" dirty="0"/>
                    </a:p>
                  </a:txBody>
                  <a:tcPr/>
                </a:tc>
                <a:extLst>
                  <a:ext uri="{0D108BD9-81ED-4DB2-BD59-A6C34878D82A}">
                    <a16:rowId xmlns:a16="http://schemas.microsoft.com/office/drawing/2014/main" val="2800413700"/>
                  </a:ext>
                </a:extLst>
              </a:tr>
              <a:tr h="545777">
                <a:tc>
                  <a:txBody>
                    <a:bodyPr/>
                    <a:lstStyle/>
                    <a:p>
                      <a:r>
                        <a:rPr lang="en-US" dirty="0"/>
                        <a:t>4</a:t>
                      </a:r>
                      <a:endParaRPr lang="it-IT" dirty="0"/>
                    </a:p>
                  </a:txBody>
                  <a:tcPr/>
                </a:tc>
                <a:tc>
                  <a:txBody>
                    <a:bodyPr/>
                    <a:lstStyle/>
                    <a:p>
                      <a:r>
                        <a:rPr lang="en-US" dirty="0"/>
                        <a:t>TCP, UDP, SCTP</a:t>
                      </a:r>
                      <a:endParaRPr lang="it-IT" dirty="0"/>
                    </a:p>
                  </a:txBody>
                  <a:tcPr/>
                </a:tc>
                <a:tc>
                  <a:txBody>
                    <a:bodyPr/>
                    <a:lstStyle/>
                    <a:p>
                      <a:r>
                        <a:rPr lang="en-US" dirty="0" err="1"/>
                        <a:t>Segmento</a:t>
                      </a:r>
                      <a:endParaRPr lang="it-IT" dirty="0"/>
                    </a:p>
                  </a:txBody>
                  <a:tcPr/>
                </a:tc>
                <a:tc>
                  <a:txBody>
                    <a:bodyPr/>
                    <a:lstStyle/>
                    <a:p>
                      <a:r>
                        <a:rPr lang="en-US" dirty="0"/>
                        <a:t>SW</a:t>
                      </a:r>
                      <a:endParaRPr lang="it-IT" dirty="0"/>
                    </a:p>
                  </a:txBody>
                  <a:tcPr/>
                </a:tc>
                <a:tc>
                  <a:txBody>
                    <a:bodyPr/>
                    <a:lstStyle/>
                    <a:p>
                      <a:r>
                        <a:rPr lang="en-US" dirty="0"/>
                        <a:t>Porte</a:t>
                      </a:r>
                      <a:endParaRPr lang="it-IT" dirty="0"/>
                    </a:p>
                  </a:txBody>
                  <a:tcPr/>
                </a:tc>
                <a:extLst>
                  <a:ext uri="{0D108BD9-81ED-4DB2-BD59-A6C34878D82A}">
                    <a16:rowId xmlns:a16="http://schemas.microsoft.com/office/drawing/2014/main" val="2233954764"/>
                  </a:ext>
                </a:extLst>
              </a:tr>
              <a:tr h="545777">
                <a:tc>
                  <a:txBody>
                    <a:bodyPr/>
                    <a:lstStyle/>
                    <a:p>
                      <a:r>
                        <a:rPr lang="en-US" dirty="0"/>
                        <a:t>3</a:t>
                      </a:r>
                      <a:endParaRPr lang="it-IT" dirty="0"/>
                    </a:p>
                  </a:txBody>
                  <a:tcPr/>
                </a:tc>
                <a:tc>
                  <a:txBody>
                    <a:bodyPr/>
                    <a:lstStyle/>
                    <a:p>
                      <a:r>
                        <a:rPr lang="en-US" dirty="0"/>
                        <a:t>IP</a:t>
                      </a:r>
                      <a:endParaRPr lang="it-IT" dirty="0"/>
                    </a:p>
                  </a:txBody>
                  <a:tcPr/>
                </a:tc>
                <a:tc>
                  <a:txBody>
                    <a:bodyPr/>
                    <a:lstStyle/>
                    <a:p>
                      <a:r>
                        <a:rPr lang="en-US" dirty="0" err="1"/>
                        <a:t>Datagramma</a:t>
                      </a:r>
                      <a:endParaRPr lang="it-IT" dirty="0"/>
                    </a:p>
                  </a:txBody>
                  <a:tcPr/>
                </a:tc>
                <a:tc>
                  <a:txBody>
                    <a:bodyPr/>
                    <a:lstStyle/>
                    <a:p>
                      <a:r>
                        <a:rPr lang="en-US" dirty="0"/>
                        <a:t>SW</a:t>
                      </a:r>
                      <a:endParaRPr lang="it-IT" dirty="0"/>
                    </a:p>
                  </a:txBody>
                  <a:tcPr/>
                </a:tc>
                <a:tc>
                  <a:txBody>
                    <a:bodyPr/>
                    <a:lstStyle/>
                    <a:p>
                      <a:r>
                        <a:rPr lang="en-US" dirty="0" err="1"/>
                        <a:t>Indirizzi</a:t>
                      </a:r>
                      <a:r>
                        <a:rPr lang="en-US" dirty="0"/>
                        <a:t> IP</a:t>
                      </a:r>
                      <a:endParaRPr lang="it-IT" dirty="0"/>
                    </a:p>
                  </a:txBody>
                  <a:tcPr/>
                </a:tc>
                <a:extLst>
                  <a:ext uri="{0D108BD9-81ED-4DB2-BD59-A6C34878D82A}">
                    <a16:rowId xmlns:a16="http://schemas.microsoft.com/office/drawing/2014/main" val="2123296349"/>
                  </a:ext>
                </a:extLst>
              </a:tr>
              <a:tr h="545777">
                <a:tc>
                  <a:txBody>
                    <a:bodyPr/>
                    <a:lstStyle/>
                    <a:p>
                      <a:r>
                        <a:rPr lang="en-US" dirty="0"/>
                        <a:t>2</a:t>
                      </a:r>
                      <a:endParaRPr lang="it-IT" dirty="0"/>
                    </a:p>
                  </a:txBody>
                  <a:tcPr/>
                </a:tc>
                <a:tc>
                  <a:txBody>
                    <a:bodyPr/>
                    <a:lstStyle/>
                    <a:p>
                      <a:r>
                        <a:rPr lang="en-US" dirty="0"/>
                        <a:t>Ethernet</a:t>
                      </a:r>
                      <a:endParaRPr lang="it-IT" dirty="0"/>
                    </a:p>
                  </a:txBody>
                  <a:tcPr/>
                </a:tc>
                <a:tc>
                  <a:txBody>
                    <a:bodyPr/>
                    <a:lstStyle/>
                    <a:p>
                      <a:r>
                        <a:rPr lang="en-US" dirty="0"/>
                        <a:t>Frame</a:t>
                      </a:r>
                      <a:endParaRPr lang="it-IT" dirty="0"/>
                    </a:p>
                  </a:txBody>
                  <a:tcPr/>
                </a:tc>
                <a:tc>
                  <a:txBody>
                    <a:bodyPr/>
                    <a:lstStyle/>
                    <a:p>
                      <a:r>
                        <a:rPr lang="en-US" dirty="0"/>
                        <a:t>HW</a:t>
                      </a:r>
                      <a:endParaRPr lang="it-IT" dirty="0"/>
                    </a:p>
                  </a:txBody>
                  <a:tcPr/>
                </a:tc>
                <a:tc>
                  <a:txBody>
                    <a:bodyPr/>
                    <a:lstStyle/>
                    <a:p>
                      <a:r>
                        <a:rPr lang="en-US" dirty="0" err="1"/>
                        <a:t>Indirizzi</a:t>
                      </a:r>
                      <a:r>
                        <a:rPr lang="en-US" dirty="0"/>
                        <a:t> MAC</a:t>
                      </a:r>
                      <a:endParaRPr lang="it-IT" dirty="0"/>
                    </a:p>
                  </a:txBody>
                  <a:tcPr/>
                </a:tc>
                <a:extLst>
                  <a:ext uri="{0D108BD9-81ED-4DB2-BD59-A6C34878D82A}">
                    <a16:rowId xmlns:a16="http://schemas.microsoft.com/office/drawing/2014/main" val="983988849"/>
                  </a:ext>
                </a:extLst>
              </a:tr>
              <a:tr h="545777">
                <a:tc>
                  <a:txBody>
                    <a:bodyPr/>
                    <a:lstStyle/>
                    <a:p>
                      <a:r>
                        <a:rPr lang="en-US" dirty="0"/>
                        <a:t>1</a:t>
                      </a:r>
                      <a:endParaRPr lang="it-IT" dirty="0"/>
                    </a:p>
                  </a:txBody>
                  <a:tcPr/>
                </a:tc>
                <a:tc>
                  <a:txBody>
                    <a:bodyPr/>
                    <a:lstStyle/>
                    <a:p>
                      <a:endParaRPr lang="it-IT"/>
                    </a:p>
                  </a:txBody>
                  <a:tcPr/>
                </a:tc>
                <a:tc>
                  <a:txBody>
                    <a:bodyPr/>
                    <a:lstStyle/>
                    <a:p>
                      <a:r>
                        <a:rPr lang="en-US" dirty="0"/>
                        <a:t>Bit</a:t>
                      </a:r>
                      <a:endParaRPr lang="it-IT" dirty="0"/>
                    </a:p>
                  </a:txBody>
                  <a:tcPr/>
                </a:tc>
                <a:tc>
                  <a:txBody>
                    <a:bodyPr/>
                    <a:lstStyle/>
                    <a:p>
                      <a:r>
                        <a:rPr lang="en-US" dirty="0"/>
                        <a:t>HW</a:t>
                      </a:r>
                      <a:endParaRPr lang="it-IT" dirty="0"/>
                    </a:p>
                  </a:txBody>
                  <a:tcPr/>
                </a:tc>
                <a:tc>
                  <a:txBody>
                    <a:bodyPr/>
                    <a:lstStyle/>
                    <a:p>
                      <a:endParaRPr lang="it-IT" dirty="0"/>
                    </a:p>
                  </a:txBody>
                  <a:tcPr/>
                </a:tc>
                <a:extLst>
                  <a:ext uri="{0D108BD9-81ED-4DB2-BD59-A6C34878D82A}">
                    <a16:rowId xmlns:a16="http://schemas.microsoft.com/office/drawing/2014/main" val="699725227"/>
                  </a:ext>
                </a:extLst>
              </a:tr>
            </a:tbl>
          </a:graphicData>
        </a:graphic>
      </p:graphicFrame>
    </p:spTree>
    <p:extLst>
      <p:ext uri="{BB962C8B-B14F-4D97-AF65-F5344CB8AC3E}">
        <p14:creationId xmlns:p14="http://schemas.microsoft.com/office/powerpoint/2010/main" val="35753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Livello</a:t>
            </a:r>
            <a:r>
              <a:rPr lang="en-US" sz="4800" dirty="0">
                <a:solidFill>
                  <a:schemeClr val="bg1"/>
                </a:solidFill>
                <a:latin typeface="Print Clearly" panose="02000000000000000000" pitchFamily="50" charset="0"/>
              </a:rPr>
              <a:t> di Rete</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a:bodyPr>
          <a:lstStyle/>
          <a:p>
            <a:r>
              <a:rPr lang="it-IT" sz="1800" dirty="0"/>
              <a:t>Il suo compito è permettere agli </a:t>
            </a:r>
            <a:r>
              <a:rPr lang="it-IT" sz="1800" dirty="0" err="1"/>
              <a:t>host</a:t>
            </a:r>
            <a:r>
              <a:rPr lang="it-IT" sz="1800" dirty="0"/>
              <a:t> di inviare pacchetti su qualsiasi rete e fare in modo che questi possano viaggiare indipendentemente verso la destinazione, potenzialmente su reti diverse.</a:t>
            </a:r>
          </a:p>
          <a:p>
            <a:r>
              <a:rPr lang="it-IT" sz="1800" dirty="0"/>
              <a:t>I pacchetti potrebbero anche arrivare con un ordine diverso da quello con cui sono stati spediti, e in questo caso è compito dei livelli superiori riordinarli. </a:t>
            </a:r>
          </a:p>
          <a:p>
            <a:r>
              <a:rPr lang="it-IT" sz="1800" dirty="0"/>
              <a:t>Il protocollo IP viene implementato a questo livello.</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1712833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Livello</a:t>
            </a:r>
            <a:r>
              <a:rPr lang="en-US" sz="4800" dirty="0">
                <a:solidFill>
                  <a:schemeClr val="bg1"/>
                </a:solidFill>
                <a:latin typeface="Print Clearly" panose="02000000000000000000" pitchFamily="50" charset="0"/>
              </a:rPr>
              <a:t> di </a:t>
            </a:r>
            <a:r>
              <a:rPr lang="en-US" sz="4800" dirty="0" err="1">
                <a:solidFill>
                  <a:schemeClr val="bg1"/>
                </a:solidFill>
                <a:latin typeface="Print Clearly" panose="02000000000000000000" pitchFamily="50" charset="0"/>
              </a:rPr>
              <a:t>Trasporto</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a:bodyPr>
          <a:lstStyle/>
          <a:p>
            <a:r>
              <a:rPr lang="it-IT" sz="1800" dirty="0"/>
              <a:t>È progettato per consentire la comunicazione degli </a:t>
            </a:r>
            <a:r>
              <a:rPr lang="it-IT" sz="1800" dirty="0" err="1"/>
              <a:t>host</a:t>
            </a:r>
            <a:r>
              <a:rPr lang="it-IT" sz="1800" dirty="0"/>
              <a:t> sorgente e destinazione.</a:t>
            </a:r>
          </a:p>
          <a:p>
            <a:r>
              <a:rPr lang="it-IT" sz="1800" dirty="0"/>
              <a:t>In questo livello sono stati definiti due protocolli di trasporto end-to-end:</a:t>
            </a:r>
          </a:p>
          <a:p>
            <a:pPr marL="800100" lvl="1" indent="-342900">
              <a:buFont typeface="+mj-lt"/>
              <a:buAutoNum type="arabicPeriod"/>
            </a:pPr>
            <a:r>
              <a:rPr lang="it-IT" sz="1600" dirty="0"/>
              <a:t>TCP (Transmission Control </a:t>
            </a:r>
            <a:r>
              <a:rPr lang="it-IT" sz="1600" dirty="0" err="1"/>
              <a:t>Protocol</a:t>
            </a:r>
            <a:r>
              <a:rPr lang="it-IT" sz="1600" dirty="0"/>
              <a:t>) -&gt; protocollo affidabile orientato alla connessione che permette a un flusso di byte emessi da un computer di raggiungere senza errori qualsiasi altro computer su Internet. A destinazione, il processo TCP ricevente ricompone il messaggio ricevuto per formare il flusso di uscita. TCP gestisce anche il controllo di flusso, per garantire che una sorgente veloce non possa congestionare un ricevente lento con una quantità di messaggi superiore a quelli che può gestire.</a:t>
            </a:r>
          </a:p>
          <a:p>
            <a:pPr marL="800100" lvl="1" indent="-342900">
              <a:buFont typeface="+mj-lt"/>
              <a:buAutoNum type="arabicPeriod"/>
            </a:pPr>
            <a:r>
              <a:rPr lang="it-IT" sz="1600" dirty="0"/>
              <a:t>UDP (User </a:t>
            </a:r>
            <a:r>
              <a:rPr lang="it-IT" sz="1600" dirty="0" err="1"/>
              <a:t>Datagram</a:t>
            </a:r>
            <a:r>
              <a:rPr lang="it-IT" sz="1600" dirty="0"/>
              <a:t> </a:t>
            </a:r>
            <a:r>
              <a:rPr lang="it-IT" sz="1600" dirty="0" err="1"/>
              <a:t>Protocol</a:t>
            </a:r>
            <a:r>
              <a:rPr lang="it-IT" sz="1600" dirty="0"/>
              <a:t>) -&gt; protocollo inaffidabile senza connessione per le applicazioni che non vogliono la garanzia di ordinamento e il controllo di flusso di TCP, ma preferiscono gestire queste funzioni in modo autonomo. È solitamente usato dalle applicazioni dove la consegna rapida è più importante dell’accuratezza.</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1163495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Livello</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Applicativo</a:t>
            </a:r>
            <a:endParaRPr lang="it-IT" sz="4800" dirty="0">
              <a:solidFill>
                <a:schemeClr val="bg1"/>
              </a:solidFill>
              <a:latin typeface="Print Clearly" panose="02000000000000000000" pitchFamily="50" charset="0"/>
            </a:endParaRPr>
          </a:p>
        </p:txBody>
      </p:sp>
      <p:sp>
        <p:nvSpPr>
          <p:cNvPr id="28" name="Segnaposto contenuto 27">
            <a:extLst>
              <a:ext uri="{FF2B5EF4-FFF2-40B4-BE49-F238E27FC236}">
                <a16:creationId xmlns:a16="http://schemas.microsoft.com/office/drawing/2014/main" id="{84105A06-87CB-83CE-05B0-FB5BAAF84C4A}"/>
              </a:ext>
            </a:extLst>
          </p:cNvPr>
          <p:cNvSpPr>
            <a:spLocks noGrp="1"/>
          </p:cNvSpPr>
          <p:nvPr>
            <p:ph sz="half" idx="2"/>
          </p:nvPr>
        </p:nvSpPr>
        <p:spPr>
          <a:xfrm>
            <a:off x="4053016" y="1825625"/>
            <a:ext cx="7300783" cy="4351338"/>
          </a:xfrm>
        </p:spPr>
        <p:txBody>
          <a:bodyPr>
            <a:normAutofit/>
          </a:bodyPr>
          <a:lstStyle/>
          <a:p>
            <a:r>
              <a:rPr lang="it-IT" sz="1800" dirty="0"/>
              <a:t>Sopra il livello di trasporto c’è il livello applicazione, che contiene tutti i protocolli di livello superiore.</a:t>
            </a:r>
          </a:p>
          <a:p>
            <a:r>
              <a:rPr lang="it-IT" sz="1800" dirty="0"/>
              <a:t>I primi protocolli gestivano un terminale virtuale (TELNET), lo scambio dei file (FTP) e la posta elettronica (SMTP).</a:t>
            </a:r>
          </a:p>
          <a:p>
            <a:r>
              <a:rPr lang="it-IT" sz="1800" dirty="0"/>
              <a:t>Con gli anni sono stati aggiunti molti altri protocolli come il DNS (Domain Name System) che si occupa di convertire i nomi testuali degli </a:t>
            </a:r>
            <a:r>
              <a:rPr lang="it-IT" sz="1800" dirty="0" err="1"/>
              <a:t>host</a:t>
            </a:r>
            <a:r>
              <a:rPr lang="it-IT" sz="1800" dirty="0"/>
              <a:t> nei loro indirizzi di rete, HTTP </a:t>
            </a:r>
            <a:r>
              <a:rPr lang="it-IT" sz="1800"/>
              <a:t>e HTTPS (con TLS) </a:t>
            </a:r>
            <a:r>
              <a:rPr lang="it-IT" sz="1800" dirty="0"/>
              <a:t>che permettono di prelevare pagine sul WWW e altri.</a:t>
            </a: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grpSp>
        <p:nvGrpSpPr>
          <p:cNvPr id="24" name="Gruppo 23">
            <a:extLst>
              <a:ext uri="{FF2B5EF4-FFF2-40B4-BE49-F238E27FC236}">
                <a16:creationId xmlns:a16="http://schemas.microsoft.com/office/drawing/2014/main" id="{32F639E8-8C29-F0FC-7F26-CF0876C1DB70}"/>
              </a:ext>
            </a:extLst>
          </p:cNvPr>
          <p:cNvGrpSpPr/>
          <p:nvPr/>
        </p:nvGrpSpPr>
        <p:grpSpPr>
          <a:xfrm>
            <a:off x="1381897" y="1916540"/>
            <a:ext cx="2426049" cy="4169508"/>
            <a:chOff x="2743194" y="1916540"/>
            <a:chExt cx="2426049" cy="4169508"/>
          </a:xfrm>
        </p:grpSpPr>
        <p:sp>
          <p:nvSpPr>
            <p:cNvPr id="6" name="Rettangolo 5">
              <a:extLst>
                <a:ext uri="{FF2B5EF4-FFF2-40B4-BE49-F238E27FC236}">
                  <a16:creationId xmlns:a16="http://schemas.microsoft.com/office/drawing/2014/main" id="{DA821D8C-9EC8-E416-BB1C-BDFD97DC3AAF}"/>
                </a:ext>
              </a:extLst>
            </p:cNvPr>
            <p:cNvSpPr/>
            <p:nvPr/>
          </p:nvSpPr>
          <p:spPr>
            <a:xfrm>
              <a:off x="2743200" y="1916540"/>
              <a:ext cx="2426043" cy="1786932"/>
            </a:xfrm>
            <a:prstGeom prst="rect">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Applicazione</a:t>
              </a:r>
              <a:endParaRPr lang="it-IT" dirty="0"/>
            </a:p>
          </p:txBody>
        </p:sp>
        <p:sp>
          <p:nvSpPr>
            <p:cNvPr id="23" name="Rettangolo 22">
              <a:extLst>
                <a:ext uri="{FF2B5EF4-FFF2-40B4-BE49-F238E27FC236}">
                  <a16:creationId xmlns:a16="http://schemas.microsoft.com/office/drawing/2014/main" id="{BA0AC87D-1EA0-DC3B-B6D8-F747E8B9115E}"/>
                </a:ext>
              </a:extLst>
            </p:cNvPr>
            <p:cNvSpPr/>
            <p:nvPr/>
          </p:nvSpPr>
          <p:spPr>
            <a:xfrm>
              <a:off x="2743194" y="5490404"/>
              <a:ext cx="2426043" cy="595644"/>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Fisico</a:t>
              </a:r>
              <a:endParaRPr lang="it-IT" dirty="0"/>
            </a:p>
          </p:txBody>
        </p:sp>
        <p:sp>
          <p:nvSpPr>
            <p:cNvPr id="25" name="Rettangolo 24">
              <a:extLst>
                <a:ext uri="{FF2B5EF4-FFF2-40B4-BE49-F238E27FC236}">
                  <a16:creationId xmlns:a16="http://schemas.microsoft.com/office/drawing/2014/main" id="{845F274B-FD43-5498-A45F-22A053BF2932}"/>
                </a:ext>
              </a:extLst>
            </p:cNvPr>
            <p:cNvSpPr/>
            <p:nvPr/>
          </p:nvSpPr>
          <p:spPr>
            <a:xfrm>
              <a:off x="2743195" y="4299116"/>
              <a:ext cx="2426043" cy="595644"/>
            </a:xfrm>
            <a:prstGeom prst="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a:t>
              </a:r>
              <a:endParaRPr lang="it-IT" dirty="0"/>
            </a:p>
          </p:txBody>
        </p:sp>
        <p:sp>
          <p:nvSpPr>
            <p:cNvPr id="26" name="Rettangolo 25">
              <a:extLst>
                <a:ext uri="{FF2B5EF4-FFF2-40B4-BE49-F238E27FC236}">
                  <a16:creationId xmlns:a16="http://schemas.microsoft.com/office/drawing/2014/main" id="{CF63E8C8-F39A-AE5A-BCB4-51500DB60D82}"/>
                </a:ext>
              </a:extLst>
            </p:cNvPr>
            <p:cNvSpPr/>
            <p:nvPr/>
          </p:nvSpPr>
          <p:spPr>
            <a:xfrm>
              <a:off x="2743195" y="3703472"/>
              <a:ext cx="2426043" cy="595644"/>
            </a:xfrm>
            <a:prstGeom prst="rect">
              <a:avLst/>
            </a:prstGeom>
            <a:solidFill>
              <a:srgbClr val="E67E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Trasporto</a:t>
              </a:r>
              <a:endParaRPr lang="it-IT" dirty="0"/>
            </a:p>
          </p:txBody>
        </p:sp>
        <p:sp>
          <p:nvSpPr>
            <p:cNvPr id="8" name="Rettangolo 7">
              <a:extLst>
                <a:ext uri="{FF2B5EF4-FFF2-40B4-BE49-F238E27FC236}">
                  <a16:creationId xmlns:a16="http://schemas.microsoft.com/office/drawing/2014/main" id="{F76FEB87-DE0C-2DFA-1545-30D6CA8F1E65}"/>
                </a:ext>
              </a:extLst>
            </p:cNvPr>
            <p:cNvSpPr/>
            <p:nvPr/>
          </p:nvSpPr>
          <p:spPr>
            <a:xfrm>
              <a:off x="2743194" y="4894760"/>
              <a:ext cx="2426043" cy="59564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Collegamento</a:t>
              </a:r>
              <a:r>
                <a:rPr lang="en-US" dirty="0"/>
                <a:t> </a:t>
              </a:r>
              <a:r>
                <a:rPr lang="en-US" dirty="0" err="1"/>
                <a:t>Dati</a:t>
              </a:r>
              <a:endParaRPr lang="it-IT" dirty="0"/>
            </a:p>
          </p:txBody>
        </p:sp>
      </p:grpSp>
    </p:spTree>
    <p:extLst>
      <p:ext uri="{BB962C8B-B14F-4D97-AF65-F5344CB8AC3E}">
        <p14:creationId xmlns:p14="http://schemas.microsoft.com/office/powerpoint/2010/main" val="100683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3560</TotalTime>
  <Words>410</Words>
  <Application>Microsoft Office PowerPoint</Application>
  <PresentationFormat>Widescreen</PresentationFormat>
  <Paragraphs>64</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Print Clearly</vt:lpstr>
      <vt:lpstr>Tema di Office</vt:lpstr>
      <vt:lpstr>TCP/IP p.2</vt:lpstr>
      <vt:lpstr>Stack TCP/IP</vt:lpstr>
      <vt:lpstr>Livello di Rete</vt:lpstr>
      <vt:lpstr>Livello di Trasporto</vt:lpstr>
      <vt:lpstr>Livello Applicativo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WSL, GitHub &amp; coding</dc:title>
  <dc:creator>Mattia Pacchin</dc:creator>
  <cp:lastModifiedBy>MATTIA PACCHIN</cp:lastModifiedBy>
  <cp:revision>44</cp:revision>
  <dcterms:created xsi:type="dcterms:W3CDTF">2021-10-18T12:29:57Z</dcterms:created>
  <dcterms:modified xsi:type="dcterms:W3CDTF">2022-12-10T20:45:09Z</dcterms:modified>
</cp:coreProperties>
</file>