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300" r:id="rId5"/>
    <p:sldId id="299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4472C4"/>
    <a:srgbClr val="9B59B6"/>
    <a:srgbClr val="27AE60"/>
    <a:srgbClr val="E67E22"/>
    <a:srgbClr val="F39C12"/>
    <a:srgbClr val="16A085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20/01/2023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HTTP, HTTPS &amp; TLS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rint Clearly" panose="02000000000000000000" pitchFamily="50" charset="0"/>
              </a:rPr>
              <a:t>HTTP</a:t>
            </a:r>
            <a:endParaRPr lang="it-IT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BF2F30-3E9F-46DA-F1E7-6D5E34B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HTTP = </a:t>
            </a:r>
            <a:r>
              <a:rPr lang="it-IT" sz="1800" dirty="0" err="1"/>
              <a:t>Hyper</a:t>
            </a:r>
            <a:r>
              <a:rPr lang="it-IT" sz="1800" dirty="0"/>
              <a:t> Text Transfer </a:t>
            </a:r>
            <a:r>
              <a:rPr lang="it-IT" sz="1800" dirty="0" err="1"/>
              <a:t>Protocol</a:t>
            </a:r>
            <a:endParaRPr lang="it-IT" sz="1800" dirty="0"/>
          </a:p>
          <a:p>
            <a:r>
              <a:rPr lang="it-IT" sz="1800" dirty="0"/>
              <a:t>Viene utilizzato dal web</a:t>
            </a:r>
          </a:p>
          <a:p>
            <a:r>
              <a:rPr lang="it-IT" sz="1800" dirty="0"/>
              <a:t>Deve garantire una comunicazione affidabile -&gt; TCP</a:t>
            </a:r>
          </a:p>
          <a:p>
            <a:r>
              <a:rPr lang="it-IT" sz="1800" dirty="0"/>
              <a:t>Porta di default: 80</a:t>
            </a:r>
          </a:p>
          <a:p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FEF0AD7-5EB8-3A87-3671-A3B8970F4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9" y="3429000"/>
            <a:ext cx="4939431" cy="20788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675B1F7-3C32-18D6-14D3-A6DDF889E2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56" b="888"/>
          <a:stretch/>
        </p:blipFill>
        <p:spPr>
          <a:xfrm>
            <a:off x="6096000" y="2044462"/>
            <a:ext cx="5274855" cy="36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Print Clearly" panose="02000000000000000000" pitchFamily="50" charset="0"/>
              </a:rPr>
              <a:t>Richiesta</a:t>
            </a:r>
            <a:r>
              <a:rPr lang="en-US" dirty="0">
                <a:solidFill>
                  <a:schemeClr val="bg1"/>
                </a:solidFill>
                <a:latin typeface="Print Clearly" panose="02000000000000000000" pitchFamily="50" charset="0"/>
              </a:rPr>
              <a:t> HTTP</a:t>
            </a:r>
            <a:endParaRPr lang="it-IT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BF2F30-3E9F-46DA-F1E7-6D5E34B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Ci sono due modi per recuperare gli oggetti presenti nella pagina: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Connessioni persistenti (</a:t>
            </a:r>
            <a:r>
              <a:rPr lang="it-IT" sz="1600" dirty="0" err="1"/>
              <a:t>stateful</a:t>
            </a:r>
            <a:r>
              <a:rPr lang="it-IT" sz="16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Connessioni non persistenti (</a:t>
            </a:r>
            <a:r>
              <a:rPr lang="it-IT" sz="1600" dirty="0" err="1"/>
              <a:t>stateless</a:t>
            </a:r>
            <a:r>
              <a:rPr lang="it-IT" sz="1600" dirty="0"/>
              <a:t>) -&gt; per ogni oggetto richiesto apro e chiudo la connessione</a:t>
            </a:r>
          </a:p>
          <a:p>
            <a:r>
              <a:rPr lang="it-IT" sz="1800" dirty="0"/>
              <a:t>Come sono fatti i messaggi di richiesta e di risposta?</a:t>
            </a:r>
          </a:p>
          <a:p>
            <a:r>
              <a:rPr lang="it-IT" sz="1800" dirty="0"/>
              <a:t>Il protocollo HTTP è un protocollo testuale il cui messaggio è formato da due parti:</a:t>
            </a:r>
          </a:p>
          <a:p>
            <a:r>
              <a:rPr lang="it-IT" sz="1800" dirty="0">
                <a:solidFill>
                  <a:srgbClr val="0070C0"/>
                </a:solidFill>
              </a:rPr>
              <a:t>Riga di richiesta: </a:t>
            </a:r>
            <a:r>
              <a:rPr lang="it-IT" sz="1800" dirty="0"/>
              <a:t>GET /pagina.html HTTP/1.1</a:t>
            </a:r>
          </a:p>
          <a:p>
            <a:pPr lvl="1"/>
            <a:r>
              <a:rPr lang="it-IT" sz="1600" dirty="0"/>
              <a:t>Sul browser: </a:t>
            </a:r>
            <a:r>
              <a:rPr lang="it-IT" sz="1600" dirty="0">
                <a:solidFill>
                  <a:srgbClr val="9B59B6"/>
                </a:solidFill>
              </a:rPr>
              <a:t>www.univr.it</a:t>
            </a:r>
            <a:r>
              <a:rPr lang="it-IT" sz="1600" dirty="0"/>
              <a:t>/</a:t>
            </a:r>
            <a:r>
              <a:rPr lang="it-IT" sz="1600" dirty="0">
                <a:solidFill>
                  <a:srgbClr val="27AE60"/>
                </a:solidFill>
              </a:rPr>
              <a:t>pagina.html </a:t>
            </a:r>
            <a:r>
              <a:rPr lang="it-IT" sz="1600" dirty="0"/>
              <a:t>-&gt;</a:t>
            </a:r>
            <a:r>
              <a:rPr lang="it-IT" sz="1600" dirty="0">
                <a:solidFill>
                  <a:srgbClr val="27AE60"/>
                </a:solidFill>
              </a:rPr>
              <a:t> </a:t>
            </a:r>
            <a:r>
              <a:rPr lang="it-IT" sz="1600" dirty="0">
                <a:solidFill>
                  <a:srgbClr val="9B59B6"/>
                </a:solidFill>
              </a:rPr>
              <a:t>server</a:t>
            </a:r>
            <a:r>
              <a:rPr lang="it-IT" sz="1600" dirty="0"/>
              <a:t>/</a:t>
            </a:r>
            <a:r>
              <a:rPr lang="it-IT" sz="1600" dirty="0">
                <a:solidFill>
                  <a:srgbClr val="27AE60"/>
                </a:solidFill>
              </a:rPr>
              <a:t>file che voglio ottenere</a:t>
            </a:r>
            <a:endParaRPr lang="it-IT" sz="1400" dirty="0">
              <a:solidFill>
                <a:srgbClr val="27AE60"/>
              </a:solidFill>
            </a:endParaRPr>
          </a:p>
          <a:p>
            <a:r>
              <a:rPr lang="it-IT" sz="1800" dirty="0">
                <a:solidFill>
                  <a:srgbClr val="0070C0"/>
                </a:solidFill>
              </a:rPr>
              <a:t>Righe di intestazione:</a:t>
            </a:r>
          </a:p>
          <a:p>
            <a:pPr lvl="1"/>
            <a:r>
              <a:rPr lang="it-IT" sz="1600" dirty="0"/>
              <a:t>HOST: www.univr.it -&gt; sola riga obbligatoria per sicurezza</a:t>
            </a:r>
          </a:p>
          <a:p>
            <a:pPr lvl="1"/>
            <a:r>
              <a:rPr lang="it-IT" sz="1600" dirty="0"/>
              <a:t>User-agent: Mozilla/4.0 -&gt; permette al server di dare una risposta su misura (es. mobile)</a:t>
            </a:r>
          </a:p>
          <a:p>
            <a:pPr lvl="1"/>
            <a:r>
              <a:rPr lang="it-IT" sz="1600" dirty="0" err="1"/>
              <a:t>Accept</a:t>
            </a:r>
            <a:r>
              <a:rPr lang="it-IT" sz="1600" dirty="0"/>
              <a:t> </a:t>
            </a:r>
            <a:r>
              <a:rPr lang="it-IT" sz="1600" dirty="0" err="1"/>
              <a:t>language</a:t>
            </a:r>
            <a:r>
              <a:rPr lang="it-IT" sz="1600" dirty="0"/>
              <a:t>: en</a:t>
            </a:r>
          </a:p>
          <a:p>
            <a:r>
              <a:rPr lang="it-IT" sz="1800" dirty="0"/>
              <a:t>Sul browser avrò, per esempio, www.univr.it/index.html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6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Print Clearly" panose="02000000000000000000" pitchFamily="50" charset="0"/>
              </a:rPr>
              <a:t>Risposta</a:t>
            </a:r>
            <a:r>
              <a:rPr lang="en-US" dirty="0">
                <a:solidFill>
                  <a:schemeClr val="bg1"/>
                </a:solidFill>
                <a:latin typeface="Print Clearly" panose="02000000000000000000" pitchFamily="50" charset="0"/>
              </a:rPr>
              <a:t> HTTP</a:t>
            </a:r>
            <a:endParaRPr lang="it-IT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BF2F30-3E9F-46DA-F1E7-6D5E34B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Messaggio di risposta HTTP -&gt; c’è sempre, per ogni richiesta</a:t>
            </a:r>
          </a:p>
          <a:p>
            <a:r>
              <a:rPr lang="it-IT" sz="1800" dirty="0"/>
              <a:t>È formato da:</a:t>
            </a:r>
          </a:p>
          <a:p>
            <a:r>
              <a:rPr lang="it-IT" sz="1800" dirty="0">
                <a:solidFill>
                  <a:srgbClr val="0070C0"/>
                </a:solidFill>
              </a:rPr>
              <a:t>Riga di stato: </a:t>
            </a:r>
            <a:r>
              <a:rPr lang="it-IT" sz="1800" dirty="0"/>
              <a:t>HTTP/1.1 «codice di risposta» «descrizione della risposta»</a:t>
            </a:r>
          </a:p>
          <a:p>
            <a:pPr lvl="1"/>
            <a:r>
              <a:rPr lang="it-IT" sz="1600" dirty="0"/>
              <a:t>Esempi di codici di risposta:</a:t>
            </a:r>
          </a:p>
          <a:p>
            <a:pPr lvl="2"/>
            <a:r>
              <a:rPr lang="it-IT" sz="1300" dirty="0"/>
              <a:t>200 -&gt; oggetto richiesta presente sul server</a:t>
            </a:r>
          </a:p>
          <a:p>
            <a:pPr lvl="2"/>
            <a:r>
              <a:rPr lang="it-IT" sz="1300" dirty="0"/>
              <a:t>404 -&gt; </a:t>
            </a:r>
            <a:r>
              <a:rPr lang="it-IT" sz="1300" dirty="0" err="1"/>
              <a:t>not</a:t>
            </a:r>
            <a:r>
              <a:rPr lang="it-IT" sz="1300" dirty="0"/>
              <a:t> </a:t>
            </a:r>
            <a:r>
              <a:rPr lang="it-IT" sz="1300" dirty="0" err="1"/>
              <a:t>found</a:t>
            </a:r>
            <a:endParaRPr lang="it-IT" sz="1300" dirty="0"/>
          </a:p>
          <a:p>
            <a:pPr lvl="2"/>
            <a:r>
              <a:rPr lang="it-IT" sz="1300" dirty="0"/>
              <a:t>400 -&gt; richiesta non compresa (non seguiva il protocollo)</a:t>
            </a:r>
          </a:p>
          <a:p>
            <a:r>
              <a:rPr lang="it-IT" sz="1800" dirty="0">
                <a:solidFill>
                  <a:srgbClr val="0070C0"/>
                </a:solidFill>
              </a:rPr>
              <a:t>Righe di intestazione:</a:t>
            </a:r>
          </a:p>
          <a:p>
            <a:pPr lvl="1"/>
            <a:r>
              <a:rPr lang="it-IT" sz="1600" dirty="0"/>
              <a:t>Etichetta: valore</a:t>
            </a:r>
          </a:p>
          <a:p>
            <a:r>
              <a:rPr lang="it-IT" sz="1800" dirty="0">
                <a:solidFill>
                  <a:srgbClr val="0070C0"/>
                </a:solidFill>
              </a:rPr>
              <a:t>Riga vuota: </a:t>
            </a:r>
            <a:r>
              <a:rPr lang="it-IT" sz="1800" dirty="0"/>
              <a:t>[		]</a:t>
            </a:r>
          </a:p>
          <a:p>
            <a:r>
              <a:rPr lang="it-IT" sz="1800" dirty="0">
                <a:solidFill>
                  <a:srgbClr val="0070C0"/>
                </a:solidFill>
              </a:rPr>
              <a:t>Dati:</a:t>
            </a:r>
            <a:r>
              <a:rPr lang="it-IT" sz="1800" dirty="0"/>
              <a:t> __________dati __________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2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Print Clearly" panose="02000000000000000000" pitchFamily="50" charset="0"/>
              </a:rPr>
              <a:t>Metodi</a:t>
            </a:r>
            <a:r>
              <a:rPr lang="en-US" dirty="0">
                <a:solidFill>
                  <a:schemeClr val="bg1"/>
                </a:solidFill>
                <a:latin typeface="Print Clearly" panose="02000000000000000000" pitchFamily="50" charset="0"/>
              </a:rPr>
              <a:t> HTTP</a:t>
            </a:r>
            <a:endParaRPr lang="it-IT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BF2F30-3E9F-46DA-F1E7-6D5E34B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 metodi HTTP più utilizzati sono: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>
                <a:solidFill>
                  <a:srgbClr val="C00000"/>
                </a:solidFill>
              </a:rPr>
              <a:t>GET</a:t>
            </a:r>
            <a:r>
              <a:rPr lang="it-IT" sz="1600" dirty="0"/>
              <a:t> -&gt; ottenere una risposta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>
                <a:solidFill>
                  <a:srgbClr val="C00000"/>
                </a:solidFill>
              </a:rPr>
              <a:t>POST</a:t>
            </a:r>
            <a:r>
              <a:rPr lang="it-IT" sz="1600" dirty="0"/>
              <a:t> -&gt; inviare informazioni al server (es. risposta di un forum)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>
                <a:solidFill>
                  <a:srgbClr val="C00000"/>
                </a:solidFill>
              </a:rPr>
              <a:t>DELETE</a:t>
            </a:r>
            <a:r>
              <a:rPr lang="it-IT" sz="1600" dirty="0"/>
              <a:t> -&gt; eliminare un file sul server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7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Print Clearly" panose="02000000000000000000" pitchFamily="50" charset="0"/>
              </a:rPr>
              <a:t>Altri</a:t>
            </a:r>
            <a:r>
              <a:rPr lang="en-US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rint Clearly" panose="02000000000000000000" pitchFamily="50" charset="0"/>
              </a:rPr>
              <a:t>elementi</a:t>
            </a:r>
            <a:r>
              <a:rPr lang="en-US" dirty="0">
                <a:solidFill>
                  <a:schemeClr val="bg1"/>
                </a:solidFill>
                <a:latin typeface="Print Clearly" panose="02000000000000000000" pitchFamily="50" charset="0"/>
              </a:rPr>
              <a:t> di HTTP - Cookie</a:t>
            </a:r>
            <a:endParaRPr lang="it-IT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BF2F30-3E9F-46DA-F1E7-6D5E34B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>
                <a:solidFill>
                  <a:srgbClr val="C00000"/>
                </a:solidFill>
              </a:rPr>
              <a:t>Cookie</a:t>
            </a:r>
            <a:r>
              <a:rPr lang="it-IT" sz="1800" dirty="0"/>
              <a:t> -&gt; permettono al server di sapere se ha già interagito con un determinato client</a:t>
            </a:r>
          </a:p>
          <a:p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E6176DE-47A3-D236-697B-DC9E850357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0" b="49061"/>
          <a:stretch/>
        </p:blipFill>
        <p:spPr>
          <a:xfrm>
            <a:off x="2603089" y="2225175"/>
            <a:ext cx="6985821" cy="376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07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rint Clearly" panose="02000000000000000000" pitchFamily="50" charset="0"/>
              </a:rPr>
              <a:t>SSL/TLS</a:t>
            </a:r>
            <a:endParaRPr lang="it-IT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BF2F30-3E9F-46DA-F1E7-6D5E34B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Obiettivi del TLS per una comunicazione sicura:</a:t>
            </a:r>
          </a:p>
          <a:p>
            <a:pPr lvl="1">
              <a:buFont typeface="+mj-lt"/>
              <a:buAutoNum type="arabicPeriod"/>
            </a:pPr>
            <a:r>
              <a:rPr lang="it-IT" sz="1600" dirty="0"/>
              <a:t>Autenticazione delle parti (server sempre autenticato; client facoltativo)</a:t>
            </a:r>
          </a:p>
          <a:p>
            <a:pPr lvl="1">
              <a:buFont typeface="+mj-lt"/>
              <a:buAutoNum type="arabicPeriod"/>
            </a:pPr>
            <a:r>
              <a:rPr lang="it-IT" sz="1600" dirty="0"/>
              <a:t>Confidenzialità dei dati</a:t>
            </a:r>
          </a:p>
          <a:p>
            <a:pPr lvl="1">
              <a:buFont typeface="+mj-lt"/>
              <a:buAutoNum type="arabicPeriod"/>
            </a:pPr>
            <a:r>
              <a:rPr lang="it-IT" sz="1600" dirty="0"/>
              <a:t>Integrità dei dati</a:t>
            </a:r>
          </a:p>
          <a:p>
            <a:r>
              <a:rPr lang="it-IT" sz="1800" dirty="0"/>
              <a:t>Insieme di protocolli crittografici che aggiungono funzionalità di autenticazione e cifratura</a:t>
            </a:r>
          </a:p>
          <a:p>
            <a:r>
              <a:rPr lang="it-IT" sz="1800" dirty="0"/>
              <a:t>Si colloca tra il livello di trasporto (TCP) e il livello applicativo, garantendo così una comunicazione sicura a tutte le applicazioni che si appoggiano ad esso</a:t>
            </a:r>
          </a:p>
          <a:p>
            <a:r>
              <a:rPr lang="it-IT" sz="1800" dirty="0"/>
              <a:t>Viene utilizzata una chiave asimmetrica per autenticare client e server e per lo scambio della chiave di sessione</a:t>
            </a:r>
          </a:p>
          <a:p>
            <a:r>
              <a:rPr lang="it-IT" sz="1800" dirty="0"/>
              <a:t>Per garantire la riservatezza dei dati viene utilizzata la crittografia simmetrica la cui chiave di sessione viene scambiata con crittografia asimmetrica</a:t>
            </a:r>
          </a:p>
          <a:p>
            <a:r>
              <a:rPr lang="it-IT" sz="1800" dirty="0"/>
              <a:t>Introduce controlli sull’integrità del messaggio tramite hash (es. SHA)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2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rint Clearly" panose="02000000000000000000" pitchFamily="50" charset="0"/>
              </a:rPr>
              <a:t>TLS handshake protocol</a:t>
            </a:r>
            <a:endParaRPr lang="it-IT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DE3BF6C-3E3E-38D0-286A-5E573E921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4" t="3907" r="3454" b="2097"/>
          <a:stretch/>
        </p:blipFill>
        <p:spPr>
          <a:xfrm>
            <a:off x="3062415" y="1846842"/>
            <a:ext cx="5976552" cy="434777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1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47492C5-F8EA-076B-EC15-888E25D50F07}"/>
              </a:ext>
            </a:extLst>
          </p:cNvPr>
          <p:cNvSpPr/>
          <p:nvPr/>
        </p:nvSpPr>
        <p:spPr>
          <a:xfrm>
            <a:off x="838200" y="521279"/>
            <a:ext cx="10515600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rint Clearly" panose="02000000000000000000" pitchFamily="50" charset="0"/>
              </a:rPr>
              <a:t>HTTPS (HTTP over SSL)</a:t>
            </a:r>
            <a:endParaRPr lang="it-IT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DC2463-9CBF-D25D-F892-F46E52EBD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HTTPS è la </a:t>
            </a:r>
            <a:r>
              <a:rPr lang="en-US" sz="1800" dirty="0" err="1"/>
              <a:t>versione</a:t>
            </a:r>
            <a:r>
              <a:rPr lang="en-US" sz="1800" dirty="0"/>
              <a:t> </a:t>
            </a:r>
            <a:r>
              <a:rPr lang="en-US" sz="1800" dirty="0" err="1"/>
              <a:t>sicura</a:t>
            </a:r>
            <a:r>
              <a:rPr lang="en-US" sz="1800" dirty="0"/>
              <a:t> di HTTP, </a:t>
            </a:r>
            <a:r>
              <a:rPr lang="en-US" sz="1800" dirty="0" err="1"/>
              <a:t>ovvero</a:t>
            </a:r>
            <a:r>
              <a:rPr lang="en-US" sz="1800" dirty="0"/>
              <a:t> </a:t>
            </a:r>
            <a:r>
              <a:rPr lang="en-US" sz="1800" dirty="0" err="1"/>
              <a:t>implementa</a:t>
            </a:r>
            <a:r>
              <a:rPr lang="en-US" sz="1800" dirty="0"/>
              <a:t> – a </a:t>
            </a:r>
            <a:r>
              <a:rPr lang="en-US" sz="1800" dirty="0" err="1"/>
              <a:t>contrario</a:t>
            </a:r>
            <a:r>
              <a:rPr lang="en-US" sz="1800" dirty="0"/>
              <a:t> di </a:t>
            </a:r>
            <a:r>
              <a:rPr lang="en-US" sz="1800" dirty="0" err="1"/>
              <a:t>quanto</a:t>
            </a:r>
            <a:r>
              <a:rPr lang="en-US" sz="1800" dirty="0"/>
              <a:t> </a:t>
            </a:r>
            <a:r>
              <a:rPr lang="en-US" sz="1800" dirty="0" err="1"/>
              <a:t>indicato</a:t>
            </a:r>
            <a:r>
              <a:rPr lang="en-US" sz="1800" dirty="0"/>
              <a:t> </a:t>
            </a:r>
            <a:r>
              <a:rPr lang="en-US" sz="1800" dirty="0" err="1"/>
              <a:t>dall’acronimo</a:t>
            </a:r>
            <a:r>
              <a:rPr lang="en-US" sz="1800" dirty="0"/>
              <a:t> – il TLS</a:t>
            </a:r>
          </a:p>
          <a:p>
            <a:r>
              <a:rPr lang="it-IT" sz="1800" dirty="0"/>
              <a:t>Implementa tutte le funzionalità di sicurezza previste da TLS</a:t>
            </a:r>
          </a:p>
          <a:p>
            <a:r>
              <a:rPr lang="it-IT" sz="1800" dirty="0"/>
              <a:t>Porta di default: 443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F970F04-6081-925A-DC8C-B0E59144E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990" y="2692749"/>
            <a:ext cx="4510019" cy="3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9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485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Print Clearly</vt:lpstr>
      <vt:lpstr>Tema di Office</vt:lpstr>
      <vt:lpstr>HTTP, HTTPS &amp; TLS</vt:lpstr>
      <vt:lpstr>HTTP</vt:lpstr>
      <vt:lpstr>Richiesta HTTP</vt:lpstr>
      <vt:lpstr>Risposta HTTP</vt:lpstr>
      <vt:lpstr>Metodi HTTP</vt:lpstr>
      <vt:lpstr>Altri elementi di HTTP - Cookie</vt:lpstr>
      <vt:lpstr>SSL/TLS</vt:lpstr>
      <vt:lpstr>TLS handshake protocol</vt:lpstr>
      <vt:lpstr>HTTPS (HTTP over SSL)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83</cp:revision>
  <dcterms:created xsi:type="dcterms:W3CDTF">2021-10-18T12:29:57Z</dcterms:created>
  <dcterms:modified xsi:type="dcterms:W3CDTF">2023-01-20T00:29:09Z</dcterms:modified>
</cp:coreProperties>
</file>