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90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C88AA9-9FB0-4622-B3D6-4298DDF2C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055025-530E-4A1D-B51A-60F3B2FF8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369C61-78A5-4123-9A31-4CDE24C6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00C12D-6203-428F-B6C6-7B715A1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290AAB-A58C-4810-9359-32609B78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7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1F4DFC-22A7-4939-B14D-3405C404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BB5CD0-54BF-412F-84D5-91D1D46B7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58223-67AE-4F21-AC7A-164B55DC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06131B-61B6-4584-BDD9-073F7E5D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93CBAE-FF73-4D6C-B912-25E86A55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85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4E01C24-C18E-4885-93EB-396413C07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527E11-AFCE-4F80-84FB-4DD2913FE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EEAB40-2C1A-4BDF-892F-15D8CBFA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2D6BDB-25F8-40EC-8570-8A7168EA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A24EEC-EF47-4488-A3D1-4F5B0450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6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106CB9-58A7-47D5-96B6-901AD172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AE444E-BEBA-41A8-A001-C461EF96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9C0FCC-F13D-4468-9732-B0AF3EE6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33DA01-CCBF-4729-9FE1-29484002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98128F-524F-4068-A145-58348FFF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4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9C4C3-F384-494F-A983-47A958C7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185954-441F-4876-A8E8-83495341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2E1374-AC02-4807-8EEA-17BA92C3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C0B72-0B26-402B-BF8C-6B8A872E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CB2002-8D60-4E2E-9D80-D465A14F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7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69F854-8DD6-4F45-985B-FD09BE34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AD4842-1E57-491A-A63C-2E36D4A56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E70F1C-AB69-4848-84CF-2FE883C9D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767B88-9950-4E4F-A94C-6137A619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147FAF-D79D-4FC0-AB67-0A0B1A0D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414A96-31BB-4973-BA5C-14484684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79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BECD3-5378-43EF-A83F-0DFC347F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0957D-E25D-4000-B315-C277A117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291D72-B984-46E8-B0E8-7E2930B03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46F65-25D1-456F-B2B4-311C580AF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965619F-3FD1-4C21-BBAE-0EDE06AB1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68B1FDF-DA22-4466-BE43-48595177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99E33D-D9B6-44AC-8480-DF189A36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D7A395E-A8A0-4619-8563-84A281C9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45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CDAEB2-3F03-47DC-A7C4-6C4ECA11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9349E4B-8F6D-40B1-9D75-28786E89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30360F-2C4C-4AE3-BAE6-53303152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CAAB232-4187-496E-88B6-1A05A5C3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05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E84D43-8C22-4D33-8C2D-25411B49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ADA6C02-CFCB-456A-8C2D-1540E395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1616FC-458D-479C-96E2-389FAB7E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23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DE0523-2BA3-487D-BD08-F95C0B34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03E628-80F9-4FD8-A252-701EEA39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A77404-DE83-48A9-8466-019C97377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C7242B-1016-41A2-9398-681F9AF5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C33706-5474-4690-9542-FACD6B91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25E362-3082-48B6-8FBA-8073AED5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83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3F39F-763C-47F3-AD08-B607E311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CDFCA9-804E-461C-AD58-1070E606F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5D1989-E03D-4AA8-AA06-A0BA79E9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B1BBCC-863B-461D-A322-D7680F48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7F1B17-7503-4845-AB08-EA5FB39D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AEB56B-DC23-4104-AC85-A8B03A9E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48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9578EC-14EC-4D4B-9FB3-87F4FDFF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8CF18F-5354-4C1D-93F6-1E1C35FA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CB01CC-9376-4F39-AEA1-86D2C116B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7E551-822F-4896-9EDE-9E8F0CB865CE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B6F32-EBF8-433D-8EDA-42C948BA8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5FC14C-ACE5-4B5B-88C4-3DC84F3C9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5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8EE05F-8B12-4228-ABA6-CFF97F614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56234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Computer Networks</a:t>
            </a:r>
            <a:endParaRPr lang="it-IT" sz="8800" b="1" dirty="0">
              <a:solidFill>
                <a:schemeClr val="bg1"/>
              </a:solidFill>
              <a:latin typeface="Print Clearly" panose="02000000000000000000" pitchFamily="50" charset="0"/>
              <a:cs typeface="Amatic SC" panose="00000500000000000000" pitchFamily="2" charset="-79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A45901-8389-4598-B285-23B6E61B2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4" y="4366726"/>
            <a:ext cx="9001126" cy="82439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+mj-lt"/>
                <a:cs typeface="Amatic SC" panose="00000500000000000000" pitchFamily="2" charset="-79"/>
              </a:rPr>
              <a:t>Mattia Pacchin – mattia@v-research.it</a:t>
            </a:r>
            <a:endParaRPr lang="it-IT" sz="1800" dirty="0">
              <a:solidFill>
                <a:schemeClr val="bg1"/>
              </a:solidFill>
              <a:latin typeface="+mj-lt"/>
              <a:cs typeface="Amatic SC" panose="00000500000000000000" pitchFamily="2" charset="-79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2463A8E-F9C9-4578-9C60-C79C5E9D8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927" y="6129856"/>
            <a:ext cx="2414146" cy="3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04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Rete ad </a:t>
            </a:r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albero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8B9C0443-9DC5-6303-0019-6C314B43B0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1800" dirty="0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T</a:t>
            </a:r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opologia a bus + stella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Tipica configurazione a stella estesa per il cablaggio di un edificio a più piani</a:t>
            </a:r>
            <a:endParaRPr lang="it-IT" sz="1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3" name="Immagine 2" descr="Immagine che contiene testo, computer&#10;&#10;Descrizione generata automaticamente">
            <a:extLst>
              <a:ext uri="{FF2B5EF4-FFF2-40B4-BE49-F238E27FC236}">
                <a16:creationId xmlns:a16="http://schemas.microsoft.com/office/drawing/2014/main" id="{DA0E847D-4DAB-F4CE-A1D3-DA458717F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127" y="1825625"/>
            <a:ext cx="3467976" cy="1790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B750C67-AC3F-1079-18E2-0FC5697951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127" y="3626694"/>
            <a:ext cx="3467976" cy="23470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8686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Rete a </a:t>
            </a:r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maglia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8B9C0443-9DC5-6303-0019-6C314B43B0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1800" dirty="0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Parzialmente o completamente connessa</a:t>
            </a:r>
          </a:p>
          <a:p>
            <a:r>
              <a:rPr lang="it-IT" sz="1800" dirty="0"/>
              <a:t>Molto resistente ai guasti ma può essere complessa nella gestione</a:t>
            </a:r>
          </a:p>
          <a:p>
            <a:r>
              <a:rPr lang="it-IT" sz="1800" dirty="0"/>
              <a:t>Tipica delle reti geografiche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8FF7227-0B5A-02D9-5EDD-1ED966936C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709" y="1846842"/>
            <a:ext cx="4853091" cy="363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94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Classificazione</a:t>
            </a:r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 per </a:t>
            </a:r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architettura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31DD70-82CE-D666-41FB-5E436EABC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Master/slave: </a:t>
            </a:r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in questo modello viene delegato ad un dispositivo o ad un processo software (master) il controllo degli altri dispositivi connessi in rete (slave). Il master interroga o invia comandi alle altre stazioni regolando il traffico di dati.</a:t>
            </a:r>
          </a:p>
          <a:p>
            <a:pPr>
              <a:spcAft>
                <a:spcPts val="600"/>
              </a:spcAft>
            </a:pP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Client/server: </a:t>
            </a:r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tipico modello delle reti moderne, in cui è presente un fornitore di servizi (server) che si occupa di rispondere alle richieste inviate dai vari client. </a:t>
            </a:r>
          </a:p>
          <a:p>
            <a:pPr>
              <a:spcAft>
                <a:spcPts val="600"/>
              </a:spcAft>
            </a:pPr>
            <a:endParaRPr lang="it-IT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Times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it-IT" sz="1800" dirty="0">
              <a:solidFill>
                <a:srgbClr val="FF0000"/>
              </a:solidFill>
              <a:latin typeface="Calibri" panose="020F0502020204030204" pitchFamily="34" charset="0"/>
              <a:ea typeface="MS Mincho" panose="02020609040205080304" pitchFamily="49" charset="-128"/>
              <a:cs typeface="Times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it-IT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Times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it-IT" sz="1800" dirty="0">
              <a:solidFill>
                <a:srgbClr val="FF0000"/>
              </a:solidFill>
              <a:latin typeface="Calibri" panose="020F0502020204030204" pitchFamily="34" charset="0"/>
              <a:ea typeface="MS Mincho" panose="02020609040205080304" pitchFamily="49" charset="-128"/>
              <a:cs typeface="Times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Peer-to-peer (P2P): </a:t>
            </a:r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i nodi sono tutti paritari nella comunicazione, senza alcun punto di controllo centralizzato. Ogni dispositivo risponde dei propri servizi che possono essere messi in condivisione. In una rete peer-to-peer tutti i nodi possono assumere il ruolo di server o di client, ma in una sessione di comunicazione tra due nodi solo uno funge da server, mentre l’altro è client.</a:t>
            </a:r>
            <a:r>
              <a:rPr lang="it-IT" sz="18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endParaRPr lang="it-IT" sz="18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it-IT" sz="18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86280D7-D7B6-CAAB-EDAB-4C7D8C55D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150" y="3338447"/>
            <a:ext cx="2393307" cy="35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CC04C39-5D50-4A3F-4249-B63ADDEBE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150" y="3691572"/>
            <a:ext cx="2387569" cy="11394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5647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93AAF842-23FB-F387-DDB0-579D95D2709E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Come </a:t>
            </a:r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si</a:t>
            </a:r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spedisce</a:t>
            </a:r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una</a:t>
            </a:r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lettera</a:t>
            </a:r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?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pic>
        <p:nvPicPr>
          <p:cNvPr id="13" name="Immagine 12" descr="Immagine che contiene testo, segnale, orologio&#10;&#10;Descrizione generata automaticamente">
            <a:extLst>
              <a:ext uri="{FF2B5EF4-FFF2-40B4-BE49-F238E27FC236}">
                <a16:creationId xmlns:a16="http://schemas.microsoft.com/office/drawing/2014/main" id="{4CA2251B-9DCE-0693-A210-F150AB57B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892" y="3117200"/>
            <a:ext cx="653329" cy="583927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2327C19-2659-15AC-6F7A-7518D8DA0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892" y="4177242"/>
            <a:ext cx="653329" cy="53001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D6C61F21-6F8E-4E53-A9DB-206400156B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892" y="5183367"/>
            <a:ext cx="653329" cy="732123"/>
          </a:xfrm>
          <a:prstGeom prst="rect">
            <a:avLst/>
          </a:prstGeom>
        </p:spPr>
      </p:pic>
      <p:pic>
        <p:nvPicPr>
          <p:cNvPr id="18" name="Immagine 17" descr="Immagine che contiene testo, segnale, orologio&#10;&#10;Descrizione generata automaticamente">
            <a:extLst>
              <a:ext uri="{FF2B5EF4-FFF2-40B4-BE49-F238E27FC236}">
                <a16:creationId xmlns:a16="http://schemas.microsoft.com/office/drawing/2014/main" id="{2B317FF6-AE90-AFBE-D250-BF44FD77D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781" y="3117200"/>
            <a:ext cx="653329" cy="58392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5E5C96C-B3D1-645E-AA19-D8C11B242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781" y="4177242"/>
            <a:ext cx="653329" cy="53001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611070DD-E996-DC78-AB75-EF5735076D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781" y="5183367"/>
            <a:ext cx="653329" cy="732123"/>
          </a:xfrm>
          <a:prstGeom prst="rect">
            <a:avLst/>
          </a:prstGeom>
        </p:spPr>
      </p:pic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8BA7D78C-DA76-689E-0A8F-75C753E11AFF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3068557" y="3701127"/>
            <a:ext cx="0" cy="47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Immagine 25">
            <a:extLst>
              <a:ext uri="{FF2B5EF4-FFF2-40B4-BE49-F238E27FC236}">
                <a16:creationId xmlns:a16="http://schemas.microsoft.com/office/drawing/2014/main" id="{8C8DD64B-4254-769E-794B-AC112B9C57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004" y="5183367"/>
            <a:ext cx="326665" cy="366062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7544F6DF-C244-5F74-E626-D325006A30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634" y="5549428"/>
            <a:ext cx="326665" cy="366062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125317C5-0446-CBCE-68AA-FBD0D25762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668" y="5183366"/>
            <a:ext cx="326665" cy="366062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7C0BC7FB-5826-5973-1510-72B7BCF588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667" y="5549428"/>
            <a:ext cx="326665" cy="366062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EB1107E5-0563-E443-18B7-067BBC3712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700" y="5549428"/>
            <a:ext cx="326665" cy="366062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DC664830-E067-6DC1-123B-4C13E194B9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333" y="5183366"/>
            <a:ext cx="326665" cy="366062"/>
          </a:xfrm>
          <a:prstGeom prst="rect">
            <a:avLst/>
          </a:prstGeom>
        </p:spPr>
      </p:pic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2F3ABB3-A0B8-C99B-24F7-E7E4A30008A6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3068557" y="4707252"/>
            <a:ext cx="0" cy="47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C0827D2B-5436-DB41-6F92-441447723BD3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 flipV="1">
            <a:off x="3395221" y="5366398"/>
            <a:ext cx="2210783" cy="18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D5F2D25D-56C8-0A94-423C-DC3828AB6C24}"/>
              </a:ext>
            </a:extLst>
          </p:cNvPr>
          <p:cNvCxnSpPr>
            <a:cxnSpLocks/>
            <a:stCxn id="30" idx="3"/>
            <a:endCxn id="20" idx="1"/>
          </p:cNvCxnSpPr>
          <p:nvPr/>
        </p:nvCxnSpPr>
        <p:spPr>
          <a:xfrm flipV="1">
            <a:off x="6591365" y="5549429"/>
            <a:ext cx="2205416" cy="18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93C8B0F6-6FD8-38D7-B51E-C5796FC9E4C4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9123446" y="4707252"/>
            <a:ext cx="0" cy="47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AB62C15E-5FBB-992E-3D8E-E0CDC6B0D148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9123446" y="3701127"/>
            <a:ext cx="0" cy="47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Immagine 52">
            <a:extLst>
              <a:ext uri="{FF2B5EF4-FFF2-40B4-BE49-F238E27FC236}">
                <a16:creationId xmlns:a16="http://schemas.microsoft.com/office/drawing/2014/main" id="{7957D493-1E54-E059-2BC2-B5990271B2A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1" t="14817" r="23680" b="6815"/>
          <a:stretch/>
        </p:blipFill>
        <p:spPr>
          <a:xfrm>
            <a:off x="4655006" y="5547506"/>
            <a:ext cx="830968" cy="945369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C10526C6-B94E-5CAC-AF63-34E0E0AA8F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671" y="2026115"/>
            <a:ext cx="1195757" cy="897615"/>
          </a:xfrm>
          <a:prstGeom prst="rect">
            <a:avLst/>
          </a:prstGeom>
        </p:spPr>
      </p:pic>
      <p:pic>
        <p:nvPicPr>
          <p:cNvPr id="59" name="Immagine 58">
            <a:extLst>
              <a:ext uri="{FF2B5EF4-FFF2-40B4-BE49-F238E27FC236}">
                <a16:creationId xmlns:a16="http://schemas.microsoft.com/office/drawing/2014/main" id="{05FEF15C-4A99-4219-FA9C-42C3BAA326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196" y="3858643"/>
            <a:ext cx="1472983" cy="828553"/>
          </a:xfrm>
          <a:prstGeom prst="rect">
            <a:avLst/>
          </a:prstGeom>
        </p:spPr>
      </p:pic>
      <p:pic>
        <p:nvPicPr>
          <p:cNvPr id="61" name="Immagine 60">
            <a:extLst>
              <a:ext uri="{FF2B5EF4-FFF2-40B4-BE49-F238E27FC236}">
                <a16:creationId xmlns:a16="http://schemas.microsoft.com/office/drawing/2014/main" id="{B7CA0D50-4351-479F-C7F9-16781318AE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89" y="2136136"/>
            <a:ext cx="1495133" cy="828553"/>
          </a:xfrm>
          <a:prstGeom prst="rect">
            <a:avLst/>
          </a:prstGeom>
        </p:spPr>
      </p:pic>
      <p:pic>
        <p:nvPicPr>
          <p:cNvPr id="63" name="Immagine 62">
            <a:extLst>
              <a:ext uri="{FF2B5EF4-FFF2-40B4-BE49-F238E27FC236}">
                <a16:creationId xmlns:a16="http://schemas.microsoft.com/office/drawing/2014/main" id="{34650950-8AF3-F343-9191-10D38AC9F7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800" y="2118460"/>
            <a:ext cx="761507" cy="828553"/>
          </a:xfrm>
          <a:prstGeom prst="rect">
            <a:avLst/>
          </a:prstGeom>
        </p:spPr>
      </p:pic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DD172475-D79F-0868-608E-0F7184893673}"/>
              </a:ext>
            </a:extLst>
          </p:cNvPr>
          <p:cNvSpPr txBox="1"/>
          <p:nvPr/>
        </p:nvSpPr>
        <p:spPr>
          <a:xfrm>
            <a:off x="2750368" y="1707869"/>
            <a:ext cx="63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Gigi</a:t>
            </a:r>
            <a:endParaRPr lang="it-IT" dirty="0"/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91CC9368-397E-F50B-3E38-995F189683E7}"/>
              </a:ext>
            </a:extLst>
          </p:cNvPr>
          <p:cNvSpPr txBox="1"/>
          <p:nvPr/>
        </p:nvSpPr>
        <p:spPr>
          <a:xfrm>
            <a:off x="8858363" y="1711792"/>
            <a:ext cx="63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Jack</a:t>
            </a:r>
            <a:endParaRPr lang="it-IT" dirty="0"/>
          </a:p>
        </p:txBody>
      </p:sp>
      <p:pic>
        <p:nvPicPr>
          <p:cNvPr id="55" name="Immagine 54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AB49F3E5-E59E-2C17-0312-DC28BF4711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637" y="2125372"/>
            <a:ext cx="897615" cy="897615"/>
          </a:xfrm>
          <a:prstGeom prst="rect">
            <a:avLst/>
          </a:prstGeom>
        </p:spPr>
      </p:pic>
      <p:pic>
        <p:nvPicPr>
          <p:cNvPr id="51" name="Immagine 50" descr="Immagine che contiene disegnoatratteggio&#10;&#10;Descrizione generata automaticamente">
            <a:extLst>
              <a:ext uri="{FF2B5EF4-FFF2-40B4-BE49-F238E27FC236}">
                <a16:creationId xmlns:a16="http://schemas.microsoft.com/office/drawing/2014/main" id="{5C133350-2A18-DC87-B8B9-A55BD6A0B1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577" y="2088948"/>
            <a:ext cx="919952" cy="919952"/>
          </a:xfrm>
          <a:prstGeom prst="rect">
            <a:avLst/>
          </a:prstGeom>
        </p:spPr>
      </p:pic>
      <p:pic>
        <p:nvPicPr>
          <p:cNvPr id="70" name="Immagine 69">
            <a:extLst>
              <a:ext uri="{FF2B5EF4-FFF2-40B4-BE49-F238E27FC236}">
                <a16:creationId xmlns:a16="http://schemas.microsoft.com/office/drawing/2014/main" id="{6D22AA74-D676-1117-0157-7E18BAF1322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1" t="14817" r="23680" b="6815"/>
          <a:stretch/>
        </p:blipFill>
        <p:spPr>
          <a:xfrm>
            <a:off x="6941540" y="4602137"/>
            <a:ext cx="830968" cy="945369"/>
          </a:xfrm>
          <a:prstGeom prst="rect">
            <a:avLst/>
          </a:prstGeom>
        </p:spPr>
      </p:pic>
      <p:pic>
        <p:nvPicPr>
          <p:cNvPr id="72" name="Immagine 71" descr="Immagine che contiene testo, esterni, strada, erba&#10;&#10;Descrizione generata automaticamente">
            <a:extLst>
              <a:ext uri="{FF2B5EF4-FFF2-40B4-BE49-F238E27FC236}">
                <a16:creationId xmlns:a16="http://schemas.microsoft.com/office/drawing/2014/main" id="{1E215312-CDEE-A851-7DB4-F06921A97AA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1" t="11079" r="17759" b="7985"/>
          <a:stretch/>
        </p:blipFill>
        <p:spPr>
          <a:xfrm>
            <a:off x="3980093" y="4258250"/>
            <a:ext cx="1048438" cy="1108147"/>
          </a:xfrm>
          <a:prstGeom prst="rect">
            <a:avLst/>
          </a:prstGeom>
        </p:spPr>
      </p:pic>
      <p:pic>
        <p:nvPicPr>
          <p:cNvPr id="73" name="Immagine 72" descr="Immagine che contiene testo, esterni, strada, erba&#10;&#10;Descrizione generata automaticamente">
            <a:extLst>
              <a:ext uri="{FF2B5EF4-FFF2-40B4-BE49-F238E27FC236}">
                <a16:creationId xmlns:a16="http://schemas.microsoft.com/office/drawing/2014/main" id="{7151443B-7FAA-DA23-CACD-9F059E04352F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1" t="11079" r="17759" b="7985"/>
          <a:stretch/>
        </p:blipFill>
        <p:spPr>
          <a:xfrm>
            <a:off x="7248289" y="5732459"/>
            <a:ext cx="1048438" cy="1108147"/>
          </a:xfrm>
          <a:prstGeom prst="rect">
            <a:avLst/>
          </a:prstGeom>
        </p:spPr>
      </p:pic>
      <p:pic>
        <p:nvPicPr>
          <p:cNvPr id="74" name="Immagine 7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1AFF4FE6-9C45-A799-4CCC-396645FAEB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416" y="2140513"/>
            <a:ext cx="792888" cy="792888"/>
          </a:xfrm>
          <a:prstGeom prst="rect">
            <a:avLst/>
          </a:prstGeom>
        </p:spPr>
      </p:pic>
      <p:pic>
        <p:nvPicPr>
          <p:cNvPr id="49" name="Immagine 48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3A96EBF6-1900-004F-FEF0-1415FEEFCAD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09" y="2150588"/>
            <a:ext cx="792888" cy="792888"/>
          </a:xfrm>
          <a:prstGeom prst="rect">
            <a:avLst/>
          </a:prstGeom>
        </p:spPr>
      </p:pic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AE8233E6-F2BE-845E-0703-29F076572994}"/>
              </a:ext>
            </a:extLst>
          </p:cNvPr>
          <p:cNvSpPr txBox="1"/>
          <p:nvPr/>
        </p:nvSpPr>
        <p:spPr>
          <a:xfrm>
            <a:off x="5363825" y="3438417"/>
            <a:ext cx="147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Hacker man</a:t>
            </a:r>
            <a:endParaRPr lang="it-IT" dirty="0"/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FAF20FD1-A58C-C08D-DC0B-EC690C59B982}"/>
              </a:ext>
            </a:extLst>
          </p:cNvPr>
          <p:cNvSpPr txBox="1"/>
          <p:nvPr/>
        </p:nvSpPr>
        <p:spPr>
          <a:xfrm>
            <a:off x="7544797" y="4746943"/>
            <a:ext cx="919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Super </a:t>
            </a:r>
            <a:r>
              <a:rPr lang="en-US" dirty="0" err="1"/>
              <a:t>postino</a:t>
            </a:r>
            <a:endParaRPr lang="it-IT" dirty="0"/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5936DD1C-A6F2-E295-50EB-0B96182C5932}"/>
              </a:ext>
            </a:extLst>
          </p:cNvPr>
          <p:cNvSpPr txBox="1"/>
          <p:nvPr/>
        </p:nvSpPr>
        <p:spPr>
          <a:xfrm>
            <a:off x="3892244" y="5690390"/>
            <a:ext cx="919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Super </a:t>
            </a:r>
            <a:r>
              <a:rPr lang="en-US" dirty="0" err="1"/>
              <a:t>postino</a:t>
            </a:r>
            <a:endParaRPr lang="it-IT" dirty="0"/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EC069613-EFE1-D794-62A1-FB707F8A1C1B}"/>
              </a:ext>
            </a:extLst>
          </p:cNvPr>
          <p:cNvSpPr txBox="1"/>
          <p:nvPr/>
        </p:nvSpPr>
        <p:spPr>
          <a:xfrm>
            <a:off x="4182426" y="3887925"/>
            <a:ext cx="63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Tir</a:t>
            </a:r>
            <a:endParaRPr lang="it-IT" dirty="0"/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85EA5479-DD08-B481-D1B7-E72E90E3C01F}"/>
              </a:ext>
            </a:extLst>
          </p:cNvPr>
          <p:cNvSpPr txBox="1"/>
          <p:nvPr/>
        </p:nvSpPr>
        <p:spPr>
          <a:xfrm>
            <a:off x="6706028" y="6101866"/>
            <a:ext cx="63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Tir</a:t>
            </a:r>
            <a:endParaRPr lang="it-IT" dirty="0"/>
          </a:p>
        </p:txBody>
      </p:sp>
      <p:sp>
        <p:nvSpPr>
          <p:cNvPr id="81" name="Segno di moltiplicazione 80">
            <a:extLst>
              <a:ext uri="{FF2B5EF4-FFF2-40B4-BE49-F238E27FC236}">
                <a16:creationId xmlns:a16="http://schemas.microsoft.com/office/drawing/2014/main" id="{C2A2D99C-C7CD-69C6-8BBF-CA48FB258071}"/>
              </a:ext>
            </a:extLst>
          </p:cNvPr>
          <p:cNvSpPr/>
          <p:nvPr/>
        </p:nvSpPr>
        <p:spPr>
          <a:xfrm>
            <a:off x="5681859" y="3593994"/>
            <a:ext cx="939224" cy="1311524"/>
          </a:xfrm>
          <a:prstGeom prst="mathMultiply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3444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5" grpId="0"/>
      <p:bldP spid="76" grpId="0"/>
      <p:bldP spid="77" grpId="0"/>
      <p:bldP spid="79" grpId="0"/>
      <p:bldP spid="80" grpId="0"/>
      <p:bldP spid="8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BA8ADB-3393-4606-B8C7-A18905C3A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tabLst>
                <a:tab pos="139700" algn="l"/>
                <a:tab pos="457200" algn="l"/>
              </a:tabLst>
            </a:pPr>
            <a:r>
              <a:rPr lang="it-IT" sz="1800" dirty="0">
                <a:effectLst/>
                <a:ea typeface="MS Mincho" panose="02020609040205080304" pitchFamily="49" charset="-128"/>
                <a:cs typeface="Times" panose="02020603050405020304" pitchFamily="18" charset="0"/>
              </a:rPr>
              <a:t>Hardware</a:t>
            </a:r>
            <a:r>
              <a:rPr lang="it-IT" sz="1800" dirty="0">
                <a:ea typeface="MS Mincho" panose="02020609040205080304" pitchFamily="49" charset="-128"/>
                <a:cs typeface="Times" panose="02020603050405020304" pitchFamily="18" charset="0"/>
              </a:rPr>
              <a:t> +</a:t>
            </a:r>
            <a:r>
              <a:rPr lang="it-IT" sz="1800" dirty="0">
                <a:effectLst/>
                <a:ea typeface="MS Mincho" panose="02020609040205080304" pitchFamily="49" charset="-128"/>
                <a:cs typeface="Times" panose="02020603050405020304" pitchFamily="18" charset="0"/>
              </a:rPr>
              <a:t> software + cablaggio -&gt; comunicazione tra dispositivi</a:t>
            </a:r>
            <a:endParaRPr lang="it-IT" sz="18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139700" algn="l"/>
                <a:tab pos="457200" algn="l"/>
              </a:tabLst>
            </a:pPr>
            <a:r>
              <a:rPr lang="it-IT" sz="1800" dirty="0">
                <a:effectLst/>
                <a:ea typeface="MS Mincho" panose="02020609040205080304" pitchFamily="49" charset="-128"/>
                <a:cs typeface="Times" panose="02020603050405020304" pitchFamily="18" charset="0"/>
              </a:rPr>
              <a:t>Scopo: rendere disponibili e condivisibili risorse e informazioni</a:t>
            </a:r>
            <a:endParaRPr lang="it-IT" sz="18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it-IT" sz="1800" dirty="0">
                <a:effectLst/>
                <a:ea typeface="MS Mincho" panose="02020609040205080304" pitchFamily="49" charset="-128"/>
                <a:cs typeface="Times" panose="02020603050405020304" pitchFamily="18" charset="0"/>
              </a:rPr>
              <a:t>Client – Server</a:t>
            </a:r>
          </a:p>
          <a:p>
            <a:pPr>
              <a:spcAft>
                <a:spcPts val="600"/>
              </a:spcAft>
            </a:pPr>
            <a:r>
              <a:rPr lang="it-IT" sz="1800" dirty="0">
                <a:ea typeface="MS Mincho" panose="02020609040205080304" pitchFamily="49" charset="-128"/>
                <a:cs typeface="Times" panose="02020603050405020304" pitchFamily="18" charset="0"/>
              </a:rPr>
              <a:t>Peer-to-peer</a:t>
            </a:r>
            <a:endParaRPr lang="it-IT" sz="18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93AAF842-23FB-F387-DDB0-579D95D2709E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Cos’è</a:t>
            </a:r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una</a:t>
            </a:r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 rete informatica?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3840C80-8772-70DF-8E11-5427F9083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06" y="2769457"/>
            <a:ext cx="4852788" cy="362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54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Vantaggi</a:t>
            </a:r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 di </a:t>
            </a:r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una</a:t>
            </a:r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 rete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BA8ADB-3393-4606-B8C7-A18905C3A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Aft>
                <a:spcPts val="600"/>
              </a:spcAft>
            </a:pPr>
            <a:r>
              <a:rPr lang="it-IT" sz="1800" dirty="0">
                <a:effectLst/>
                <a:ea typeface="MS Mincho" panose="02020609040205080304" pitchFamily="49" charset="-128"/>
                <a:cs typeface="Times" panose="02020603050405020304" pitchFamily="18" charset="0"/>
              </a:rPr>
              <a:t>Permettere la comunicazione a persone fisicamente distanti</a:t>
            </a:r>
          </a:p>
          <a:p>
            <a:pPr lvl="0">
              <a:spcAft>
                <a:spcPts val="600"/>
              </a:spcAft>
            </a:pPr>
            <a:r>
              <a:rPr lang="it-IT" sz="1800" dirty="0">
                <a:effectLst/>
                <a:ea typeface="MS Mincho" panose="02020609040205080304" pitchFamily="49" charset="-128"/>
                <a:cs typeface="Times" panose="02020603050405020304" pitchFamily="18" charset="0"/>
              </a:rPr>
              <a:t>Affidabilità -&gt; ridondanza di dati e risorse fisiche</a:t>
            </a:r>
            <a:endParaRPr lang="it-IT" sz="18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0">
              <a:spcAft>
                <a:spcPts val="600"/>
              </a:spcAft>
            </a:pPr>
            <a:r>
              <a:rPr lang="it-IT" sz="1800" dirty="0">
                <a:effectLst/>
                <a:ea typeface="MS Mincho" panose="02020609040205080304" pitchFamily="49" charset="-128"/>
                <a:cs typeface="Times" panose="02020603050405020304" pitchFamily="18" charset="0"/>
              </a:rPr>
              <a:t>Riduzione dei costi di esercizio e scalabilità del sistema</a:t>
            </a:r>
            <a:endParaRPr lang="it-IT" sz="18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7" name="Immagine 6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6D9C4E29-F360-288A-338D-706834E1C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456" y="3290655"/>
            <a:ext cx="2455133" cy="2455133"/>
          </a:xfrm>
          <a:prstGeom prst="rect">
            <a:avLst/>
          </a:prstGeom>
        </p:spPr>
      </p:pic>
      <p:pic>
        <p:nvPicPr>
          <p:cNvPr id="9" name="Immagine 8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DA1E3C31-AE80-3D8B-DC83-0B8ACD754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412" y="2205682"/>
            <a:ext cx="4720141" cy="354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02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Classificazione</a:t>
            </a:r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 per </a:t>
            </a:r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estentione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3B082123-F4AF-79A4-CC1C-819E7658B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51211"/>
              </p:ext>
            </p:extLst>
          </p:nvPr>
        </p:nvGraphicFramePr>
        <p:xfrm>
          <a:off x="5399905" y="2058233"/>
          <a:ext cx="6219564" cy="1313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4049">
                  <a:extLst>
                    <a:ext uri="{9D8B030D-6E8A-4147-A177-3AD203B41FA5}">
                      <a16:colId xmlns:a16="http://schemas.microsoft.com/office/drawing/2014/main" val="3160657079"/>
                    </a:ext>
                  </a:extLst>
                </a:gridCol>
                <a:gridCol w="1204822">
                  <a:extLst>
                    <a:ext uri="{9D8B030D-6E8A-4147-A177-3AD203B41FA5}">
                      <a16:colId xmlns:a16="http://schemas.microsoft.com/office/drawing/2014/main" val="1252173209"/>
                    </a:ext>
                  </a:extLst>
                </a:gridCol>
                <a:gridCol w="2271608">
                  <a:extLst>
                    <a:ext uri="{9D8B030D-6E8A-4147-A177-3AD203B41FA5}">
                      <a16:colId xmlns:a16="http://schemas.microsoft.com/office/drawing/2014/main" val="1148175093"/>
                    </a:ext>
                  </a:extLst>
                </a:gridCol>
                <a:gridCol w="2219085">
                  <a:extLst>
                    <a:ext uri="{9D8B030D-6E8A-4147-A177-3AD203B41FA5}">
                      <a16:colId xmlns:a16="http://schemas.microsoft.com/office/drawing/2014/main" val="2015535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it-IT" sz="1400" dirty="0">
                          <a:effectLst/>
                        </a:rPr>
                        <a:t>Rete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it-IT" sz="1400">
                          <a:effectLst/>
                        </a:rPr>
                        <a:t>Distanza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it-IT" sz="1400">
                          <a:effectLst/>
                        </a:rPr>
                        <a:t>Area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it-IT" sz="1400">
                          <a:effectLst/>
                        </a:rPr>
                        <a:t>Velocità tipiche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3304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it-IT" sz="1400">
                          <a:effectLst/>
                        </a:rPr>
                        <a:t>PAN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it-IT" sz="1400" dirty="0">
                          <a:effectLst/>
                        </a:rPr>
                        <a:t>1-10m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it-IT" sz="1400">
                          <a:effectLst/>
                        </a:rPr>
                        <a:t>Vicini all’utente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it-IT" sz="1400">
                          <a:effectLst/>
                        </a:rPr>
                        <a:t>1-3Mbps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7459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it-IT" sz="1400" dirty="0">
                          <a:effectLst/>
                        </a:rPr>
                        <a:t>LAN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it-IT" sz="1400" dirty="0">
                          <a:effectLst/>
                        </a:rPr>
                        <a:t>10-100-1000m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it-IT" sz="1400" dirty="0">
                          <a:effectLst/>
                        </a:rPr>
                        <a:t>Stanza, ufficio, edificio, campus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it-IT" sz="1400">
                          <a:effectLst/>
                        </a:rPr>
                        <a:t>100Mbps-10Gbps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5417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it-IT" sz="1400">
                          <a:effectLst/>
                        </a:rPr>
                        <a:t>MAN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it-IT" sz="1400">
                          <a:effectLst/>
                        </a:rPr>
                        <a:t>10-100km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it-IT" sz="1400">
                          <a:effectLst/>
                        </a:rPr>
                        <a:t>Città, area regionale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it-IT" sz="1400">
                          <a:effectLst/>
                        </a:rPr>
                        <a:t>100Mbps-10Gbps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8725939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it-IT" sz="1400">
                          <a:effectLst/>
                        </a:rPr>
                        <a:t>WAN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it-IT" sz="1400">
                          <a:effectLst/>
                        </a:rPr>
                        <a:t>100-10000km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it-IT" sz="1400" dirty="0">
                          <a:effectLst/>
                        </a:rPr>
                        <a:t>Nazione, continente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tabLst>
                          <a:tab pos="139700" algn="l"/>
                          <a:tab pos="457200" algn="l"/>
                        </a:tabLst>
                      </a:pPr>
                      <a:r>
                        <a:rPr lang="it-IT" sz="1400" dirty="0">
                          <a:effectLst/>
                        </a:rPr>
                        <a:t>Banda larga fino a 150Mbps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6143607"/>
                  </a:ext>
                </a:extLst>
              </a:tr>
            </a:tbl>
          </a:graphicData>
        </a:graphic>
      </p:graphicFrame>
      <p:pic>
        <p:nvPicPr>
          <p:cNvPr id="12" name="Immagine 11">
            <a:extLst>
              <a:ext uri="{FF2B5EF4-FFF2-40B4-BE49-F238E27FC236}">
                <a16:creationId xmlns:a16="http://schemas.microsoft.com/office/drawing/2014/main" id="{61B46694-1245-6CF6-D6ED-A21E9F2AF7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21"/>
          <a:stretch/>
        </p:blipFill>
        <p:spPr>
          <a:xfrm>
            <a:off x="8975124" y="3979925"/>
            <a:ext cx="2644345" cy="184513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B7A89D1-28BA-1261-9F14-C0B9FEEEB7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3" b="4067"/>
          <a:stretch/>
        </p:blipFill>
        <p:spPr>
          <a:xfrm>
            <a:off x="4923136" y="3979925"/>
            <a:ext cx="2767917" cy="226063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672EED7-AD1D-471D-F308-CA248B2C22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39"/>
          <a:stretch/>
        </p:blipFill>
        <p:spPr>
          <a:xfrm>
            <a:off x="838322" y="4012490"/>
            <a:ext cx="2800743" cy="1931110"/>
          </a:xfrm>
          <a:prstGeom prst="rect">
            <a:avLst/>
          </a:prstGeom>
        </p:spPr>
      </p:pic>
      <p:pic>
        <p:nvPicPr>
          <p:cNvPr id="18" name="Immagine 17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1802E917-0A3E-9625-78A6-63176D4B48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603" y="2153570"/>
            <a:ext cx="1793790" cy="179379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B428EAB-0F3F-2A4D-694A-84E6FDF0CED0}"/>
              </a:ext>
            </a:extLst>
          </p:cNvPr>
          <p:cNvSpPr txBox="1"/>
          <p:nvPr/>
        </p:nvSpPr>
        <p:spPr>
          <a:xfrm>
            <a:off x="3958281" y="1753460"/>
            <a:ext cx="638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4472C4"/>
                </a:solidFill>
              </a:rPr>
              <a:t>PAN</a:t>
            </a:r>
            <a:endParaRPr lang="it-IT" sz="2000" dirty="0">
              <a:solidFill>
                <a:srgbClr val="4472C4"/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14359B1-F388-689E-7095-A8E79F983AB6}"/>
              </a:ext>
            </a:extLst>
          </p:cNvPr>
          <p:cNvSpPr txBox="1"/>
          <p:nvPr/>
        </p:nvSpPr>
        <p:spPr>
          <a:xfrm>
            <a:off x="1919476" y="3612380"/>
            <a:ext cx="638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4472C4"/>
                </a:solidFill>
              </a:rPr>
              <a:t>LAN</a:t>
            </a:r>
            <a:endParaRPr lang="it-IT" sz="2000" dirty="0">
              <a:solidFill>
                <a:srgbClr val="4472C4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C5015E8-C85F-51D9-77FA-6C69A4CA4528}"/>
              </a:ext>
            </a:extLst>
          </p:cNvPr>
          <p:cNvSpPr txBox="1"/>
          <p:nvPr/>
        </p:nvSpPr>
        <p:spPr>
          <a:xfrm>
            <a:off x="5946173" y="3612380"/>
            <a:ext cx="721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4472C4"/>
                </a:solidFill>
              </a:rPr>
              <a:t>MAN</a:t>
            </a:r>
            <a:endParaRPr lang="it-IT" sz="2000" dirty="0">
              <a:solidFill>
                <a:srgbClr val="4472C4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ADCDB95-395E-EDDF-5753-33166B30089A}"/>
              </a:ext>
            </a:extLst>
          </p:cNvPr>
          <p:cNvSpPr txBox="1"/>
          <p:nvPr/>
        </p:nvSpPr>
        <p:spPr>
          <a:xfrm>
            <a:off x="9911603" y="3612380"/>
            <a:ext cx="721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4472C4"/>
                </a:solidFill>
              </a:rPr>
              <a:t>WAN</a:t>
            </a:r>
            <a:endParaRPr lang="it-IT" sz="2000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73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Classificazione</a:t>
            </a:r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 per </a:t>
            </a:r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topologia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31DD70-82CE-D666-41FB-5E436EABC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Topologia = configurazione dell’hardware che forma la rete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Determina: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Forma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Dimensione -&gt; al numero massimo di nodi collegati, al numero di linee di interconnessione e alla lunghezza complessiva del cavo</a:t>
            </a:r>
            <a:endParaRPr lang="it-IT" sz="14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Fa riferimento a: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dirty="0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c</a:t>
            </a:r>
            <a:r>
              <a:rPr lang="it-IT" sz="14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osti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dirty="0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a</a:t>
            </a:r>
            <a:r>
              <a:rPr lang="it-IT" sz="14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ffidabilità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espandibilità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complessità</a:t>
            </a:r>
            <a:endParaRPr lang="it-IT" sz="14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809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Rete a bus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8B9C0443-9DC5-6303-0019-6C314B43B0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Un unico cavo a cui sono collegate le stazioni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I pacchetti di dati vengono trasmessi sul canale comune e raggiungono tutte le stazioni, ma solo il destinatario dell’informazione non scarterà il pacchetto</a:t>
            </a:r>
          </a:p>
          <a:p>
            <a:r>
              <a:rPr lang="it-IT" sz="1800" dirty="0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S</a:t>
            </a:r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e c’è un guasto sul cavo l’intera rete viene compromessa</a:t>
            </a:r>
            <a:endParaRPr lang="it-IT" sz="1800" dirty="0">
              <a:latin typeface="Calibri" panose="020F0502020204030204" pitchFamily="34" charset="0"/>
              <a:ea typeface="MS Mincho" panose="02020609040205080304" pitchFamily="49" charset="-128"/>
              <a:cs typeface="Times" panose="02020603050405020304" pitchFamily="18" charset="0"/>
            </a:endParaRPr>
          </a:p>
          <a:p>
            <a:r>
              <a:rPr lang="it-IT" sz="1800" dirty="0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O</a:t>
            </a:r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ccorre arbitrare le comunicazioni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0A2CAAE-40BF-5C5F-144A-3E2DE69BF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643" y="2141590"/>
            <a:ext cx="4933157" cy="257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03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Rete ad </a:t>
            </a:r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anello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8B9C0443-9DC5-6303-0019-6C314B43B0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1800" dirty="0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T</a:t>
            </a:r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utte le stazioni sono collegate punto-punto in una configurazione circolare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Ogni stazione riceve il segnale e, se non ne è il destinatario, lo rigenera prima di trasmetterlo alla stazione successiva consentendo di coprire elevate distanze ad alta velocità</a:t>
            </a:r>
            <a:endParaRPr lang="it-IT" sz="1800" dirty="0">
              <a:latin typeface="Calibri" panose="020F0502020204030204" pitchFamily="34" charset="0"/>
              <a:ea typeface="MS Mincho" panose="02020609040205080304" pitchFamily="49" charset="-128"/>
              <a:cs typeface="Times" panose="02020603050405020304" pitchFamily="18" charset="0"/>
            </a:endParaRPr>
          </a:p>
          <a:p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Se si guasta il collegamento tra due stazioni le altre restano isolate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EDB4ADD-97C3-14AB-B1B3-F3D1639C9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046" y="2156766"/>
            <a:ext cx="4184754" cy="350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310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Rete a stella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8B9C0443-9DC5-6303-0019-6C314B43B0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Tutti i collegamenti delle stazioni fanno capo ad un dispositivo di connessione centrale che funge da centro stella</a:t>
            </a:r>
          </a:p>
          <a:p>
            <a:r>
              <a:rPr lang="it-IT" sz="1800" dirty="0"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T</a:t>
            </a:r>
            <a:r>
              <a:rPr lang="it-IT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" panose="02020603050405020304" pitchFamily="18" charset="0"/>
              </a:rPr>
              <a:t>opologia più in uso per le reti LAN di tipo Ethernet</a:t>
            </a:r>
          </a:p>
          <a:p>
            <a:r>
              <a:rPr lang="it-IT" sz="1800" dirty="0"/>
              <a:t>Quanto è resistente ai guasti?</a:t>
            </a:r>
          </a:p>
          <a:p>
            <a:r>
              <a:rPr lang="it-IT" sz="1800" dirty="0"/>
              <a:t>Se il collegamento con un nodo si guasta, il resto della rete continua a funzionare</a:t>
            </a:r>
          </a:p>
          <a:p>
            <a:r>
              <a:rPr lang="it-IT" sz="1800" dirty="0"/>
              <a:t>Se il centro stella si guasta, l’intera rete smette di funzionare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8AA13BD-C65A-3327-8FB6-D646D2857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88" y="2378575"/>
            <a:ext cx="4827412" cy="306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72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533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Print Clearly</vt:lpstr>
      <vt:lpstr>Tema di Office</vt:lpstr>
      <vt:lpstr>Computer Networks</vt:lpstr>
      <vt:lpstr>Come si spedisce una lettera?</vt:lpstr>
      <vt:lpstr>Cos’è una rete informatica?</vt:lpstr>
      <vt:lpstr>Vantaggi di una rete</vt:lpstr>
      <vt:lpstr>Classificazione per estentione</vt:lpstr>
      <vt:lpstr>Classificazione per topologia</vt:lpstr>
      <vt:lpstr>Rete a bus</vt:lpstr>
      <vt:lpstr>Rete ad anello</vt:lpstr>
      <vt:lpstr>Rete a stella</vt:lpstr>
      <vt:lpstr>Rete ad albero</vt:lpstr>
      <vt:lpstr>Rete a maglia</vt:lpstr>
      <vt:lpstr>Classificazione per architettura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WSL, GitHub &amp; coding</dc:title>
  <dc:creator>Mattia Pacchin</dc:creator>
  <cp:lastModifiedBy>MATTIA PACCHIN</cp:lastModifiedBy>
  <cp:revision>21</cp:revision>
  <dcterms:created xsi:type="dcterms:W3CDTF">2021-10-18T12:29:57Z</dcterms:created>
  <dcterms:modified xsi:type="dcterms:W3CDTF">2022-12-04T23:56:38Z</dcterms:modified>
</cp:coreProperties>
</file>