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4" r:id="rId4"/>
    <p:sldId id="273" r:id="rId5"/>
    <p:sldId id="275" r:id="rId6"/>
    <p:sldId id="276" r:id="rId7"/>
    <p:sldId id="278" r:id="rId8"/>
    <p:sldId id="28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F39C12"/>
    <a:srgbClr val="16A085"/>
    <a:srgbClr val="3498DB"/>
    <a:srgbClr val="9B59B6"/>
    <a:srgbClr val="E74C3C"/>
    <a:srgbClr val="27AE6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ISO/OSI VS TCP</a:t>
            </a:r>
            <a:r>
              <a:rPr lang="en-US" sz="8800" b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/IP p.1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Stack ISO/OSI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Standard </a:t>
            </a:r>
            <a:r>
              <a:rPr lang="en-US" sz="1800" dirty="0" err="1"/>
              <a:t>teorico</a:t>
            </a:r>
            <a:r>
              <a:rPr lang="en-US" sz="1800" dirty="0"/>
              <a:t> </a:t>
            </a:r>
            <a:r>
              <a:rPr lang="en-US" sz="1800" dirty="0" err="1"/>
              <a:t>proposto</a:t>
            </a:r>
            <a:r>
              <a:rPr lang="en-US" sz="1800" dirty="0"/>
              <a:t> </a:t>
            </a:r>
            <a:r>
              <a:rPr lang="en-US" sz="1800" dirty="0" err="1"/>
              <a:t>dalla</a:t>
            </a:r>
            <a:r>
              <a:rPr lang="en-US" sz="1800" dirty="0"/>
              <a:t> ISO (International Standardization Organization)</a:t>
            </a:r>
          </a:p>
          <a:p>
            <a:r>
              <a:rPr lang="en-US" sz="1800" dirty="0" err="1"/>
              <a:t>Stabilisce</a:t>
            </a:r>
            <a:r>
              <a:rPr lang="en-US" sz="1800" dirty="0"/>
              <a:t>  </a:t>
            </a:r>
            <a:r>
              <a:rPr lang="en-US" sz="1800" dirty="0" err="1"/>
              <a:t>l’architettura</a:t>
            </a:r>
            <a:r>
              <a:rPr lang="en-US" sz="1800" dirty="0"/>
              <a:t> </a:t>
            </a:r>
            <a:r>
              <a:rPr lang="en-US" sz="1800" dirty="0" err="1"/>
              <a:t>logica</a:t>
            </a:r>
            <a:r>
              <a:rPr lang="en-US" sz="1800" dirty="0"/>
              <a:t> di rete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suddivisa</a:t>
            </a:r>
            <a:r>
              <a:rPr lang="en-US" sz="1800" dirty="0"/>
              <a:t> in 7 </a:t>
            </a:r>
            <a:r>
              <a:rPr lang="en-US" sz="1800" dirty="0" err="1"/>
              <a:t>livelli</a:t>
            </a:r>
            <a:endParaRPr lang="en-US" sz="1800" dirty="0"/>
          </a:p>
          <a:p>
            <a:r>
              <a:rPr lang="en-US" sz="1800" dirty="0"/>
              <a:t>Segue uno schema logico-</a:t>
            </a:r>
            <a:r>
              <a:rPr lang="en-US" sz="1800" dirty="0" err="1"/>
              <a:t>gerarchico</a:t>
            </a:r>
            <a:r>
              <a:rPr lang="en-US" sz="1800" dirty="0"/>
              <a:t> </a:t>
            </a:r>
            <a:r>
              <a:rPr lang="en-US" sz="1800" dirty="0" err="1"/>
              <a:t>nella</a:t>
            </a:r>
            <a:r>
              <a:rPr lang="en-US" sz="1800" dirty="0"/>
              <a:t> </a:t>
            </a:r>
            <a:r>
              <a:rPr lang="en-US" sz="1800" dirty="0" err="1"/>
              <a:t>suddivisione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livelli</a:t>
            </a:r>
            <a:r>
              <a:rPr lang="en-US" sz="1800" dirty="0"/>
              <a:t> e </a:t>
            </a:r>
            <a:r>
              <a:rPr lang="en-US" sz="1800" dirty="0" err="1"/>
              <a:t>prevede</a:t>
            </a:r>
            <a:r>
              <a:rPr lang="en-US" sz="1800" dirty="0"/>
              <a:t> </a:t>
            </a:r>
            <a:r>
              <a:rPr lang="en-US" sz="1800" dirty="0" err="1"/>
              <a:t>l’implementazione</a:t>
            </a:r>
            <a:r>
              <a:rPr lang="en-US" sz="1800" dirty="0"/>
              <a:t> di </a:t>
            </a:r>
            <a:r>
              <a:rPr lang="en-US" sz="1800" dirty="0" err="1"/>
              <a:t>diversi</a:t>
            </a:r>
            <a:r>
              <a:rPr lang="en-US" sz="1800" dirty="0"/>
              <a:t> </a:t>
            </a:r>
            <a:r>
              <a:rPr lang="en-US" sz="1800" dirty="0" err="1"/>
              <a:t>protocolli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, </a:t>
            </a:r>
            <a:r>
              <a:rPr lang="en-US" sz="1800" dirty="0" err="1"/>
              <a:t>insieme</a:t>
            </a:r>
            <a:r>
              <a:rPr lang="en-US" sz="1800" dirty="0"/>
              <a:t>, </a:t>
            </a:r>
            <a:r>
              <a:rPr lang="en-US" sz="1800" dirty="0" err="1"/>
              <a:t>permettono</a:t>
            </a:r>
            <a:r>
              <a:rPr lang="en-US" sz="1800" dirty="0"/>
              <a:t> di </a:t>
            </a:r>
            <a:r>
              <a:rPr lang="en-US" sz="1800" dirty="0" err="1"/>
              <a:t>gestire</a:t>
            </a:r>
            <a:r>
              <a:rPr lang="en-US" sz="1800" dirty="0"/>
              <a:t> </a:t>
            </a:r>
            <a:r>
              <a:rPr lang="en-US" sz="1800" dirty="0" err="1"/>
              <a:t>tutto</a:t>
            </a:r>
            <a:r>
              <a:rPr lang="en-US" sz="1800" dirty="0"/>
              <a:t> il </a:t>
            </a:r>
            <a:r>
              <a:rPr lang="en-US" sz="1800" dirty="0" err="1"/>
              <a:t>flusso</a:t>
            </a:r>
            <a:r>
              <a:rPr lang="en-US" sz="1800" dirty="0"/>
              <a:t> di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comunicazione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57D2722F-D2C4-4DDF-3A9E-715DB6D53402}"/>
              </a:ext>
            </a:extLst>
          </p:cNvPr>
          <p:cNvGrpSpPr/>
          <p:nvPr/>
        </p:nvGrpSpPr>
        <p:grpSpPr>
          <a:xfrm>
            <a:off x="2743200" y="1916540"/>
            <a:ext cx="2426049" cy="4169508"/>
            <a:chOff x="1381896" y="2017240"/>
            <a:chExt cx="1884412" cy="3719387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A821D8C-9EC8-E416-BB1C-BDFD97DC3AAF}"/>
                </a:ext>
              </a:extLst>
            </p:cNvPr>
            <p:cNvSpPr/>
            <p:nvPr/>
          </p:nvSpPr>
          <p:spPr>
            <a:xfrm>
              <a:off x="1381901" y="2017240"/>
              <a:ext cx="1884407" cy="531341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Applicazione</a:t>
              </a:r>
              <a:endParaRPr lang="it-IT" dirty="0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6E8F4D6-5EA5-CC25-2888-5E5929F7C662}"/>
                </a:ext>
              </a:extLst>
            </p:cNvPr>
            <p:cNvSpPr/>
            <p:nvPr/>
          </p:nvSpPr>
          <p:spPr>
            <a:xfrm>
              <a:off x="1381897" y="2548581"/>
              <a:ext cx="1884407" cy="531341"/>
            </a:xfrm>
            <a:prstGeom prst="rect">
              <a:avLst/>
            </a:pr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Presentazione</a:t>
              </a:r>
              <a:endParaRPr lang="it-IT" dirty="0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A50BFC15-848D-1B3A-B038-45CE0391CFB3}"/>
                </a:ext>
              </a:extLst>
            </p:cNvPr>
            <p:cNvSpPr/>
            <p:nvPr/>
          </p:nvSpPr>
          <p:spPr>
            <a:xfrm>
              <a:off x="1381897" y="3079922"/>
              <a:ext cx="1884407" cy="531341"/>
            </a:xfrm>
            <a:prstGeom prst="rect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Sessione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BA0AC87D-1EA0-DC3B-B6D8-F747E8B9115E}"/>
                </a:ext>
              </a:extLst>
            </p:cNvPr>
            <p:cNvSpPr/>
            <p:nvPr/>
          </p:nvSpPr>
          <p:spPr>
            <a:xfrm>
              <a:off x="1381896" y="5205286"/>
              <a:ext cx="1884407" cy="531341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Fisico</a:t>
              </a:r>
              <a:endParaRPr lang="it-IT" dirty="0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F59061BF-CA72-0854-762D-FDE92543ADBA}"/>
                </a:ext>
              </a:extLst>
            </p:cNvPr>
            <p:cNvSpPr/>
            <p:nvPr/>
          </p:nvSpPr>
          <p:spPr>
            <a:xfrm>
              <a:off x="1381896" y="4673945"/>
              <a:ext cx="1884407" cy="531341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Collegamento</a:t>
              </a:r>
              <a:r>
                <a:rPr lang="en-US" dirty="0"/>
                <a:t> </a:t>
              </a:r>
              <a:r>
                <a:rPr lang="en-US" dirty="0" err="1"/>
                <a:t>Dati</a:t>
              </a:r>
              <a:endParaRPr lang="it-IT" dirty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845F274B-FD43-5498-A45F-22A053BF2932}"/>
                </a:ext>
              </a:extLst>
            </p:cNvPr>
            <p:cNvSpPr/>
            <p:nvPr/>
          </p:nvSpPr>
          <p:spPr>
            <a:xfrm>
              <a:off x="1381897" y="4142604"/>
              <a:ext cx="1884407" cy="531341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Rete</a:t>
              </a:r>
              <a:endParaRPr lang="it-IT" dirty="0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CF63E8C8-F39A-AE5A-BCB4-51500DB60D82}"/>
                </a:ext>
              </a:extLst>
            </p:cNvPr>
            <p:cNvSpPr/>
            <p:nvPr/>
          </p:nvSpPr>
          <p:spPr>
            <a:xfrm>
              <a:off x="1381897" y="3611263"/>
              <a:ext cx="1884407" cy="531341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Trasporto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926980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Stack TCP/IP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Standard de facto per lo </a:t>
            </a:r>
            <a:r>
              <a:rPr lang="en-US" sz="1800" dirty="0" err="1"/>
              <a:t>scambio</a:t>
            </a:r>
            <a:r>
              <a:rPr lang="en-US" sz="1800" dirty="0"/>
              <a:t> di </a:t>
            </a:r>
            <a:r>
              <a:rPr lang="en-US" sz="1800" dirty="0" err="1"/>
              <a:t>informazioni</a:t>
            </a:r>
            <a:r>
              <a:rPr lang="en-US" sz="1800" dirty="0"/>
              <a:t> in Internet</a:t>
            </a:r>
          </a:p>
          <a:p>
            <a:r>
              <a:rPr lang="en-US" sz="1800" dirty="0"/>
              <a:t>Il </a:t>
            </a:r>
            <a:r>
              <a:rPr lang="en-US" sz="1800" dirty="0" err="1"/>
              <a:t>nome</a:t>
            </a:r>
            <a:r>
              <a:rPr lang="en-US" sz="1800" dirty="0"/>
              <a:t> è </a:t>
            </a:r>
            <a:r>
              <a:rPr lang="en-US" sz="1800" dirty="0" err="1"/>
              <a:t>composto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due </a:t>
            </a:r>
            <a:r>
              <a:rPr lang="en-US" sz="1800" dirty="0" err="1"/>
              <a:t>principali</a:t>
            </a:r>
            <a:r>
              <a:rPr lang="en-US" sz="1800" dirty="0"/>
              <a:t> </a:t>
            </a:r>
            <a:r>
              <a:rPr lang="en-US" sz="1800" dirty="0" err="1"/>
              <a:t>protocolli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vengono</a:t>
            </a:r>
            <a:r>
              <a:rPr lang="en-US" sz="1800" dirty="0"/>
              <a:t> </a:t>
            </a:r>
            <a:r>
              <a:rPr lang="en-US" sz="1800" dirty="0" err="1"/>
              <a:t>utilizzati</a:t>
            </a:r>
            <a:r>
              <a:rPr lang="en-US" sz="1800" dirty="0"/>
              <a:t> </a:t>
            </a:r>
            <a:r>
              <a:rPr lang="en-US" sz="1800" dirty="0" err="1"/>
              <a:t>dallo</a:t>
            </a:r>
            <a:r>
              <a:rPr lang="en-US" sz="1800" dirty="0"/>
              <a:t> stack </a:t>
            </a:r>
            <a:r>
              <a:rPr lang="en-US" sz="1800" dirty="0" err="1"/>
              <a:t>protocollare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FF0000"/>
                </a:solidFill>
              </a:rPr>
              <a:t>TCP </a:t>
            </a:r>
            <a:r>
              <a:rPr lang="en-US" sz="1800" dirty="0"/>
              <a:t>(</a:t>
            </a:r>
            <a:r>
              <a:rPr lang="en-US" sz="1800" dirty="0" err="1"/>
              <a:t>livello</a:t>
            </a:r>
            <a:r>
              <a:rPr lang="en-US" sz="1800" dirty="0"/>
              <a:t> di </a:t>
            </a:r>
            <a:r>
              <a:rPr lang="en-US" sz="1800" dirty="0" err="1"/>
              <a:t>trasporto</a:t>
            </a:r>
            <a:r>
              <a:rPr lang="en-US" sz="1800" dirty="0"/>
              <a:t>) e </a:t>
            </a:r>
            <a:r>
              <a:rPr lang="en-US" sz="1800" dirty="0">
                <a:solidFill>
                  <a:srgbClr val="FF0000"/>
                </a:solidFill>
              </a:rPr>
              <a:t>IP </a:t>
            </a:r>
            <a:r>
              <a:rPr lang="en-US" sz="1800" dirty="0"/>
              <a:t>(</a:t>
            </a:r>
            <a:r>
              <a:rPr lang="en-US" sz="1800" dirty="0" err="1"/>
              <a:t>livello</a:t>
            </a:r>
            <a:r>
              <a:rPr lang="en-US" sz="1800" dirty="0"/>
              <a:t> di rete)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it-IT" sz="1800" dirty="0"/>
              <a:t>4 livelli permettono di eseguire la comunicazione tramite internet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32F639E8-8C29-F0FC-7F26-CF0876C1DB70}"/>
              </a:ext>
            </a:extLst>
          </p:cNvPr>
          <p:cNvGrpSpPr/>
          <p:nvPr/>
        </p:nvGrpSpPr>
        <p:grpSpPr>
          <a:xfrm>
            <a:off x="2743194" y="1916540"/>
            <a:ext cx="2426049" cy="4169508"/>
            <a:chOff x="2743194" y="1916540"/>
            <a:chExt cx="2426049" cy="4169508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A821D8C-9EC8-E416-BB1C-BDFD97DC3AAF}"/>
                </a:ext>
              </a:extLst>
            </p:cNvPr>
            <p:cNvSpPr/>
            <p:nvPr/>
          </p:nvSpPr>
          <p:spPr>
            <a:xfrm>
              <a:off x="2743200" y="1916540"/>
              <a:ext cx="2426043" cy="1786932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Applicazione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BA0AC87D-1EA0-DC3B-B6D8-F747E8B9115E}"/>
                </a:ext>
              </a:extLst>
            </p:cNvPr>
            <p:cNvSpPr/>
            <p:nvPr/>
          </p:nvSpPr>
          <p:spPr>
            <a:xfrm>
              <a:off x="2743194" y="5490404"/>
              <a:ext cx="2426043" cy="595644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Fisico</a:t>
              </a:r>
              <a:endParaRPr lang="it-IT" dirty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845F274B-FD43-5498-A45F-22A053BF2932}"/>
                </a:ext>
              </a:extLst>
            </p:cNvPr>
            <p:cNvSpPr/>
            <p:nvPr/>
          </p:nvSpPr>
          <p:spPr>
            <a:xfrm>
              <a:off x="2743195" y="4299116"/>
              <a:ext cx="2426043" cy="595644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Rete</a:t>
              </a:r>
              <a:endParaRPr lang="it-IT" dirty="0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CF63E8C8-F39A-AE5A-BCB4-51500DB60D82}"/>
                </a:ext>
              </a:extLst>
            </p:cNvPr>
            <p:cNvSpPr/>
            <p:nvPr/>
          </p:nvSpPr>
          <p:spPr>
            <a:xfrm>
              <a:off x="2743195" y="3703472"/>
              <a:ext cx="2426043" cy="595644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Trasporto</a:t>
              </a:r>
              <a:endParaRPr lang="it-IT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76FEB87-DE0C-2DFA-1545-30D6CA8F1E65}"/>
                </a:ext>
              </a:extLst>
            </p:cNvPr>
            <p:cNvSpPr/>
            <p:nvPr/>
          </p:nvSpPr>
          <p:spPr>
            <a:xfrm>
              <a:off x="2743194" y="4894760"/>
              <a:ext cx="2426043" cy="595644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Collegamento</a:t>
              </a:r>
              <a:r>
                <a:rPr lang="en-US" dirty="0"/>
                <a:t> </a:t>
              </a:r>
              <a:r>
                <a:rPr lang="en-US" dirty="0" err="1"/>
                <a:t>Dati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8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Stack TCP/IP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grpSp>
        <p:nvGrpSpPr>
          <p:cNvPr id="48" name="Gruppo 47">
            <a:extLst>
              <a:ext uri="{FF2B5EF4-FFF2-40B4-BE49-F238E27FC236}">
                <a16:creationId xmlns:a16="http://schemas.microsoft.com/office/drawing/2014/main" id="{55FD8B4E-F3C5-6D1D-68D6-EFD59E7504BF}"/>
              </a:ext>
            </a:extLst>
          </p:cNvPr>
          <p:cNvGrpSpPr/>
          <p:nvPr/>
        </p:nvGrpSpPr>
        <p:grpSpPr>
          <a:xfrm>
            <a:off x="1381897" y="2685966"/>
            <a:ext cx="2040925" cy="2811092"/>
            <a:chOff x="1381897" y="2119966"/>
            <a:chExt cx="2426049" cy="3118473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A821D8C-9EC8-E416-BB1C-BDFD97DC3AAF}"/>
                </a:ext>
              </a:extLst>
            </p:cNvPr>
            <p:cNvSpPr/>
            <p:nvPr/>
          </p:nvSpPr>
          <p:spPr>
            <a:xfrm>
              <a:off x="1381903" y="2119966"/>
              <a:ext cx="2426043" cy="719663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Applicazione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BA0AC87D-1EA0-DC3B-B6D8-F747E8B9115E}"/>
                </a:ext>
              </a:extLst>
            </p:cNvPr>
            <p:cNvSpPr/>
            <p:nvPr/>
          </p:nvSpPr>
          <p:spPr>
            <a:xfrm>
              <a:off x="1381897" y="4642795"/>
              <a:ext cx="2426043" cy="595644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Fisico</a:t>
              </a:r>
              <a:endParaRPr lang="it-IT" dirty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845F274B-FD43-5498-A45F-22A053BF2932}"/>
                </a:ext>
              </a:extLst>
            </p:cNvPr>
            <p:cNvSpPr/>
            <p:nvPr/>
          </p:nvSpPr>
          <p:spPr>
            <a:xfrm>
              <a:off x="1381897" y="3451506"/>
              <a:ext cx="2426043" cy="595644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Rete</a:t>
              </a:r>
              <a:endParaRPr lang="it-IT" dirty="0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CF63E8C8-F39A-AE5A-BCB4-51500DB60D82}"/>
                </a:ext>
              </a:extLst>
            </p:cNvPr>
            <p:cNvSpPr/>
            <p:nvPr/>
          </p:nvSpPr>
          <p:spPr>
            <a:xfrm>
              <a:off x="1381898" y="2839631"/>
              <a:ext cx="2426043" cy="611874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Trasporto</a:t>
              </a:r>
              <a:endParaRPr lang="it-IT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76FEB87-DE0C-2DFA-1545-30D6CA8F1E65}"/>
                </a:ext>
              </a:extLst>
            </p:cNvPr>
            <p:cNvSpPr/>
            <p:nvPr/>
          </p:nvSpPr>
          <p:spPr>
            <a:xfrm>
              <a:off x="1381897" y="4047150"/>
              <a:ext cx="2426043" cy="595644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Collegamento</a:t>
              </a:r>
              <a:r>
                <a:rPr lang="en-US" dirty="0"/>
                <a:t> </a:t>
              </a:r>
              <a:r>
                <a:rPr lang="en-US" dirty="0" err="1"/>
                <a:t>Dati</a:t>
              </a:r>
              <a:endParaRPr lang="it-IT" dirty="0"/>
            </a:p>
          </p:txBody>
        </p:sp>
      </p:grpSp>
      <p:graphicFrame>
        <p:nvGraphicFramePr>
          <p:cNvPr id="46" name="Tabella 46">
            <a:extLst>
              <a:ext uri="{FF2B5EF4-FFF2-40B4-BE49-F238E27FC236}">
                <a16:creationId xmlns:a16="http://schemas.microsoft.com/office/drawing/2014/main" id="{841D3071-ED8E-29C1-DD4C-A4E141A8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15803"/>
              </p:ext>
            </p:extLst>
          </p:nvPr>
        </p:nvGraphicFramePr>
        <p:xfrm>
          <a:off x="3517729" y="2128093"/>
          <a:ext cx="7292369" cy="336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3">
                  <a:extLst>
                    <a:ext uri="{9D8B030D-6E8A-4147-A177-3AD203B41FA5}">
                      <a16:colId xmlns:a16="http://schemas.microsoft.com/office/drawing/2014/main" val="120865765"/>
                    </a:ext>
                  </a:extLst>
                </a:gridCol>
                <a:gridCol w="1606378">
                  <a:extLst>
                    <a:ext uri="{9D8B030D-6E8A-4147-A177-3AD203B41FA5}">
                      <a16:colId xmlns:a16="http://schemas.microsoft.com/office/drawing/2014/main" val="4001454702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249488687"/>
                    </a:ext>
                  </a:extLst>
                </a:gridCol>
                <a:gridCol w="1865871">
                  <a:extLst>
                    <a:ext uri="{9D8B030D-6E8A-4147-A177-3AD203B41FA5}">
                      <a16:colId xmlns:a16="http://schemas.microsoft.com/office/drawing/2014/main" val="2868188911"/>
                    </a:ext>
                  </a:extLst>
                </a:gridCol>
                <a:gridCol w="1591957">
                  <a:extLst>
                    <a:ext uri="{9D8B030D-6E8A-4147-A177-3AD203B41FA5}">
                      <a16:colId xmlns:a16="http://schemas.microsoft.com/office/drawing/2014/main" val="1131610431"/>
                    </a:ext>
                  </a:extLst>
                </a:gridCol>
              </a:tblGrid>
              <a:tr h="545777">
                <a:tc>
                  <a:txBody>
                    <a:bodyPr/>
                    <a:lstStyle/>
                    <a:p>
                      <a:r>
                        <a:rPr lang="en-US" dirty="0" err="1"/>
                        <a:t>Livello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Protocolli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Pacchetto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Implementazione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Indirizzamento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78130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HTTP, </a:t>
                      </a:r>
                      <a:r>
                        <a:rPr lang="en-US" dirty="0"/>
                        <a:t>HTTPS, FTP, TLS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Messaggio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13700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TCP, UDP, SCTP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Segmento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54764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Datagramma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Indirizzi</a:t>
                      </a:r>
                      <a:r>
                        <a:rPr lang="en-US" dirty="0"/>
                        <a:t> IP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96349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Indirizzi</a:t>
                      </a:r>
                      <a:r>
                        <a:rPr lang="en-US" dirty="0"/>
                        <a:t> MAC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988849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2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3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Incapsulamento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0918" y="1825625"/>
            <a:ext cx="6472881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vuole</a:t>
            </a:r>
            <a:r>
              <a:rPr lang="en-US" sz="1800" dirty="0"/>
              <a:t> </a:t>
            </a:r>
            <a:r>
              <a:rPr lang="en-US" sz="1800" dirty="0" err="1"/>
              <a:t>inviare</a:t>
            </a:r>
            <a:r>
              <a:rPr lang="en-US" sz="1800" dirty="0"/>
              <a:t> </a:t>
            </a:r>
            <a:r>
              <a:rPr lang="en-US" sz="1800" dirty="0" err="1"/>
              <a:t>un’informazione</a:t>
            </a:r>
            <a:r>
              <a:rPr lang="en-US" sz="1800" dirty="0"/>
              <a:t>,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vengono</a:t>
            </a:r>
            <a:r>
              <a:rPr lang="en-US" sz="1800" dirty="0"/>
              <a:t> </a:t>
            </a:r>
            <a:r>
              <a:rPr lang="en-US" sz="1800" dirty="0" err="1"/>
              <a:t>incapsulati</a:t>
            </a:r>
            <a:r>
              <a:rPr lang="en-US" sz="1800" dirty="0"/>
              <a:t> </a:t>
            </a:r>
            <a:r>
              <a:rPr lang="en-US" sz="1800" dirty="0" err="1"/>
              <a:t>ogni</a:t>
            </a:r>
            <a:r>
              <a:rPr lang="en-US" sz="1800" dirty="0"/>
              <a:t> </a:t>
            </a:r>
            <a:r>
              <a:rPr lang="en-US" sz="1800" dirty="0" err="1"/>
              <a:t>qualvolta</a:t>
            </a:r>
            <a:r>
              <a:rPr lang="en-US" sz="1800" dirty="0"/>
              <a:t> </a:t>
            </a:r>
            <a:r>
              <a:rPr lang="en-US" sz="1800" dirty="0" err="1"/>
              <a:t>passino</a:t>
            </a:r>
            <a:r>
              <a:rPr lang="en-US" sz="1800" dirty="0"/>
              <a:t> da un </a:t>
            </a:r>
            <a:r>
              <a:rPr lang="en-US" sz="1800" dirty="0" err="1"/>
              <a:t>livello</a:t>
            </a:r>
            <a:r>
              <a:rPr lang="en-US" sz="1800" dirty="0"/>
              <a:t> al </a:t>
            </a:r>
            <a:r>
              <a:rPr lang="en-US" sz="1800" dirty="0" err="1"/>
              <a:t>livello</a:t>
            </a:r>
            <a:r>
              <a:rPr lang="en-US" sz="1800" dirty="0"/>
              <a:t> </a:t>
            </a:r>
            <a:r>
              <a:rPr lang="en-US" sz="1800" dirty="0" err="1"/>
              <a:t>sottostante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L’informazione</a:t>
            </a:r>
            <a:r>
              <a:rPr lang="en-US" sz="1800" dirty="0"/>
              <a:t> </a:t>
            </a:r>
            <a:r>
              <a:rPr lang="en-US" sz="1800" dirty="0" err="1"/>
              <a:t>sarà</a:t>
            </a:r>
            <a:r>
              <a:rPr lang="en-US" sz="1800" dirty="0"/>
              <a:t> </a:t>
            </a:r>
            <a:r>
              <a:rPr lang="en-US" sz="1800" dirty="0" err="1"/>
              <a:t>contenuta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payload e </a:t>
            </a:r>
            <a:r>
              <a:rPr lang="en-US" sz="1800" dirty="0" err="1"/>
              <a:t>ogni</a:t>
            </a:r>
            <a:r>
              <a:rPr lang="en-US" sz="1800" dirty="0"/>
              <a:t> </a:t>
            </a:r>
            <a:r>
              <a:rPr lang="en-US" sz="1800" dirty="0" err="1"/>
              <a:t>livello</a:t>
            </a:r>
            <a:r>
              <a:rPr lang="en-US" sz="1800" dirty="0"/>
              <a:t> </a:t>
            </a:r>
            <a:r>
              <a:rPr lang="en-US" sz="1800" dirty="0" err="1"/>
              <a:t>aggiungerà</a:t>
            </a:r>
            <a:r>
              <a:rPr lang="en-US" sz="1800" dirty="0"/>
              <a:t> un header al </a:t>
            </a:r>
            <a:r>
              <a:rPr lang="en-US" sz="1800" dirty="0" err="1"/>
              <a:t>pacchetto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inviato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volta </a:t>
            </a:r>
            <a:r>
              <a:rPr lang="en-US" sz="1800" dirty="0" err="1"/>
              <a:t>raggiunto</a:t>
            </a:r>
            <a:r>
              <a:rPr lang="en-US" sz="1800" dirty="0"/>
              <a:t> il </a:t>
            </a:r>
            <a:r>
              <a:rPr lang="en-US" sz="1800" dirty="0" err="1"/>
              <a:t>livello</a:t>
            </a:r>
            <a:r>
              <a:rPr lang="en-US" sz="1800" dirty="0"/>
              <a:t> </a:t>
            </a:r>
            <a:r>
              <a:rPr lang="en-US" sz="1800" dirty="0" err="1"/>
              <a:t>fisico</a:t>
            </a:r>
            <a:endParaRPr lang="en-US" sz="1800" dirty="0"/>
          </a:p>
          <a:p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32F639E8-8C29-F0FC-7F26-CF0876C1DB70}"/>
              </a:ext>
            </a:extLst>
          </p:cNvPr>
          <p:cNvGrpSpPr/>
          <p:nvPr/>
        </p:nvGrpSpPr>
        <p:grpSpPr>
          <a:xfrm>
            <a:off x="1381897" y="1916540"/>
            <a:ext cx="2426049" cy="4169508"/>
            <a:chOff x="2743194" y="1916540"/>
            <a:chExt cx="2426049" cy="4169508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A821D8C-9EC8-E416-BB1C-BDFD97DC3AAF}"/>
                </a:ext>
              </a:extLst>
            </p:cNvPr>
            <p:cNvSpPr/>
            <p:nvPr/>
          </p:nvSpPr>
          <p:spPr>
            <a:xfrm>
              <a:off x="2743200" y="1916540"/>
              <a:ext cx="2426043" cy="1786932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Applicazione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BA0AC87D-1EA0-DC3B-B6D8-F747E8B9115E}"/>
                </a:ext>
              </a:extLst>
            </p:cNvPr>
            <p:cNvSpPr/>
            <p:nvPr/>
          </p:nvSpPr>
          <p:spPr>
            <a:xfrm>
              <a:off x="2743194" y="5490404"/>
              <a:ext cx="2426043" cy="595644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Fisico</a:t>
              </a:r>
              <a:endParaRPr lang="it-IT" dirty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845F274B-FD43-5498-A45F-22A053BF2932}"/>
                </a:ext>
              </a:extLst>
            </p:cNvPr>
            <p:cNvSpPr/>
            <p:nvPr/>
          </p:nvSpPr>
          <p:spPr>
            <a:xfrm>
              <a:off x="2743195" y="4299116"/>
              <a:ext cx="2426043" cy="595644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Rete</a:t>
              </a:r>
              <a:endParaRPr lang="it-IT" dirty="0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CF63E8C8-F39A-AE5A-BCB4-51500DB60D82}"/>
                </a:ext>
              </a:extLst>
            </p:cNvPr>
            <p:cNvSpPr/>
            <p:nvPr/>
          </p:nvSpPr>
          <p:spPr>
            <a:xfrm>
              <a:off x="2743195" y="3703472"/>
              <a:ext cx="2426043" cy="595644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Trasporto</a:t>
              </a:r>
              <a:endParaRPr lang="it-IT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76FEB87-DE0C-2DFA-1545-30D6CA8F1E65}"/>
                </a:ext>
              </a:extLst>
            </p:cNvPr>
            <p:cNvSpPr/>
            <p:nvPr/>
          </p:nvSpPr>
          <p:spPr>
            <a:xfrm>
              <a:off x="2743194" y="4894760"/>
              <a:ext cx="2426043" cy="595644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Collegamento</a:t>
              </a:r>
              <a:r>
                <a:rPr lang="en-US" dirty="0"/>
                <a:t> </a:t>
              </a:r>
              <a:r>
                <a:rPr lang="en-US" dirty="0" err="1"/>
                <a:t>Dati</a:t>
              </a:r>
              <a:endParaRPr lang="it-IT" dirty="0"/>
            </a:p>
          </p:txBody>
        </p:sp>
      </p:grp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996E18E-B6CD-1040-FA8F-73D1CCAAF988}"/>
              </a:ext>
            </a:extLst>
          </p:cNvPr>
          <p:cNvCxnSpPr/>
          <p:nvPr/>
        </p:nvCxnSpPr>
        <p:spPr>
          <a:xfrm>
            <a:off x="4176581" y="1916540"/>
            <a:ext cx="0" cy="41695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9A8B1F2A-89D2-6754-F56F-73FBBDAE9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49" y="3789860"/>
            <a:ext cx="3914775" cy="2209800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3F36E72-8941-C76B-6348-A0F70CFA91BB}"/>
              </a:ext>
            </a:extLst>
          </p:cNvPr>
          <p:cNvCxnSpPr>
            <a:cxnSpLocks/>
          </p:cNvCxnSpPr>
          <p:nvPr/>
        </p:nvCxnSpPr>
        <p:spPr>
          <a:xfrm flipV="1">
            <a:off x="4545217" y="1916540"/>
            <a:ext cx="0" cy="41695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2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Error Detection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3016" y="1825625"/>
            <a:ext cx="7300783" cy="4351338"/>
          </a:xfrm>
        </p:spPr>
        <p:txBody>
          <a:bodyPr>
            <a:normAutofit/>
          </a:bodyPr>
          <a:lstStyle/>
          <a:p>
            <a:r>
              <a:rPr lang="it-IT" sz="1800" dirty="0"/>
              <a:t>Può capitare che durante la comunicazione dei pacchetti vengano smarriti, ricevuti con un ordine sbagliato o che arrivino semplicemente a destinazione corrotti</a:t>
            </a:r>
          </a:p>
          <a:p>
            <a:r>
              <a:rPr lang="it-IT" sz="1800" dirty="0"/>
              <a:t>Come posso risolvere il problema?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800" dirty="0"/>
              <a:t>Devo implementare degli algoritmi di </a:t>
            </a:r>
            <a:r>
              <a:rPr lang="it-IT" sz="1800" dirty="0" err="1"/>
              <a:t>error</a:t>
            </a:r>
            <a:r>
              <a:rPr lang="it-IT" sz="1800" dirty="0"/>
              <a:t> checking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800" dirty="0"/>
              <a:t>Se uno o più pacchetti presentano degli errori, vengono ritrasmessi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32F639E8-8C29-F0FC-7F26-CF0876C1DB70}"/>
              </a:ext>
            </a:extLst>
          </p:cNvPr>
          <p:cNvGrpSpPr/>
          <p:nvPr/>
        </p:nvGrpSpPr>
        <p:grpSpPr>
          <a:xfrm>
            <a:off x="1381897" y="1916540"/>
            <a:ext cx="2426049" cy="4169508"/>
            <a:chOff x="2743194" y="1916540"/>
            <a:chExt cx="2426049" cy="4169508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A821D8C-9EC8-E416-BB1C-BDFD97DC3AAF}"/>
                </a:ext>
              </a:extLst>
            </p:cNvPr>
            <p:cNvSpPr/>
            <p:nvPr/>
          </p:nvSpPr>
          <p:spPr>
            <a:xfrm>
              <a:off x="2743200" y="1916540"/>
              <a:ext cx="2426043" cy="1786932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Applicazione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BA0AC87D-1EA0-DC3B-B6D8-F747E8B9115E}"/>
                </a:ext>
              </a:extLst>
            </p:cNvPr>
            <p:cNvSpPr/>
            <p:nvPr/>
          </p:nvSpPr>
          <p:spPr>
            <a:xfrm>
              <a:off x="2743194" y="5490404"/>
              <a:ext cx="2426043" cy="595644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Fisico</a:t>
              </a:r>
              <a:endParaRPr lang="it-IT" dirty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845F274B-FD43-5498-A45F-22A053BF2932}"/>
                </a:ext>
              </a:extLst>
            </p:cNvPr>
            <p:cNvSpPr/>
            <p:nvPr/>
          </p:nvSpPr>
          <p:spPr>
            <a:xfrm>
              <a:off x="2743195" y="4299116"/>
              <a:ext cx="2426043" cy="595644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Rete</a:t>
              </a:r>
              <a:endParaRPr lang="it-IT" dirty="0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CF63E8C8-F39A-AE5A-BCB4-51500DB60D82}"/>
                </a:ext>
              </a:extLst>
            </p:cNvPr>
            <p:cNvSpPr/>
            <p:nvPr/>
          </p:nvSpPr>
          <p:spPr>
            <a:xfrm>
              <a:off x="2743195" y="3703472"/>
              <a:ext cx="2426043" cy="595644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Trasporto</a:t>
              </a:r>
              <a:endParaRPr lang="it-IT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76FEB87-DE0C-2DFA-1545-30D6CA8F1E65}"/>
                </a:ext>
              </a:extLst>
            </p:cNvPr>
            <p:cNvSpPr/>
            <p:nvPr/>
          </p:nvSpPr>
          <p:spPr>
            <a:xfrm>
              <a:off x="2743194" y="4894760"/>
              <a:ext cx="2426043" cy="595644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Collegamento</a:t>
              </a:r>
              <a:r>
                <a:rPr lang="en-US" dirty="0"/>
                <a:t> </a:t>
              </a:r>
              <a:r>
                <a:rPr lang="en-US" dirty="0" err="1"/>
                <a:t>Dati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49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Livello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Fisico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3016" y="1825625"/>
            <a:ext cx="7300783" cy="4351338"/>
          </a:xfrm>
        </p:spPr>
        <p:txBody>
          <a:bodyPr>
            <a:normAutofit lnSpcReduction="10000"/>
          </a:bodyPr>
          <a:lstStyle/>
          <a:p>
            <a:r>
              <a:rPr lang="it-IT" sz="1800" dirty="0"/>
              <a:t>Il livello fisico si occupa della trasmissione di bit grezzi sul canale di comunicazione. I requisiti di progetto devono assicurare che ogni bit trasmesso con valore 1 sia ricevuto ancora con valore 1 e non con valore 0.</a:t>
            </a:r>
          </a:p>
          <a:p>
            <a:r>
              <a:rPr lang="it-IT" sz="1800" dirty="0"/>
              <a:t>Problemi tipici: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quali segnali elettrici dovrebbero essere usati per rappresentare un 1 e uno 0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quanti nanosecondi deve durare un bit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se la trasmissione può avvenire simultaneamente in entrambe le direzioni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come si stabilisce la connessione iniziale e come viene abbattuta quando entrambe le parti hanno terminato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quanti contatti deve avere il connettore di rete e quale funzione va assegnata a ciascuno</a:t>
            </a:r>
          </a:p>
          <a:p>
            <a:r>
              <a:rPr lang="it-IT" sz="1800" dirty="0"/>
              <a:t>Le specifiche riguardano per lo più interfacce meccaniche o elettriche e temporizzazione, oltre al mezzo di trasmissione che si trova sotto al livello fisico.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32F639E8-8C29-F0FC-7F26-CF0876C1DB70}"/>
              </a:ext>
            </a:extLst>
          </p:cNvPr>
          <p:cNvGrpSpPr/>
          <p:nvPr/>
        </p:nvGrpSpPr>
        <p:grpSpPr>
          <a:xfrm>
            <a:off x="1381897" y="1916540"/>
            <a:ext cx="2426049" cy="4169508"/>
            <a:chOff x="2743194" y="1916540"/>
            <a:chExt cx="2426049" cy="4169508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A821D8C-9EC8-E416-BB1C-BDFD97DC3AAF}"/>
                </a:ext>
              </a:extLst>
            </p:cNvPr>
            <p:cNvSpPr/>
            <p:nvPr/>
          </p:nvSpPr>
          <p:spPr>
            <a:xfrm>
              <a:off x="2743200" y="1916540"/>
              <a:ext cx="2426043" cy="1786932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Applicazione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BA0AC87D-1EA0-DC3B-B6D8-F747E8B9115E}"/>
                </a:ext>
              </a:extLst>
            </p:cNvPr>
            <p:cNvSpPr/>
            <p:nvPr/>
          </p:nvSpPr>
          <p:spPr>
            <a:xfrm>
              <a:off x="2743194" y="5490404"/>
              <a:ext cx="2426043" cy="595644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Fisico</a:t>
              </a:r>
              <a:endParaRPr lang="it-IT" dirty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845F274B-FD43-5498-A45F-22A053BF2932}"/>
                </a:ext>
              </a:extLst>
            </p:cNvPr>
            <p:cNvSpPr/>
            <p:nvPr/>
          </p:nvSpPr>
          <p:spPr>
            <a:xfrm>
              <a:off x="2743195" y="4299116"/>
              <a:ext cx="2426043" cy="595644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Rete</a:t>
              </a:r>
              <a:endParaRPr lang="it-IT" dirty="0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CF63E8C8-F39A-AE5A-BCB4-51500DB60D82}"/>
                </a:ext>
              </a:extLst>
            </p:cNvPr>
            <p:cNvSpPr/>
            <p:nvPr/>
          </p:nvSpPr>
          <p:spPr>
            <a:xfrm>
              <a:off x="2743195" y="3703472"/>
              <a:ext cx="2426043" cy="595644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Trasporto</a:t>
              </a:r>
              <a:endParaRPr lang="it-IT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76FEB87-DE0C-2DFA-1545-30D6CA8F1E65}"/>
                </a:ext>
              </a:extLst>
            </p:cNvPr>
            <p:cNvSpPr/>
            <p:nvPr/>
          </p:nvSpPr>
          <p:spPr>
            <a:xfrm>
              <a:off x="2743194" y="4894760"/>
              <a:ext cx="2426043" cy="595644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Collegamento</a:t>
              </a:r>
              <a:r>
                <a:rPr lang="en-US" dirty="0"/>
                <a:t> </a:t>
              </a:r>
              <a:r>
                <a:rPr lang="en-US" dirty="0" err="1"/>
                <a:t>Dati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70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Livello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Data Link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3016" y="1825625"/>
            <a:ext cx="7300783" cy="4351338"/>
          </a:xfrm>
        </p:spPr>
        <p:txBody>
          <a:bodyPr>
            <a:normAutofit/>
          </a:bodyPr>
          <a:lstStyle/>
          <a:p>
            <a:r>
              <a:rPr lang="it-IT" sz="1800" dirty="0"/>
              <a:t>Per Internet si è scelto di affidarsi ad una rete a commutazione di pacchetto basata su un livello privo di connessione, in grado di operare attraverso differenti reti.</a:t>
            </a:r>
          </a:p>
          <a:p>
            <a:r>
              <a:rPr lang="it-IT" sz="1800" dirty="0"/>
              <a:t>Il livello Data Link descrive che cosa devono fare i collegamenti (linee seriali ed Ethernet).</a:t>
            </a:r>
          </a:p>
          <a:p>
            <a:r>
              <a:rPr lang="it-IT" sz="1800" dirty="0"/>
              <a:t>Più che un vero e proprio livello nel senso usuale del termine, è un’interfaccia tra </a:t>
            </a:r>
            <a:r>
              <a:rPr lang="it-IT" sz="1800" dirty="0" err="1"/>
              <a:t>l’host</a:t>
            </a:r>
            <a:r>
              <a:rPr lang="it-IT" sz="1800" dirty="0"/>
              <a:t> e il mezzo trasmissivo.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32F639E8-8C29-F0FC-7F26-CF0876C1DB70}"/>
              </a:ext>
            </a:extLst>
          </p:cNvPr>
          <p:cNvGrpSpPr/>
          <p:nvPr/>
        </p:nvGrpSpPr>
        <p:grpSpPr>
          <a:xfrm>
            <a:off x="1381897" y="1916540"/>
            <a:ext cx="2426049" cy="4169508"/>
            <a:chOff x="2743194" y="1916540"/>
            <a:chExt cx="2426049" cy="4169508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A821D8C-9EC8-E416-BB1C-BDFD97DC3AAF}"/>
                </a:ext>
              </a:extLst>
            </p:cNvPr>
            <p:cNvSpPr/>
            <p:nvPr/>
          </p:nvSpPr>
          <p:spPr>
            <a:xfrm>
              <a:off x="2743200" y="1916540"/>
              <a:ext cx="2426043" cy="1786932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Applicazione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BA0AC87D-1EA0-DC3B-B6D8-F747E8B9115E}"/>
                </a:ext>
              </a:extLst>
            </p:cNvPr>
            <p:cNvSpPr/>
            <p:nvPr/>
          </p:nvSpPr>
          <p:spPr>
            <a:xfrm>
              <a:off x="2743194" y="5490404"/>
              <a:ext cx="2426043" cy="595644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Fisico</a:t>
              </a:r>
              <a:endParaRPr lang="it-IT" dirty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845F274B-FD43-5498-A45F-22A053BF2932}"/>
                </a:ext>
              </a:extLst>
            </p:cNvPr>
            <p:cNvSpPr/>
            <p:nvPr/>
          </p:nvSpPr>
          <p:spPr>
            <a:xfrm>
              <a:off x="2743195" y="4299116"/>
              <a:ext cx="2426043" cy="595644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Rete</a:t>
              </a:r>
              <a:endParaRPr lang="it-IT" dirty="0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CF63E8C8-F39A-AE5A-BCB4-51500DB60D82}"/>
                </a:ext>
              </a:extLst>
            </p:cNvPr>
            <p:cNvSpPr/>
            <p:nvPr/>
          </p:nvSpPr>
          <p:spPr>
            <a:xfrm>
              <a:off x="2743195" y="3703472"/>
              <a:ext cx="2426043" cy="595644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Trasporto</a:t>
              </a:r>
              <a:endParaRPr lang="it-IT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76FEB87-DE0C-2DFA-1545-30D6CA8F1E65}"/>
                </a:ext>
              </a:extLst>
            </p:cNvPr>
            <p:cNvSpPr/>
            <p:nvPr/>
          </p:nvSpPr>
          <p:spPr>
            <a:xfrm>
              <a:off x="2743194" y="4894760"/>
              <a:ext cx="2426043" cy="595644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Collegamento</a:t>
              </a:r>
              <a:r>
                <a:rPr lang="en-US" dirty="0"/>
                <a:t> </a:t>
              </a:r>
              <a:r>
                <a:rPr lang="en-US" dirty="0" err="1"/>
                <a:t>Dati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83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504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Print Clearly</vt:lpstr>
      <vt:lpstr>Tema di Office</vt:lpstr>
      <vt:lpstr>ISO/OSI VS TCP/IP p.1</vt:lpstr>
      <vt:lpstr>Stack ISO/OSI</vt:lpstr>
      <vt:lpstr>Stack TCP/IP</vt:lpstr>
      <vt:lpstr>Stack TCP/IP</vt:lpstr>
      <vt:lpstr>Incapsulamento</vt:lpstr>
      <vt:lpstr>Error Detection</vt:lpstr>
      <vt:lpstr>Livello Fisico</vt:lpstr>
      <vt:lpstr>Livello Data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41</cp:revision>
  <dcterms:created xsi:type="dcterms:W3CDTF">2021-10-18T12:29:57Z</dcterms:created>
  <dcterms:modified xsi:type="dcterms:W3CDTF">2022-12-10T10:26:49Z</dcterms:modified>
</cp:coreProperties>
</file>