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3.jpg" ContentType="image/jpg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9" r:id="rId4"/>
    <p:sldId id="273" r:id="rId5"/>
    <p:sldId id="270" r:id="rId6"/>
    <p:sldId id="263" r:id="rId7"/>
    <p:sldId id="272" r:id="rId8"/>
    <p:sldId id="271" r:id="rId9"/>
    <p:sldId id="265" r:id="rId10"/>
    <p:sldId id="266" r:id="rId11"/>
  </p:sldIdLst>
  <p:sldSz cx="9144000" cy="5143500" type="screen16x9"/>
  <p:notesSz cx="9144000" cy="5143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8268" y="267715"/>
            <a:ext cx="26274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97280"/>
          </a:xfrm>
          <a:custGeom>
            <a:avLst/>
            <a:gdLst/>
            <a:ahLst/>
            <a:cxnLst/>
            <a:rect l="l" t="t" r="r" b="b"/>
            <a:pathLst>
              <a:path w="9144000" h="1097280">
                <a:moveTo>
                  <a:pt x="9144000" y="0"/>
                </a:moveTo>
                <a:lnTo>
                  <a:pt x="0" y="0"/>
                </a:lnTo>
                <a:lnTo>
                  <a:pt x="0" y="1097278"/>
                </a:lnTo>
                <a:lnTo>
                  <a:pt x="9144000" y="1097278"/>
                </a:lnTo>
                <a:lnTo>
                  <a:pt x="9144000" y="0"/>
                </a:lnTo>
                <a:close/>
              </a:path>
            </a:pathLst>
          </a:custGeom>
          <a:solidFill>
            <a:srgbClr val="E1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3014345" cy="5143500"/>
          </a:xfrm>
          <a:custGeom>
            <a:avLst/>
            <a:gdLst/>
            <a:ahLst/>
            <a:cxnLst/>
            <a:rect l="l" t="t" r="r" b="b"/>
            <a:pathLst>
              <a:path w="3014345" h="5143500">
                <a:moveTo>
                  <a:pt x="3013787" y="0"/>
                </a:moveTo>
                <a:lnTo>
                  <a:pt x="0" y="0"/>
                </a:lnTo>
                <a:lnTo>
                  <a:pt x="0" y="5143498"/>
                </a:lnTo>
                <a:lnTo>
                  <a:pt x="3013787" y="5143498"/>
                </a:lnTo>
                <a:lnTo>
                  <a:pt x="3013787" y="0"/>
                </a:lnTo>
                <a:close/>
              </a:path>
            </a:pathLst>
          </a:custGeom>
          <a:solidFill>
            <a:srgbClr val="E1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0276" y="191824"/>
            <a:ext cx="3764279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35863"/>
            <a:ext cx="9144000" cy="4707890"/>
            <a:chOff x="0" y="435863"/>
            <a:chExt cx="9144000" cy="470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7224" y="2491144"/>
              <a:ext cx="4566775" cy="26523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914688"/>
              <a:ext cx="4791075" cy="2567940"/>
            </a:xfrm>
            <a:custGeom>
              <a:avLst/>
              <a:gdLst/>
              <a:ahLst/>
              <a:cxnLst/>
              <a:rect l="l" t="t" r="r" b="b"/>
              <a:pathLst>
                <a:path w="4791075" h="2567940">
                  <a:moveTo>
                    <a:pt x="0" y="2567348"/>
                  </a:moveTo>
                  <a:lnTo>
                    <a:pt x="0" y="0"/>
                  </a:lnTo>
                  <a:lnTo>
                    <a:pt x="4791012" y="0"/>
                  </a:lnTo>
                  <a:lnTo>
                    <a:pt x="4791012" y="2567348"/>
                  </a:lnTo>
                  <a:lnTo>
                    <a:pt x="0" y="2567348"/>
                  </a:lnTo>
                  <a:close/>
                </a:path>
              </a:pathLst>
            </a:custGeom>
            <a:solidFill>
              <a:srgbClr val="E2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35863"/>
              <a:ext cx="5547360" cy="2886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94360"/>
              <a:ext cx="5502910" cy="2653030"/>
            </a:xfrm>
            <a:custGeom>
              <a:avLst/>
              <a:gdLst/>
              <a:ahLst/>
              <a:cxnLst/>
              <a:rect l="l" t="t" r="r" b="b"/>
              <a:pathLst>
                <a:path w="5502910" h="2653030">
                  <a:moveTo>
                    <a:pt x="0" y="2652753"/>
                  </a:moveTo>
                  <a:lnTo>
                    <a:pt x="0" y="0"/>
                  </a:lnTo>
                  <a:lnTo>
                    <a:pt x="5502302" y="0"/>
                  </a:lnTo>
                  <a:lnTo>
                    <a:pt x="5502302" y="2652753"/>
                  </a:lnTo>
                  <a:lnTo>
                    <a:pt x="0" y="2652753"/>
                  </a:lnTo>
                  <a:close/>
                </a:path>
              </a:pathLst>
            </a:custGeom>
            <a:solidFill>
              <a:srgbClr val="E1F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9186" y="856996"/>
            <a:ext cx="4806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5" dirty="0">
                <a:solidFill>
                  <a:srgbClr val="262626"/>
                </a:solidFill>
                <a:latin typeface="Tahoma"/>
                <a:cs typeface="Tahoma"/>
              </a:rPr>
              <a:t>Smart</a:t>
            </a:r>
            <a:r>
              <a:rPr sz="4000" b="1" spc="-95" dirty="0">
                <a:solidFill>
                  <a:srgbClr val="262626"/>
                </a:solidFill>
                <a:latin typeface="Tahoma"/>
                <a:cs typeface="Tahoma"/>
              </a:rPr>
              <a:t> </a:t>
            </a:r>
            <a:r>
              <a:rPr sz="4000" b="1" spc="125" dirty="0">
                <a:solidFill>
                  <a:srgbClr val="262626"/>
                </a:solidFill>
                <a:latin typeface="Tahoma"/>
                <a:cs typeface="Tahoma"/>
              </a:rPr>
              <a:t>Agriculture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1916" y="1813369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000" y="1"/>
                </a:lnTo>
              </a:path>
            </a:pathLst>
          </a:custGeom>
          <a:ln w="381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915" y="2040636"/>
            <a:ext cx="2680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262626"/>
                </a:solidFill>
                <a:latin typeface="Verdana"/>
                <a:cs typeface="Verdana"/>
              </a:rPr>
              <a:t>Introduzione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4299928" y="0"/>
                  </a:lnTo>
                  <a:lnTo>
                    <a:pt x="4234192" y="0"/>
                  </a:lnTo>
                  <a:lnTo>
                    <a:pt x="0" y="0"/>
                  </a:lnTo>
                  <a:lnTo>
                    <a:pt x="0" y="5143500"/>
                  </a:lnTo>
                  <a:lnTo>
                    <a:pt x="4234192" y="5143500"/>
                  </a:lnTo>
                  <a:lnTo>
                    <a:pt x="4274248" y="5143500"/>
                  </a:lnTo>
                  <a:lnTo>
                    <a:pt x="4299928" y="5143500"/>
                  </a:lnTo>
                  <a:lnTo>
                    <a:pt x="4299928" y="5129923"/>
                  </a:lnTo>
                  <a:lnTo>
                    <a:pt x="9144000" y="2567140"/>
                  </a:lnTo>
                  <a:lnTo>
                    <a:pt x="9144000" y="2358199"/>
                  </a:lnTo>
                  <a:lnTo>
                    <a:pt x="9144000" y="23005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1F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77078"/>
              <a:ext cx="6129020" cy="1297305"/>
            </a:xfrm>
            <a:custGeom>
              <a:avLst/>
              <a:gdLst/>
              <a:ahLst/>
              <a:cxnLst/>
              <a:rect l="l" t="t" r="r" b="b"/>
              <a:pathLst>
                <a:path w="6129020" h="1297305">
                  <a:moveTo>
                    <a:pt x="0" y="1296955"/>
                  </a:moveTo>
                  <a:lnTo>
                    <a:pt x="0" y="0"/>
                  </a:lnTo>
                  <a:lnTo>
                    <a:pt x="6128853" y="0"/>
                  </a:lnTo>
                  <a:lnTo>
                    <a:pt x="6128853" y="1296955"/>
                  </a:lnTo>
                  <a:lnTo>
                    <a:pt x="0" y="1296955"/>
                  </a:lnTo>
                  <a:close/>
                </a:path>
              </a:pathLst>
            </a:custGeom>
            <a:solidFill>
              <a:srgbClr val="62C7E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033" y="1239012"/>
            <a:ext cx="4052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000000"/>
                </a:solidFill>
              </a:rPr>
              <a:t>D</a:t>
            </a:r>
            <a:r>
              <a:rPr sz="3200" spc="-60" dirty="0">
                <a:solidFill>
                  <a:srgbClr val="000000"/>
                </a:solidFill>
              </a:rPr>
              <a:t>u</a:t>
            </a:r>
            <a:r>
              <a:rPr sz="3200" spc="-45" dirty="0">
                <a:solidFill>
                  <a:srgbClr val="000000"/>
                </a:solidFill>
              </a:rPr>
              <a:t>bb</a:t>
            </a:r>
            <a:r>
              <a:rPr sz="3200" spc="-170" dirty="0">
                <a:solidFill>
                  <a:srgbClr val="000000"/>
                </a:solidFill>
              </a:rPr>
              <a:t>i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e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d</a:t>
            </a:r>
            <a:r>
              <a:rPr sz="3200" spc="-140" dirty="0">
                <a:solidFill>
                  <a:srgbClr val="000000"/>
                </a:solidFill>
              </a:rPr>
              <a:t>o</a:t>
            </a:r>
            <a:r>
              <a:rPr sz="3200" spc="-15" dirty="0">
                <a:solidFill>
                  <a:srgbClr val="000000"/>
                </a:solidFill>
              </a:rPr>
              <a:t>m</a:t>
            </a:r>
            <a:r>
              <a:rPr sz="3200" spc="-120" dirty="0">
                <a:solidFill>
                  <a:srgbClr val="000000"/>
                </a:solidFill>
              </a:rPr>
              <a:t>an</a:t>
            </a:r>
            <a:r>
              <a:rPr sz="3200" spc="-110" dirty="0">
                <a:solidFill>
                  <a:srgbClr val="000000"/>
                </a:solidFill>
              </a:rPr>
              <a:t>d</a:t>
            </a:r>
            <a:r>
              <a:rPr sz="3200" spc="-140" dirty="0">
                <a:solidFill>
                  <a:srgbClr val="000000"/>
                </a:solidFill>
              </a:rPr>
              <a:t>e</a:t>
            </a:r>
            <a:r>
              <a:rPr sz="3200" spc="-114" dirty="0">
                <a:solidFill>
                  <a:srgbClr val="000000"/>
                </a:solidFill>
              </a:rPr>
              <a:t>?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045498" y="1903604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4815" y="1"/>
                </a:lnTo>
              </a:path>
            </a:pathLst>
          </a:custGeom>
          <a:ln w="3175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50" y="215055"/>
            <a:ext cx="7323749" cy="1007744"/>
          </a:xfrm>
          <a:custGeom>
            <a:avLst/>
            <a:gdLst/>
            <a:ahLst/>
            <a:cxnLst/>
            <a:rect l="l" t="t" r="r" b="b"/>
            <a:pathLst>
              <a:path w="4560570" h="1007744">
                <a:moveTo>
                  <a:pt x="4560517" y="0"/>
                </a:moveTo>
                <a:lnTo>
                  <a:pt x="0" y="0"/>
                </a:lnTo>
                <a:lnTo>
                  <a:pt x="0" y="1007256"/>
                </a:lnTo>
                <a:lnTo>
                  <a:pt x="4560517" y="1007256"/>
                </a:lnTo>
                <a:lnTo>
                  <a:pt x="4560517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1050" y="215055"/>
            <a:ext cx="5113949" cy="620041"/>
          </a:xfrm>
          <a:prstGeom prst="rect">
            <a:avLst/>
          </a:prstGeom>
          <a:solidFill>
            <a:srgbClr val="62C7E8">
              <a:alpha val="19609"/>
            </a:srgbClr>
          </a:solidFill>
        </p:spPr>
        <p:txBody>
          <a:bodyPr vert="horz" wrap="square" lIns="0" tIns="6540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515"/>
              </a:spcBef>
            </a:pPr>
            <a:r>
              <a:rPr lang="it-IT" sz="3600" b="1" spc="-85" dirty="0">
                <a:solidFill>
                  <a:srgbClr val="262626"/>
                </a:solidFill>
                <a:latin typeface="Verdana"/>
                <a:cs typeface="Verdana"/>
              </a:rPr>
              <a:t>ESP32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317680-ACE9-C849-9E49-33E2CB456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18889"/>
          <a:stretch/>
        </p:blipFill>
        <p:spPr>
          <a:xfrm>
            <a:off x="3429000" y="1657350"/>
            <a:ext cx="5143500" cy="3048000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CDA12B1B-DC26-4A44-A57D-8F351DD596C8}"/>
              </a:ext>
            </a:extLst>
          </p:cNvPr>
          <p:cNvSpPr txBox="1"/>
          <p:nvPr/>
        </p:nvSpPr>
        <p:spPr>
          <a:xfrm>
            <a:off x="381000" y="1657350"/>
            <a:ext cx="3279775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lang="it-IT" sz="1600" b="1" spc="25" dirty="0">
                <a:latin typeface="Verdana"/>
                <a:cs typeface="Verdana"/>
              </a:rPr>
              <a:t>ESP32</a:t>
            </a:r>
            <a:r>
              <a:rPr lang="it-IT" sz="1600" spc="25" dirty="0">
                <a:latin typeface="Verdana"/>
                <a:cs typeface="Verdana"/>
              </a:rPr>
              <a:t> è un microcontrollore con Wi-Fi integrato e modulo Bluetooth.</a:t>
            </a: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lang="it-IT" sz="1600" dirty="0">
                <a:latin typeface="Verdana"/>
                <a:cs typeface="Verdana"/>
              </a:rPr>
              <a:t>È più potente di Microbit.</a:t>
            </a: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lang="it-IT" sz="1600" dirty="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lang="it-IT" sz="1600" dirty="0">
                <a:latin typeface="Verdana"/>
                <a:cs typeface="Verdana"/>
              </a:rPr>
              <a:t>È più </a:t>
            </a:r>
            <a:r>
              <a:rPr lang="it-IT" sz="1600" b="1" dirty="0">
                <a:latin typeface="Verdana"/>
                <a:cs typeface="Verdana"/>
              </a:rPr>
              <a:t>fragile</a:t>
            </a:r>
            <a:r>
              <a:rPr lang="it-IT" sz="1600" dirty="0">
                <a:latin typeface="Verdana"/>
                <a:cs typeface="Verdana"/>
              </a:rPr>
              <a:t> di Microbit.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9144000" cy="1222375"/>
            <a:chOff x="0" y="1"/>
            <a:chExt cx="9144000" cy="122237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1F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5170" y="215118"/>
              <a:ext cx="3971290" cy="1007744"/>
            </a:xfrm>
            <a:custGeom>
              <a:avLst/>
              <a:gdLst/>
              <a:ahLst/>
              <a:cxnLst/>
              <a:rect l="l" t="t" r="r" b="b"/>
              <a:pathLst>
                <a:path w="3971290" h="1007744">
                  <a:moveTo>
                    <a:pt x="3970948" y="0"/>
                  </a:moveTo>
                  <a:lnTo>
                    <a:pt x="0" y="0"/>
                  </a:lnTo>
                  <a:lnTo>
                    <a:pt x="0" y="1007256"/>
                  </a:lnTo>
                  <a:lnTo>
                    <a:pt x="3970948" y="1007256"/>
                  </a:lnTo>
                  <a:lnTo>
                    <a:pt x="3970948" y="0"/>
                  </a:lnTo>
                  <a:close/>
                </a:path>
              </a:pathLst>
            </a:custGeom>
            <a:solidFill>
              <a:srgbClr val="62C7E8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58268" y="267715"/>
            <a:ext cx="257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3600" b="1" spc="-75" dirty="0">
                <a:solidFill>
                  <a:srgbClr val="262626"/>
                </a:solidFill>
                <a:latin typeface="Verdana"/>
                <a:cs typeface="Verdana"/>
              </a:rPr>
              <a:t>KB-ide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8AB08F2-8C08-CD4B-96F2-DF6A302B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308070"/>
            <a:ext cx="6934200" cy="3665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51" y="215055"/>
            <a:ext cx="4560570" cy="1007744"/>
          </a:xfrm>
          <a:custGeom>
            <a:avLst/>
            <a:gdLst/>
            <a:ahLst/>
            <a:cxnLst/>
            <a:rect l="l" t="t" r="r" b="b"/>
            <a:pathLst>
              <a:path w="4560570" h="1007744">
                <a:moveTo>
                  <a:pt x="4560517" y="0"/>
                </a:moveTo>
                <a:lnTo>
                  <a:pt x="0" y="0"/>
                </a:lnTo>
                <a:lnTo>
                  <a:pt x="0" y="1007256"/>
                </a:lnTo>
                <a:lnTo>
                  <a:pt x="4560517" y="1007256"/>
                </a:lnTo>
                <a:lnTo>
                  <a:pt x="4560517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1051" y="215055"/>
            <a:ext cx="4560570" cy="699770"/>
          </a:xfrm>
          <a:prstGeom prst="rect">
            <a:avLst/>
          </a:prstGeom>
          <a:solidFill>
            <a:srgbClr val="62C7E8">
              <a:alpha val="19609"/>
            </a:srgbClr>
          </a:solidFill>
        </p:spPr>
        <p:txBody>
          <a:bodyPr vert="horz" wrap="square" lIns="0" tIns="6540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515"/>
              </a:spcBef>
            </a:pPr>
            <a:r>
              <a:rPr sz="3600" b="1" spc="-85" dirty="0">
                <a:solidFill>
                  <a:srgbClr val="262626"/>
                </a:solidFill>
                <a:latin typeface="Verdana"/>
                <a:cs typeface="Verdana"/>
              </a:rPr>
              <a:t>C</a:t>
            </a:r>
            <a:r>
              <a:rPr sz="3600" b="1" spc="-35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3600" b="1" spc="-105" dirty="0">
                <a:solidFill>
                  <a:srgbClr val="262626"/>
                </a:solidFill>
                <a:latin typeface="Verdana"/>
                <a:cs typeface="Verdana"/>
              </a:rPr>
              <a:t>rc</a:t>
            </a:r>
            <a:r>
              <a:rPr sz="3600" b="1" spc="-130" dirty="0">
                <a:solidFill>
                  <a:srgbClr val="262626"/>
                </a:solidFill>
                <a:latin typeface="Verdana"/>
                <a:cs typeface="Verdana"/>
              </a:rPr>
              <a:t>u</a:t>
            </a:r>
            <a:r>
              <a:rPr sz="3600" b="1" spc="-145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3600" b="1" spc="-80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3600" b="1" spc="-114" dirty="0">
                <a:solidFill>
                  <a:srgbClr val="262626"/>
                </a:solidFill>
                <a:latin typeface="Verdana"/>
                <a:cs typeface="Verdana"/>
              </a:rPr>
              <a:t>o</a:t>
            </a:r>
            <a:r>
              <a:rPr sz="3600" b="1" spc="-204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3600" b="1" spc="-120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3600" b="1" spc="-145" dirty="0">
                <a:solidFill>
                  <a:srgbClr val="262626"/>
                </a:solidFill>
                <a:latin typeface="Verdana"/>
                <a:cs typeface="Verdana"/>
              </a:rPr>
              <a:t>l</a:t>
            </a:r>
            <a:r>
              <a:rPr sz="3600" b="1" spc="-120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3600" b="1" spc="-80" dirty="0">
                <a:solidFill>
                  <a:srgbClr val="262626"/>
                </a:solidFill>
                <a:latin typeface="Verdana"/>
                <a:cs typeface="Verdana"/>
              </a:rPr>
              <a:t>tt</a:t>
            </a:r>
            <a:r>
              <a:rPr sz="3600" b="1" spc="-235" dirty="0">
                <a:solidFill>
                  <a:srgbClr val="262626"/>
                </a:solidFill>
                <a:latin typeface="Verdana"/>
                <a:cs typeface="Verdana"/>
              </a:rPr>
              <a:t>r</a:t>
            </a:r>
            <a:r>
              <a:rPr sz="3600" b="1" spc="-155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3600" b="1" spc="-60" dirty="0">
                <a:solidFill>
                  <a:srgbClr val="262626"/>
                </a:solidFill>
                <a:latin typeface="Verdana"/>
                <a:cs typeface="Verdana"/>
              </a:rPr>
              <a:t>co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8873" y="914401"/>
            <a:ext cx="7567295" cy="1306195"/>
            <a:chOff x="1188873" y="914401"/>
            <a:chExt cx="7567295" cy="1306195"/>
          </a:xfrm>
        </p:grpSpPr>
        <p:sp>
          <p:nvSpPr>
            <p:cNvPr id="5" name="object 5"/>
            <p:cNvSpPr/>
            <p:nvPr/>
          </p:nvSpPr>
          <p:spPr>
            <a:xfrm>
              <a:off x="1188873" y="1048420"/>
              <a:ext cx="936625" cy="0"/>
            </a:xfrm>
            <a:custGeom>
              <a:avLst/>
              <a:gdLst/>
              <a:ahLst/>
              <a:cxnLst/>
              <a:rect l="l" t="t" r="r" b="b"/>
              <a:pathLst>
                <a:path w="936625">
                  <a:moveTo>
                    <a:pt x="0" y="0"/>
                  </a:moveTo>
                  <a:lnTo>
                    <a:pt x="936000" y="1"/>
                  </a:lnTo>
                </a:path>
              </a:pathLst>
            </a:custGeom>
            <a:ln w="3175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8954" y="914401"/>
              <a:ext cx="3196629" cy="130566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3801" y="2362874"/>
            <a:ext cx="3221781" cy="26596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389" y="2730073"/>
            <a:ext cx="3912243" cy="24134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5474" y="1545844"/>
            <a:ext cx="4176395" cy="76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spc="65" dirty="0">
                <a:latin typeface="Verdana"/>
                <a:cs typeface="Verdana"/>
              </a:rPr>
              <a:t>U</a:t>
            </a:r>
            <a:r>
              <a:rPr sz="1600" spc="4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ilizzere</a:t>
            </a:r>
            <a:r>
              <a:rPr sz="1600" spc="140" dirty="0">
                <a:latin typeface="Verdana"/>
                <a:cs typeface="Verdana"/>
              </a:rPr>
              <a:t>m</a:t>
            </a:r>
            <a:r>
              <a:rPr sz="1600" spc="30" dirty="0">
                <a:latin typeface="Verdana"/>
                <a:cs typeface="Verdana"/>
              </a:rPr>
              <a:t>o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b="1" spc="-60" dirty="0">
                <a:latin typeface="Verdana"/>
                <a:cs typeface="Verdana"/>
              </a:rPr>
              <a:t>ca</a:t>
            </a:r>
            <a:r>
              <a:rPr sz="1600" b="1" spc="-114" dirty="0">
                <a:latin typeface="Verdana"/>
                <a:cs typeface="Verdana"/>
              </a:rPr>
              <a:t>v</a:t>
            </a:r>
            <a:r>
              <a:rPr sz="1600" b="1" spc="-85" dirty="0">
                <a:latin typeface="Verdana"/>
                <a:cs typeface="Verdana"/>
              </a:rPr>
              <a:t>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b="1" spc="-45" dirty="0">
                <a:latin typeface="Verdana"/>
                <a:cs typeface="Verdana"/>
              </a:rPr>
              <a:t>c</a:t>
            </a:r>
            <a:r>
              <a:rPr sz="1600" b="1" spc="-40" dirty="0">
                <a:latin typeface="Verdana"/>
                <a:cs typeface="Verdana"/>
              </a:rPr>
              <a:t>o</a:t>
            </a:r>
            <a:r>
              <a:rPr sz="1600" b="1" spc="-35" dirty="0">
                <a:latin typeface="Verdana"/>
                <a:cs typeface="Verdana"/>
              </a:rPr>
              <a:t>cc</a:t>
            </a:r>
            <a:r>
              <a:rPr sz="1600" b="1" spc="-30" dirty="0">
                <a:latin typeface="Verdana"/>
                <a:cs typeface="Verdana"/>
              </a:rPr>
              <a:t>o</a:t>
            </a:r>
            <a:r>
              <a:rPr sz="1600" b="1" spc="-20" dirty="0">
                <a:latin typeface="Verdana"/>
                <a:cs typeface="Verdana"/>
              </a:rPr>
              <a:t>d</a:t>
            </a:r>
            <a:r>
              <a:rPr sz="1600" b="1" spc="-125" dirty="0">
                <a:latin typeface="Verdana"/>
                <a:cs typeface="Verdana"/>
              </a:rPr>
              <a:t>r</a:t>
            </a:r>
            <a:r>
              <a:rPr sz="1600" b="1" spc="-85" dirty="0">
                <a:latin typeface="Verdana"/>
                <a:cs typeface="Verdana"/>
              </a:rPr>
              <a:t>illi</a:t>
            </a:r>
            <a:r>
              <a:rPr sz="1600" b="1" spc="-12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p</a:t>
            </a:r>
            <a:r>
              <a:rPr sz="1600" spc="40" dirty="0">
                <a:latin typeface="Verdana"/>
                <a:cs typeface="Verdana"/>
              </a:rPr>
              <a:t>e</a:t>
            </a:r>
            <a:r>
              <a:rPr sz="1600" spc="-45" dirty="0">
                <a:latin typeface="Verdana"/>
                <a:cs typeface="Verdana"/>
              </a:rPr>
              <a:t>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5" dirty="0">
                <a:latin typeface="Verdana"/>
                <a:cs typeface="Verdana"/>
              </a:rPr>
              <a:t>e  </a:t>
            </a:r>
            <a:r>
              <a:rPr sz="1600" spc="10" dirty="0">
                <a:latin typeface="Verdana"/>
                <a:cs typeface="Verdana"/>
              </a:rPr>
              <a:t>circuiti </a:t>
            </a:r>
            <a:r>
              <a:rPr sz="1600" spc="50" dirty="0">
                <a:latin typeface="Verdana"/>
                <a:cs typeface="Verdana"/>
              </a:rPr>
              <a:t>con </a:t>
            </a:r>
            <a:r>
              <a:rPr sz="1600" spc="-15" dirty="0">
                <a:latin typeface="Verdana"/>
                <a:cs typeface="Verdana"/>
              </a:rPr>
              <a:t>il </a:t>
            </a:r>
            <a:r>
              <a:rPr sz="1600" spc="5" dirty="0">
                <a:latin typeface="Verdana"/>
                <a:cs typeface="Verdana"/>
              </a:rPr>
              <a:t>nostro </a:t>
            </a:r>
            <a:r>
              <a:rPr sz="1600" spc="-20" dirty="0" err="1">
                <a:latin typeface="Verdana"/>
                <a:cs typeface="Verdana"/>
              </a:rPr>
              <a:t>microbit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insieme </a:t>
            </a:r>
            <a:r>
              <a:rPr sz="1600" spc="-20" dirty="0">
                <a:latin typeface="Verdana"/>
                <a:cs typeface="Verdana"/>
              </a:rPr>
              <a:t>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b="1" spc="-95" dirty="0">
                <a:latin typeface="Verdana"/>
                <a:cs typeface="Verdana"/>
              </a:rPr>
              <a:t>sensori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b="1" spc="-80" dirty="0">
                <a:latin typeface="Verdana"/>
                <a:cs typeface="Verdana"/>
              </a:rPr>
              <a:t>attuatori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esterni.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51" y="215055"/>
            <a:ext cx="4560570" cy="1007744"/>
          </a:xfrm>
          <a:custGeom>
            <a:avLst/>
            <a:gdLst/>
            <a:ahLst/>
            <a:cxnLst/>
            <a:rect l="l" t="t" r="r" b="b"/>
            <a:pathLst>
              <a:path w="4560570" h="1007744">
                <a:moveTo>
                  <a:pt x="4560517" y="0"/>
                </a:moveTo>
                <a:lnTo>
                  <a:pt x="0" y="0"/>
                </a:lnTo>
                <a:lnTo>
                  <a:pt x="0" y="1007256"/>
                </a:lnTo>
                <a:lnTo>
                  <a:pt x="4560517" y="1007256"/>
                </a:lnTo>
                <a:lnTo>
                  <a:pt x="4560517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950" y="267715"/>
            <a:ext cx="3797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</a:tabLst>
            </a:pPr>
            <a:r>
              <a:rPr sz="3600" spc="-70" dirty="0">
                <a:solidFill>
                  <a:srgbClr val="262626"/>
                </a:solidFill>
              </a:rPr>
              <a:t>A</a:t>
            </a:r>
            <a:r>
              <a:rPr sz="3600" spc="-50" dirty="0">
                <a:solidFill>
                  <a:srgbClr val="262626"/>
                </a:solidFill>
              </a:rPr>
              <a:t>t</a:t>
            </a:r>
            <a:r>
              <a:rPr sz="3600" spc="-80" dirty="0">
                <a:solidFill>
                  <a:srgbClr val="262626"/>
                </a:solidFill>
              </a:rPr>
              <a:t>t</a:t>
            </a:r>
            <a:r>
              <a:rPr sz="3600" spc="-95" dirty="0">
                <a:solidFill>
                  <a:srgbClr val="262626"/>
                </a:solidFill>
              </a:rPr>
              <a:t>u</a:t>
            </a:r>
            <a:r>
              <a:rPr sz="3600" spc="-150" dirty="0">
                <a:solidFill>
                  <a:srgbClr val="262626"/>
                </a:solidFill>
              </a:rPr>
              <a:t>a</a:t>
            </a:r>
            <a:r>
              <a:rPr sz="3600" spc="-110" dirty="0">
                <a:solidFill>
                  <a:srgbClr val="262626"/>
                </a:solidFill>
              </a:rPr>
              <a:t>t</a:t>
            </a:r>
            <a:r>
              <a:rPr sz="3600" spc="-200" dirty="0">
                <a:solidFill>
                  <a:srgbClr val="262626"/>
                </a:solidFill>
              </a:rPr>
              <a:t>o</a:t>
            </a:r>
            <a:r>
              <a:rPr sz="3600" spc="-155" dirty="0">
                <a:solidFill>
                  <a:srgbClr val="262626"/>
                </a:solidFill>
              </a:rPr>
              <a:t>r</a:t>
            </a:r>
            <a:r>
              <a:rPr sz="3600" spc="-150" dirty="0">
                <a:solidFill>
                  <a:srgbClr val="262626"/>
                </a:solidFill>
              </a:rPr>
              <a:t>i</a:t>
            </a:r>
            <a:r>
              <a:rPr sz="3600" spc="-204" dirty="0">
                <a:solidFill>
                  <a:srgbClr val="262626"/>
                </a:solidFill>
              </a:rPr>
              <a:t> </a:t>
            </a:r>
            <a:r>
              <a:rPr sz="3600" spc="-509" dirty="0">
                <a:solidFill>
                  <a:srgbClr val="262626"/>
                </a:solidFill>
              </a:rPr>
              <a:t>:</a:t>
            </a:r>
            <a:r>
              <a:rPr sz="3600" dirty="0">
                <a:solidFill>
                  <a:srgbClr val="262626"/>
                </a:solidFill>
              </a:rPr>
              <a:t>	</a:t>
            </a:r>
            <a:r>
              <a:rPr sz="3600" b="0" spc="145" dirty="0">
                <a:solidFill>
                  <a:srgbClr val="262626"/>
                </a:solidFill>
                <a:latin typeface="Verdana"/>
                <a:cs typeface="Verdana"/>
              </a:rPr>
              <a:t>LED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8873" y="1048420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000" y="1"/>
                </a:lnTo>
              </a:path>
            </a:pathLst>
          </a:custGeom>
          <a:ln w="3175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474" y="1545844"/>
            <a:ext cx="4271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G</a:t>
            </a:r>
            <a:r>
              <a:rPr sz="1600" spc="-15" dirty="0">
                <a:latin typeface="Verdana"/>
                <a:cs typeface="Verdana"/>
              </a:rPr>
              <a:t>l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25" dirty="0">
                <a:latin typeface="Verdana"/>
                <a:cs typeface="Verdana"/>
              </a:rPr>
              <a:t>tt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100" dirty="0">
                <a:latin typeface="Verdana"/>
                <a:cs typeface="Verdana"/>
              </a:rPr>
              <a:t>g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70" dirty="0">
                <a:latin typeface="Verdana"/>
                <a:cs typeface="Verdana"/>
              </a:rPr>
              <a:t>n</a:t>
            </a:r>
            <a:r>
              <a:rPr sz="1600" spc="30" dirty="0">
                <a:latin typeface="Verdana"/>
                <a:cs typeface="Verdana"/>
              </a:rPr>
              <a:t>o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q</a:t>
            </a:r>
            <a:r>
              <a:rPr sz="1600" spc="5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70" dirty="0">
                <a:latin typeface="Verdana"/>
                <a:cs typeface="Verdana"/>
              </a:rPr>
              <a:t>n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b="1" spc="-95" dirty="0">
                <a:latin typeface="Verdana"/>
                <a:cs typeface="Verdana"/>
              </a:rPr>
              <a:t>al</a:t>
            </a:r>
            <a:r>
              <a:rPr sz="1600" b="1" spc="-60" dirty="0">
                <a:latin typeface="Verdana"/>
                <a:cs typeface="Verdana"/>
              </a:rPr>
              <a:t>t</a:t>
            </a:r>
            <a:r>
              <a:rPr sz="1600" b="1" spc="-65" dirty="0">
                <a:latin typeface="Verdana"/>
                <a:cs typeface="Verdana"/>
              </a:rPr>
              <a:t>e</a:t>
            </a:r>
            <a:r>
              <a:rPr sz="1600" b="1" spc="-125" dirty="0">
                <a:latin typeface="Verdana"/>
                <a:cs typeface="Verdana"/>
              </a:rPr>
              <a:t>r</a:t>
            </a:r>
            <a:r>
              <a:rPr sz="1600" b="1" spc="-70" dirty="0">
                <a:latin typeface="Verdana"/>
                <a:cs typeface="Verdana"/>
              </a:rPr>
              <a:t>ano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85" dirty="0">
                <a:latin typeface="Verdana"/>
                <a:cs typeface="Verdana"/>
              </a:rPr>
              <a:t>l</a:t>
            </a:r>
            <a:r>
              <a:rPr sz="1600" b="1" spc="-45" dirty="0">
                <a:latin typeface="Verdana"/>
                <a:cs typeface="Verdana"/>
              </a:rPr>
              <a:t>o  </a:t>
            </a:r>
            <a:r>
              <a:rPr sz="1600" b="1" spc="-100" dirty="0">
                <a:latin typeface="Verdana"/>
                <a:cs typeface="Verdana"/>
              </a:rPr>
              <a:t>s</a:t>
            </a:r>
            <a:r>
              <a:rPr sz="1600" b="1" spc="-85" dirty="0">
                <a:latin typeface="Verdana"/>
                <a:cs typeface="Verdana"/>
              </a:rPr>
              <a:t>t</a:t>
            </a:r>
            <a:r>
              <a:rPr sz="1600" b="1" spc="-100" dirty="0">
                <a:latin typeface="Verdana"/>
                <a:cs typeface="Verdana"/>
              </a:rPr>
              <a:t>a</a:t>
            </a:r>
            <a:r>
              <a:rPr sz="1600" b="1" spc="-60" dirty="0">
                <a:latin typeface="Verdana"/>
                <a:cs typeface="Verdana"/>
              </a:rPr>
              <a:t>t</a:t>
            </a:r>
            <a:r>
              <a:rPr sz="1600" b="1" spc="-70" dirty="0">
                <a:latin typeface="Verdana"/>
                <a:cs typeface="Verdana"/>
              </a:rPr>
              <a:t>o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95" dirty="0">
                <a:latin typeface="Verdana"/>
                <a:cs typeface="Verdana"/>
              </a:rPr>
              <a:t>f</a:t>
            </a:r>
            <a:r>
              <a:rPr sz="1600" b="1" spc="-90" dirty="0">
                <a:latin typeface="Verdana"/>
                <a:cs typeface="Verdana"/>
              </a:rPr>
              <a:t>i</a:t>
            </a:r>
            <a:r>
              <a:rPr sz="1600" b="1" spc="-135" dirty="0">
                <a:latin typeface="Verdana"/>
                <a:cs typeface="Verdana"/>
              </a:rPr>
              <a:t>s</a:t>
            </a:r>
            <a:r>
              <a:rPr sz="1600" b="1" spc="-85" dirty="0">
                <a:latin typeface="Verdana"/>
                <a:cs typeface="Verdana"/>
              </a:rPr>
              <a:t>i</a:t>
            </a:r>
            <a:r>
              <a:rPr sz="1600" b="1" spc="-25" dirty="0">
                <a:latin typeface="Verdana"/>
                <a:cs typeface="Verdana"/>
              </a:rPr>
              <a:t>c</a:t>
            </a:r>
            <a:r>
              <a:rPr sz="1600" b="1" spc="-65" dirty="0">
                <a:latin typeface="Verdana"/>
                <a:cs typeface="Verdana"/>
              </a:rPr>
              <a:t>o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L</a:t>
            </a:r>
            <a:r>
              <a:rPr sz="1600" spc="55" dirty="0">
                <a:latin typeface="Verdana"/>
                <a:cs typeface="Verdana"/>
              </a:rPr>
              <a:t>E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q</a:t>
            </a:r>
            <a:r>
              <a:rPr sz="1600" spc="20" dirty="0">
                <a:latin typeface="Verdana"/>
                <a:cs typeface="Verdana"/>
              </a:rPr>
              <a:t>ui</a:t>
            </a:r>
            <a:r>
              <a:rPr sz="1600" spc="70" dirty="0">
                <a:latin typeface="Verdana"/>
                <a:cs typeface="Verdana"/>
              </a:rPr>
              <a:t>n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è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u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tt</a:t>
            </a:r>
            <a:r>
              <a:rPr sz="1600" spc="15" dirty="0">
                <a:latin typeface="Verdana"/>
                <a:cs typeface="Verdana"/>
              </a:rPr>
              <a:t>u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980" y="2383559"/>
            <a:ext cx="2195676" cy="1559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1774" y="1285716"/>
            <a:ext cx="3111057" cy="3529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2632" y="4212844"/>
            <a:ext cx="395795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-75" dirty="0">
                <a:latin typeface="Verdana"/>
                <a:cs typeface="Verdana"/>
              </a:rPr>
              <a:t>Proviamo</a:t>
            </a:r>
            <a:r>
              <a:rPr sz="1600" b="1" spc="-114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accendere/spegnere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una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lampadina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tasti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(ON)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5" dirty="0">
                <a:latin typeface="Verdana"/>
                <a:cs typeface="Verdana"/>
              </a:rPr>
              <a:t>B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(OFF)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50" y="215055"/>
            <a:ext cx="4961549" cy="1007744"/>
          </a:xfrm>
          <a:custGeom>
            <a:avLst/>
            <a:gdLst/>
            <a:ahLst/>
            <a:cxnLst/>
            <a:rect l="l" t="t" r="r" b="b"/>
            <a:pathLst>
              <a:path w="4560570" h="1007744">
                <a:moveTo>
                  <a:pt x="4560517" y="0"/>
                </a:moveTo>
                <a:lnTo>
                  <a:pt x="0" y="0"/>
                </a:lnTo>
                <a:lnTo>
                  <a:pt x="0" y="1007256"/>
                </a:lnTo>
                <a:lnTo>
                  <a:pt x="4560517" y="1007256"/>
                </a:lnTo>
                <a:lnTo>
                  <a:pt x="4560517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950" y="267715"/>
            <a:ext cx="4219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6970" algn="l"/>
              </a:tabLst>
            </a:pPr>
            <a:r>
              <a:rPr sz="3600" spc="-265" dirty="0">
                <a:solidFill>
                  <a:srgbClr val="262626"/>
                </a:solidFill>
              </a:rPr>
              <a:t>S</a:t>
            </a:r>
            <a:r>
              <a:rPr sz="3600" spc="-120" dirty="0">
                <a:solidFill>
                  <a:srgbClr val="262626"/>
                </a:solidFill>
              </a:rPr>
              <a:t>e</a:t>
            </a:r>
            <a:r>
              <a:rPr sz="3600" spc="-155" dirty="0">
                <a:solidFill>
                  <a:srgbClr val="262626"/>
                </a:solidFill>
              </a:rPr>
              <a:t>ns</a:t>
            </a:r>
            <a:r>
              <a:rPr sz="3600" spc="-114" dirty="0">
                <a:solidFill>
                  <a:srgbClr val="262626"/>
                </a:solidFill>
              </a:rPr>
              <a:t>o</a:t>
            </a:r>
            <a:r>
              <a:rPr sz="3600" spc="-245" dirty="0">
                <a:solidFill>
                  <a:srgbClr val="262626"/>
                </a:solidFill>
              </a:rPr>
              <a:t>r</a:t>
            </a:r>
            <a:r>
              <a:rPr sz="3600" spc="-150" dirty="0">
                <a:solidFill>
                  <a:srgbClr val="262626"/>
                </a:solidFill>
              </a:rPr>
              <a:t>i</a:t>
            </a:r>
            <a:r>
              <a:rPr sz="3600" spc="-204" dirty="0">
                <a:solidFill>
                  <a:srgbClr val="262626"/>
                </a:solidFill>
              </a:rPr>
              <a:t> </a:t>
            </a:r>
            <a:r>
              <a:rPr sz="3600" spc="-509" dirty="0">
                <a:solidFill>
                  <a:srgbClr val="262626"/>
                </a:solidFill>
              </a:rPr>
              <a:t>:</a:t>
            </a:r>
            <a:r>
              <a:rPr sz="3600" dirty="0">
                <a:solidFill>
                  <a:srgbClr val="262626"/>
                </a:solidFill>
              </a:rPr>
              <a:t>	</a:t>
            </a:r>
            <a:r>
              <a:rPr lang="it-IT" sz="3600" b="0" spc="-10" dirty="0">
                <a:solidFill>
                  <a:srgbClr val="262626"/>
                </a:solidFill>
                <a:latin typeface="Verdana"/>
                <a:cs typeface="Verdana"/>
              </a:rPr>
              <a:t>Umidità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5474" y="1545844"/>
            <a:ext cx="4164965" cy="48981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spc="-195" dirty="0">
                <a:latin typeface="Verdana"/>
                <a:cs typeface="Verdana"/>
              </a:rPr>
              <a:t>I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sensori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b="1" spc="-70" dirty="0">
                <a:latin typeface="Verdana"/>
                <a:cs typeface="Verdana"/>
              </a:rPr>
              <a:t>monitorano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95" dirty="0">
                <a:latin typeface="Verdana"/>
                <a:cs typeface="Verdana"/>
              </a:rPr>
              <a:t>la variazioni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di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uno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sta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40" dirty="0">
                <a:latin typeface="Verdana"/>
                <a:cs typeface="Verdana"/>
              </a:rPr>
              <a:t> 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78653A7-BBD9-2A44-9C18-C01472FB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06940" y="1163993"/>
            <a:ext cx="1137217" cy="44262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50" y="215055"/>
            <a:ext cx="6790350" cy="1007744"/>
          </a:xfrm>
          <a:custGeom>
            <a:avLst/>
            <a:gdLst/>
            <a:ahLst/>
            <a:cxnLst/>
            <a:rect l="l" t="t" r="r" b="b"/>
            <a:pathLst>
              <a:path w="4560570" h="1007744">
                <a:moveTo>
                  <a:pt x="4560517" y="0"/>
                </a:moveTo>
                <a:lnTo>
                  <a:pt x="0" y="0"/>
                </a:lnTo>
                <a:lnTo>
                  <a:pt x="0" y="1007256"/>
                </a:lnTo>
                <a:lnTo>
                  <a:pt x="4560517" y="1007256"/>
                </a:lnTo>
                <a:lnTo>
                  <a:pt x="4560517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950" y="267715"/>
            <a:ext cx="6352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6970" algn="l"/>
              </a:tabLst>
            </a:pPr>
            <a:r>
              <a:rPr sz="3600" spc="-265" dirty="0">
                <a:solidFill>
                  <a:srgbClr val="262626"/>
                </a:solidFill>
              </a:rPr>
              <a:t>S</a:t>
            </a:r>
            <a:r>
              <a:rPr sz="3600" spc="-120" dirty="0">
                <a:solidFill>
                  <a:srgbClr val="262626"/>
                </a:solidFill>
              </a:rPr>
              <a:t>e</a:t>
            </a:r>
            <a:r>
              <a:rPr sz="3600" spc="-155" dirty="0">
                <a:solidFill>
                  <a:srgbClr val="262626"/>
                </a:solidFill>
              </a:rPr>
              <a:t>ns</a:t>
            </a:r>
            <a:r>
              <a:rPr sz="3600" spc="-114" dirty="0">
                <a:solidFill>
                  <a:srgbClr val="262626"/>
                </a:solidFill>
              </a:rPr>
              <a:t>o</a:t>
            </a:r>
            <a:r>
              <a:rPr sz="3600" spc="-245" dirty="0">
                <a:solidFill>
                  <a:srgbClr val="262626"/>
                </a:solidFill>
              </a:rPr>
              <a:t>r</a:t>
            </a:r>
            <a:r>
              <a:rPr sz="3600" spc="-150" dirty="0">
                <a:solidFill>
                  <a:srgbClr val="262626"/>
                </a:solidFill>
              </a:rPr>
              <a:t>i</a:t>
            </a:r>
            <a:r>
              <a:rPr sz="3600" spc="-204" dirty="0">
                <a:solidFill>
                  <a:srgbClr val="262626"/>
                </a:solidFill>
              </a:rPr>
              <a:t> </a:t>
            </a:r>
            <a:r>
              <a:rPr sz="3600" spc="-509" dirty="0">
                <a:solidFill>
                  <a:srgbClr val="262626"/>
                </a:solidFill>
              </a:rPr>
              <a:t>:</a:t>
            </a:r>
            <a:r>
              <a:rPr sz="3600" dirty="0">
                <a:solidFill>
                  <a:srgbClr val="262626"/>
                </a:solidFill>
              </a:rPr>
              <a:t>	</a:t>
            </a:r>
            <a:r>
              <a:rPr lang="it-IT" sz="3600" b="0" spc="-10" dirty="0">
                <a:solidFill>
                  <a:srgbClr val="262626"/>
                </a:solidFill>
                <a:latin typeface="Verdana"/>
                <a:cs typeface="Verdana"/>
              </a:rPr>
              <a:t>Livello dell’acqua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5474" y="1545844"/>
            <a:ext cx="4164965" cy="48981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spc="-195" dirty="0">
                <a:latin typeface="Verdana"/>
                <a:cs typeface="Verdana"/>
              </a:rPr>
              <a:t>I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sensori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b="1" spc="-70" dirty="0">
                <a:latin typeface="Verdana"/>
                <a:cs typeface="Verdana"/>
              </a:rPr>
              <a:t>monitorano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95" dirty="0">
                <a:latin typeface="Verdana"/>
                <a:cs typeface="Verdana"/>
              </a:rPr>
              <a:t>la variazioni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di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uno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sta</a:t>
            </a:r>
            <a:r>
              <a:rPr sz="1600" spc="15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40" dirty="0">
                <a:latin typeface="Verdana"/>
                <a:cs typeface="Verdana"/>
              </a:rPr>
              <a:t> 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D0CE77-AEAF-3F42-A136-F53E6923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439" y="1275459"/>
            <a:ext cx="3752088" cy="37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50" y="215055"/>
            <a:ext cx="4961549" cy="1007744"/>
          </a:xfrm>
          <a:custGeom>
            <a:avLst/>
            <a:gdLst/>
            <a:ahLst/>
            <a:cxnLst/>
            <a:rect l="l" t="t" r="r" b="b"/>
            <a:pathLst>
              <a:path w="4560570" h="1007744">
                <a:moveTo>
                  <a:pt x="4560517" y="0"/>
                </a:moveTo>
                <a:lnTo>
                  <a:pt x="0" y="0"/>
                </a:lnTo>
                <a:lnTo>
                  <a:pt x="0" y="1007256"/>
                </a:lnTo>
                <a:lnTo>
                  <a:pt x="4560517" y="1007256"/>
                </a:lnTo>
                <a:lnTo>
                  <a:pt x="4560517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950" y="267715"/>
            <a:ext cx="4219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6970" algn="l"/>
              </a:tabLst>
            </a:pPr>
            <a:r>
              <a:rPr lang="it-IT" b="0" spc="-265" dirty="0" err="1">
                <a:latin typeface="Verdana"/>
                <a:cs typeface="Verdana"/>
              </a:rPr>
              <a:t>Relay</a:t>
            </a:r>
            <a:r>
              <a:rPr lang="it-IT" b="0" spc="-265" dirty="0">
                <a:latin typeface="Verdana"/>
                <a:cs typeface="Verdana"/>
              </a:rPr>
              <a:t> e pompa</a:t>
            </a:r>
            <a:endParaRPr sz="3600" b="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1514470"/>
            <a:ext cx="4164965" cy="7429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 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relè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sono necessari quando si ha il bisogno di collegare al circuito di corrente un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interruttore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CDDAD-685E-714E-8B86-086C1425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38350"/>
            <a:ext cx="4813299" cy="29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3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049" y="215055"/>
            <a:ext cx="6445885" cy="1007744"/>
          </a:xfrm>
          <a:custGeom>
            <a:avLst/>
            <a:gdLst/>
            <a:ahLst/>
            <a:cxnLst/>
            <a:rect l="l" t="t" r="r" b="b"/>
            <a:pathLst>
              <a:path w="6445884" h="1007744">
                <a:moveTo>
                  <a:pt x="6445792" y="0"/>
                </a:moveTo>
                <a:lnTo>
                  <a:pt x="0" y="0"/>
                </a:lnTo>
                <a:lnTo>
                  <a:pt x="0" y="1007256"/>
                </a:lnTo>
                <a:lnTo>
                  <a:pt x="6445792" y="1007256"/>
                </a:lnTo>
                <a:lnTo>
                  <a:pt x="6445792" y="0"/>
                </a:lnTo>
                <a:close/>
              </a:path>
            </a:pathLst>
          </a:custGeom>
          <a:solidFill>
            <a:srgbClr val="62C7E8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949" y="267715"/>
            <a:ext cx="582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</a:tabLst>
            </a:pPr>
            <a:r>
              <a:rPr sz="3600" spc="-120" dirty="0">
                <a:solidFill>
                  <a:srgbClr val="262626"/>
                </a:solidFill>
              </a:rPr>
              <a:t>Attuatori</a:t>
            </a:r>
            <a:r>
              <a:rPr sz="3600" spc="-190" dirty="0">
                <a:solidFill>
                  <a:srgbClr val="262626"/>
                </a:solidFill>
              </a:rPr>
              <a:t> </a:t>
            </a:r>
            <a:r>
              <a:rPr sz="3600" spc="-509" dirty="0">
                <a:solidFill>
                  <a:srgbClr val="262626"/>
                </a:solidFill>
              </a:rPr>
              <a:t>:	</a:t>
            </a:r>
            <a:r>
              <a:rPr sz="3600" b="0" dirty="0">
                <a:solidFill>
                  <a:srgbClr val="262626"/>
                </a:solidFill>
                <a:latin typeface="Verdana"/>
                <a:cs typeface="Verdana"/>
              </a:rPr>
              <a:t>Servomotore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8873" y="1048420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000" y="1"/>
                </a:lnTo>
              </a:path>
            </a:pathLst>
          </a:custGeom>
          <a:ln w="3175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856" y="2831212"/>
            <a:ext cx="2330792" cy="1530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1483" y="1786377"/>
            <a:ext cx="3139196" cy="16388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5474" y="1545844"/>
            <a:ext cx="4229100" cy="76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spc="-100" dirty="0">
                <a:latin typeface="Verdana"/>
                <a:cs typeface="Verdana"/>
              </a:rPr>
              <a:t>Il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90" dirty="0">
                <a:latin typeface="Verdana"/>
                <a:cs typeface="Verdana"/>
              </a:rPr>
              <a:t>v</a:t>
            </a:r>
            <a:r>
              <a:rPr sz="1600" spc="30" dirty="0">
                <a:latin typeface="Verdana"/>
                <a:cs typeface="Verdana"/>
              </a:rPr>
              <a:t>o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è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u</a:t>
            </a:r>
            <a:r>
              <a:rPr sz="1600" spc="70" dirty="0">
                <a:latin typeface="Verdana"/>
                <a:cs typeface="Verdana"/>
              </a:rPr>
              <a:t>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tt</a:t>
            </a:r>
            <a:r>
              <a:rPr sz="1600" spc="55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55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f</a:t>
            </a:r>
            <a:r>
              <a:rPr sz="1600" spc="55" dirty="0">
                <a:latin typeface="Verdana"/>
                <a:cs typeface="Verdana"/>
              </a:rPr>
              <a:t>u</a:t>
            </a:r>
            <a:r>
              <a:rPr sz="1600" spc="25" dirty="0">
                <a:latin typeface="Verdana"/>
                <a:cs typeface="Verdana"/>
              </a:rPr>
              <a:t>o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u</a:t>
            </a:r>
            <a:r>
              <a:rPr sz="1600" spc="45" dirty="0">
                <a:latin typeface="Verdana"/>
                <a:cs typeface="Verdana"/>
              </a:rPr>
              <a:t>n  </a:t>
            </a:r>
            <a:r>
              <a:rPr sz="1600" b="1" spc="-50" dirty="0">
                <a:latin typeface="Verdana"/>
                <a:cs typeface="Verdana"/>
              </a:rPr>
              <a:t>p</a:t>
            </a:r>
            <a:r>
              <a:rPr sz="1600" b="1" spc="-40" dirty="0">
                <a:latin typeface="Verdana"/>
                <a:cs typeface="Verdana"/>
              </a:rPr>
              <a:t>e</a:t>
            </a:r>
            <a:r>
              <a:rPr sz="1600" b="1" spc="-85" dirty="0">
                <a:latin typeface="Verdana"/>
                <a:cs typeface="Verdana"/>
              </a:rPr>
              <a:t>rn</a:t>
            </a:r>
            <a:r>
              <a:rPr sz="1600" b="1" spc="-70" dirty="0">
                <a:latin typeface="Verdana"/>
                <a:cs typeface="Verdana"/>
              </a:rPr>
              <a:t>o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85" dirty="0">
                <a:latin typeface="Verdana"/>
                <a:cs typeface="Verdana"/>
              </a:rPr>
              <a:t>i</a:t>
            </a:r>
            <a:r>
              <a:rPr sz="1600" b="1" spc="-45" dirty="0">
                <a:latin typeface="Verdana"/>
                <a:cs typeface="Verdana"/>
              </a:rPr>
              <a:t>n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b="1" spc="-80" dirty="0">
                <a:latin typeface="Verdana"/>
                <a:cs typeface="Verdana"/>
              </a:rPr>
              <a:t>gra</a:t>
            </a:r>
            <a:r>
              <a:rPr sz="1600" b="1" spc="-20" dirty="0">
                <a:latin typeface="Verdana"/>
                <a:cs typeface="Verdana"/>
              </a:rPr>
              <a:t>d</a:t>
            </a:r>
            <a:r>
              <a:rPr sz="1600" b="1" spc="-70" dirty="0">
                <a:latin typeface="Verdana"/>
                <a:cs typeface="Verdana"/>
              </a:rPr>
              <a:t>o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20" dirty="0">
                <a:latin typeface="Verdana"/>
                <a:cs typeface="Verdana"/>
              </a:rPr>
              <a:t>d</a:t>
            </a:r>
            <a:r>
              <a:rPr sz="1600" b="1" spc="-85" dirty="0">
                <a:latin typeface="Verdana"/>
                <a:cs typeface="Verdana"/>
              </a:rPr>
              <a:t>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b="1" spc="-75" dirty="0">
                <a:latin typeface="Verdana"/>
                <a:cs typeface="Verdana"/>
              </a:rPr>
              <a:t>r</a:t>
            </a:r>
            <a:r>
              <a:rPr sz="1600" b="1" spc="-110" dirty="0">
                <a:latin typeface="Verdana"/>
                <a:cs typeface="Verdana"/>
              </a:rPr>
              <a:t>u</a:t>
            </a:r>
            <a:r>
              <a:rPr sz="1600" b="1" spc="-65" dirty="0">
                <a:latin typeface="Verdana"/>
                <a:cs typeface="Verdana"/>
              </a:rPr>
              <a:t>o</a:t>
            </a:r>
            <a:r>
              <a:rPr sz="1600" b="1" spc="-60" dirty="0">
                <a:latin typeface="Verdana"/>
                <a:cs typeface="Verdana"/>
              </a:rPr>
              <a:t>t</a:t>
            </a:r>
            <a:r>
              <a:rPr sz="1600" b="1" spc="-100" dirty="0">
                <a:latin typeface="Verdana"/>
                <a:cs typeface="Verdana"/>
              </a:rPr>
              <a:t>are</a:t>
            </a:r>
            <a:r>
              <a:rPr sz="1600" spc="-245" dirty="0">
                <a:latin typeface="Verdana"/>
                <a:cs typeface="Verdana"/>
              </a:rPr>
              <a:t>.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U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ili</a:t>
            </a:r>
            <a:r>
              <a:rPr sz="1600" spc="-30" dirty="0">
                <a:latin typeface="Verdana"/>
                <a:cs typeface="Verdana"/>
              </a:rPr>
              <a:t>zz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140" dirty="0">
                <a:latin typeface="Verdana"/>
                <a:cs typeface="Verdana"/>
              </a:rPr>
              <a:t>m</a:t>
            </a:r>
            <a:r>
              <a:rPr sz="1600" spc="30" dirty="0">
                <a:latin typeface="Verdana"/>
                <a:cs typeface="Verdana"/>
              </a:rPr>
              <a:t>o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  </a:t>
            </a:r>
            <a:r>
              <a:rPr sz="1600" spc="35" dirty="0">
                <a:latin typeface="Verdana"/>
                <a:cs typeface="Verdana"/>
              </a:rPr>
              <a:t>g</a:t>
            </a:r>
            <a:r>
              <a:rPr sz="1600" spc="1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35" dirty="0">
                <a:latin typeface="Verdana"/>
                <a:cs typeface="Verdana"/>
              </a:rPr>
              <a:t>di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p</a:t>
            </a:r>
            <a:r>
              <a:rPr sz="1600" spc="40" dirty="0">
                <a:latin typeface="Verdana"/>
                <a:cs typeface="Verdana"/>
              </a:rPr>
              <a:t>e</a:t>
            </a:r>
            <a:r>
              <a:rPr sz="1600" spc="-45" dirty="0">
                <a:latin typeface="Verdana"/>
                <a:cs typeface="Verdana"/>
              </a:rPr>
              <a:t>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d</a:t>
            </a:r>
            <a:r>
              <a:rPr sz="1600" spc="40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f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70" dirty="0">
                <a:latin typeface="Verdana"/>
                <a:cs typeface="Verdana"/>
              </a:rPr>
              <a:t>n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b="1" spc="-114" dirty="0">
                <a:latin typeface="Verdana"/>
                <a:cs typeface="Verdana"/>
              </a:rPr>
              <a:t>l</a:t>
            </a:r>
            <a:r>
              <a:rPr sz="1600" b="1" spc="-120" dirty="0">
                <a:latin typeface="Verdana"/>
                <a:cs typeface="Verdana"/>
              </a:rPr>
              <a:t>’</a:t>
            </a:r>
            <a:r>
              <a:rPr sz="1600" b="1" spc="-100" dirty="0">
                <a:latin typeface="Verdana"/>
                <a:cs typeface="Verdana"/>
              </a:rPr>
              <a:t>a</a:t>
            </a:r>
            <a:r>
              <a:rPr sz="1600" b="1" spc="-45" dirty="0">
                <a:latin typeface="Verdana"/>
                <a:cs typeface="Verdana"/>
              </a:rPr>
              <a:t>n</a:t>
            </a:r>
            <a:r>
              <a:rPr sz="1600" b="1" spc="-10" dirty="0">
                <a:latin typeface="Verdana"/>
                <a:cs typeface="Verdana"/>
              </a:rPr>
              <a:t>g</a:t>
            </a:r>
            <a:r>
              <a:rPr sz="1600" b="1" spc="-65" dirty="0">
                <a:latin typeface="Verdana"/>
                <a:cs typeface="Verdana"/>
              </a:rPr>
              <a:t>o</a:t>
            </a:r>
            <a:r>
              <a:rPr sz="1600" b="1" spc="-80" dirty="0">
                <a:latin typeface="Verdana"/>
                <a:cs typeface="Verdana"/>
              </a:rPr>
              <a:t>lo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55" dirty="0">
                <a:latin typeface="Verdana"/>
                <a:cs typeface="Verdana"/>
              </a:rPr>
              <a:t>di</a:t>
            </a:r>
            <a:r>
              <a:rPr sz="1600" b="1" spc="-110" dirty="0">
                <a:latin typeface="Verdana"/>
                <a:cs typeface="Verdana"/>
              </a:rPr>
              <a:t> </a:t>
            </a:r>
            <a:r>
              <a:rPr sz="1600" b="1" spc="-125" dirty="0">
                <a:latin typeface="Verdana"/>
                <a:cs typeface="Verdana"/>
              </a:rPr>
              <a:t>r</a:t>
            </a:r>
            <a:r>
              <a:rPr sz="1600" b="1" spc="-65" dirty="0">
                <a:latin typeface="Verdana"/>
                <a:cs typeface="Verdana"/>
              </a:rPr>
              <a:t>o</a:t>
            </a:r>
            <a:r>
              <a:rPr sz="1600" b="1" spc="-60" dirty="0">
                <a:latin typeface="Verdana"/>
                <a:cs typeface="Verdana"/>
              </a:rPr>
              <a:t>t</a:t>
            </a:r>
            <a:r>
              <a:rPr sz="1600" b="1" spc="-100" dirty="0">
                <a:latin typeface="Verdana"/>
                <a:cs typeface="Verdana"/>
              </a:rPr>
              <a:t>a</a:t>
            </a:r>
            <a:r>
              <a:rPr sz="1600" b="1" spc="-110" dirty="0">
                <a:latin typeface="Verdana"/>
                <a:cs typeface="Verdana"/>
              </a:rPr>
              <a:t>z</a:t>
            </a:r>
            <a:r>
              <a:rPr sz="1600" b="1" spc="-55" dirty="0">
                <a:latin typeface="Verdana"/>
                <a:cs typeface="Verdana"/>
              </a:rPr>
              <a:t>i</a:t>
            </a:r>
            <a:r>
              <a:rPr sz="1600" b="1" spc="-100" dirty="0">
                <a:latin typeface="Verdana"/>
                <a:cs typeface="Verdana"/>
              </a:rPr>
              <a:t>o</a:t>
            </a:r>
            <a:r>
              <a:rPr sz="1600" b="1" spc="-45" dirty="0">
                <a:latin typeface="Verdana"/>
                <a:cs typeface="Verdana"/>
              </a:rPr>
              <a:t>n</a:t>
            </a:r>
            <a:r>
              <a:rPr sz="1600" b="1" spc="-60" dirty="0">
                <a:latin typeface="Verdana"/>
                <a:cs typeface="Verdana"/>
              </a:rPr>
              <a:t>e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167</Words>
  <Application>Microsoft Macintosh PowerPoint</Application>
  <PresentationFormat>Presentazione su schermo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Helvetica Neue</vt:lpstr>
      <vt:lpstr>Tahoma</vt:lpstr>
      <vt:lpstr>Verdana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Attuatori : LED</vt:lpstr>
      <vt:lpstr>Sensori : Umidità</vt:lpstr>
      <vt:lpstr>Sensori : Livello dell’acqua</vt:lpstr>
      <vt:lpstr>Relay e pompa</vt:lpstr>
      <vt:lpstr>Attuatori : Servomotore</vt:lpstr>
      <vt:lpstr>Dubbi e 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MARCO DAL CORSO</cp:lastModifiedBy>
  <cp:revision>17</cp:revision>
  <dcterms:created xsi:type="dcterms:W3CDTF">2021-08-29T14:32:31Z</dcterms:created>
  <dcterms:modified xsi:type="dcterms:W3CDTF">2021-08-31T14:18:09Z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2021-06-27T00:00:00Z</vt:filetime>
  </property>
  <property fmtid="{D5CDD505-2E9C-101B-9397-08002B2CF9AE}" pid="3" name="LastSaved">
    <vt:filetime>2021-08-29T00:00:00Z</vt:filetime>
  </property>
</Properties>
</file>