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06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48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9CA7-5AFA-4E4D-A297-6C5B3721A2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4BC1D4-5FB7-4CF3-9CFB-2EE5E5CB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erra.net/business-analytics/what-data-warehouse-how-deliver-value/" TargetMode="External"/><Relationship Id="rId7" Type="http://schemas.openxmlformats.org/officeDocument/2006/relationships/hyperlink" Target="https://books.google.ca/books?id=n2nIM0l1TQ0C&amp;pg=PA91&amp;lpg=PA91&amp;dq=Managers+think+of+the+business+in+terms+of+business+dimensions&amp;source=bl&amp;ots=sUR-HRNUfT&amp;sig=ACfU3U3vaSp-gm-wu18ljwZ2YW9TGffdlg&amp;hl=en&amp;sa=X&amp;ved=2ahUKEwjS99jSk8foAhXTYDUKHejhBlgQ6AEwCXoECA4QLg#v=onepage&amp;q=Managers%20think%20of%20the%20business%20in%20terms%20of%20business%20dimensions&amp;f=false" TargetMode="External"/><Relationship Id="rId2" Type="http://schemas.openxmlformats.org/officeDocument/2006/relationships/hyperlink" Target="https://panoply.io/data-warehouse-guide/3-ways-to-build-an-etl-proc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a-en/products/cognos-analytics" TargetMode="External"/><Relationship Id="rId5" Type="http://schemas.openxmlformats.org/officeDocument/2006/relationships/hyperlink" Target="https://olap.com/learn-bi-olap/olap-bi-definitions/business-intelligence/" TargetMode="External"/><Relationship Id="rId4" Type="http://schemas.openxmlformats.org/officeDocument/2006/relationships/hyperlink" Target="https://www.tutorialspoint.com/dwh/dwh_data_warehousing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ED38-CEBC-40C8-9128-145F099DB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807" y="723782"/>
            <a:ext cx="8998805" cy="1720480"/>
          </a:xfrm>
        </p:spPr>
        <p:txBody>
          <a:bodyPr/>
          <a:lstStyle/>
          <a:p>
            <a:pPr algn="ctr"/>
            <a:r>
              <a:rPr lang="en-US" dirty="0"/>
              <a:t>Case Study 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2BC9-B00B-4D7C-8C8E-A5844149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809" y="2787163"/>
            <a:ext cx="8998804" cy="3116500"/>
          </a:xfrm>
        </p:spPr>
        <p:txBody>
          <a:bodyPr>
            <a:normAutofit/>
          </a:bodyPr>
          <a:lstStyle/>
          <a:p>
            <a:r>
              <a:rPr lang="en-US" dirty="0"/>
              <a:t>SMIT PANCHAL – B00828070</a:t>
            </a:r>
          </a:p>
          <a:p>
            <a:r>
              <a:rPr lang="en-US" dirty="0"/>
              <a:t>MEETA CHANCHLANI – B00835734</a:t>
            </a:r>
          </a:p>
          <a:p>
            <a:r>
              <a:rPr lang="en-US" dirty="0"/>
              <a:t>VIVEK SAKARIYA – B00848519</a:t>
            </a:r>
          </a:p>
        </p:txBody>
      </p:sp>
    </p:spTree>
    <p:extLst>
      <p:ext uri="{BB962C8B-B14F-4D97-AF65-F5344CB8AC3E}">
        <p14:creationId xmlns:p14="http://schemas.microsoft.com/office/powerpoint/2010/main" val="384055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D33E-D154-4BF4-A31F-4561FD48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036" y="341050"/>
            <a:ext cx="8911687" cy="668359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DF13E-2FEE-4FD0-9A45-CA4C00C00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 t="15769" r="4446" b="8078"/>
          <a:stretch/>
        </p:blipFill>
        <p:spPr>
          <a:xfrm>
            <a:off x="1601445" y="2067964"/>
            <a:ext cx="9513278" cy="47126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12B20-2C96-49F0-A695-C4C6D943F6D0}"/>
              </a:ext>
            </a:extLst>
          </p:cNvPr>
          <p:cNvCxnSpPr>
            <a:cxnSpLocks/>
          </p:cNvCxnSpPr>
          <p:nvPr/>
        </p:nvCxnSpPr>
        <p:spPr>
          <a:xfrm flipH="1">
            <a:off x="6972300" y="3578470"/>
            <a:ext cx="14595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70EF3C-B4AC-4313-8B25-BB9C780CF8FD}"/>
              </a:ext>
            </a:extLst>
          </p:cNvPr>
          <p:cNvSpPr txBox="1"/>
          <p:nvPr/>
        </p:nvSpPr>
        <p:spPr>
          <a:xfrm>
            <a:off x="8431824" y="3141300"/>
            <a:ext cx="256735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Extracting the fields which are needed for making the schema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2CF07A-37EA-4E10-948C-2AA9A66F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45" y="1201068"/>
            <a:ext cx="9513278" cy="8668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86CE-4C34-42DB-8A84-5976122FE0C4}"/>
              </a:ext>
            </a:extLst>
          </p:cNvPr>
          <p:cNvCxnSpPr>
            <a:cxnSpLocks/>
          </p:cNvCxnSpPr>
          <p:nvPr/>
        </p:nvCxnSpPr>
        <p:spPr>
          <a:xfrm flipH="1">
            <a:off x="4404946" y="1446579"/>
            <a:ext cx="138039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57D7BA-AE05-4F3F-8EE8-7357D845E398}"/>
              </a:ext>
            </a:extLst>
          </p:cNvPr>
          <p:cNvSpPr txBox="1"/>
          <p:nvPr/>
        </p:nvSpPr>
        <p:spPr>
          <a:xfrm>
            <a:off x="5969977" y="1201068"/>
            <a:ext cx="28838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Importing pandas library to work with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74D5B-C37E-442A-B13B-1D491B160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7" t="10256" r="2211" b="11154"/>
          <a:stretch/>
        </p:blipFill>
        <p:spPr>
          <a:xfrm>
            <a:off x="1820007" y="734158"/>
            <a:ext cx="9777047" cy="5389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9D27EE-6E7F-40AF-86CF-D73431BCD0DE}"/>
              </a:ext>
            </a:extLst>
          </p:cNvPr>
          <p:cNvCxnSpPr>
            <a:cxnSpLocks/>
          </p:cNvCxnSpPr>
          <p:nvPr/>
        </p:nvCxnSpPr>
        <p:spPr>
          <a:xfrm flipH="1">
            <a:off x="6339255" y="2259623"/>
            <a:ext cx="1696914" cy="624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ACF981-E361-486A-913A-C83F6E28964F}"/>
              </a:ext>
            </a:extLst>
          </p:cNvPr>
          <p:cNvSpPr txBox="1"/>
          <p:nvPr/>
        </p:nvSpPr>
        <p:spPr>
          <a:xfrm>
            <a:off x="8137279" y="1617784"/>
            <a:ext cx="319160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Separation of various dimension tables according to the snowflakes schema </a:t>
            </a:r>
          </a:p>
        </p:txBody>
      </p:sp>
    </p:spTree>
    <p:extLst>
      <p:ext uri="{BB962C8B-B14F-4D97-AF65-F5344CB8AC3E}">
        <p14:creationId xmlns:p14="http://schemas.microsoft.com/office/powerpoint/2010/main" val="79067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426B6-A5D9-4A8C-9CAF-6E57ECCED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t="9744" r="1130" b="10640"/>
          <a:stretch/>
        </p:blipFill>
        <p:spPr>
          <a:xfrm>
            <a:off x="1846384" y="800099"/>
            <a:ext cx="9882554" cy="54600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4D588-E1E8-4DA9-860E-6991B5398D47}"/>
              </a:ext>
            </a:extLst>
          </p:cNvPr>
          <p:cNvCxnSpPr>
            <a:cxnSpLocks/>
          </p:cNvCxnSpPr>
          <p:nvPr/>
        </p:nvCxnSpPr>
        <p:spPr>
          <a:xfrm flipH="1">
            <a:off x="6427177" y="1784838"/>
            <a:ext cx="1714500" cy="1670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5065D-E94B-4C88-9068-6958F4894F37}"/>
              </a:ext>
            </a:extLst>
          </p:cNvPr>
          <p:cNvSpPr txBox="1"/>
          <p:nvPr/>
        </p:nvSpPr>
        <p:spPr>
          <a:xfrm>
            <a:off x="8203223" y="1274885"/>
            <a:ext cx="305093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Extracting customer details as a part of 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0892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6833D9-FC17-4CC2-92D6-4770043A53C6}"/>
              </a:ext>
            </a:extLst>
          </p:cNvPr>
          <p:cNvSpPr txBox="1"/>
          <p:nvPr/>
        </p:nvSpPr>
        <p:spPr>
          <a:xfrm>
            <a:off x="2441358" y="414551"/>
            <a:ext cx="58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C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B72CF-48CA-4609-8C87-36A0B6D9E823}"/>
              </a:ext>
            </a:extLst>
          </p:cNvPr>
          <p:cNvSpPr txBox="1"/>
          <p:nvPr/>
        </p:nvSpPr>
        <p:spPr>
          <a:xfrm>
            <a:off x="2441358" y="1225689"/>
            <a:ext cx="84604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Managers think of the business in terms of business dimensions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Marketing Vice President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did my new product generate</a:t>
            </a:r>
            <a:r>
              <a:rPr lang="en-US" dirty="0">
                <a:latin typeface="Abadi" panose="020B0604020202020204" pitchFamily="34" charset="0"/>
              </a:rPr>
              <a:t>?</a:t>
            </a:r>
          </a:p>
          <a:p>
            <a:r>
              <a:rPr lang="en-US" dirty="0">
                <a:latin typeface="Abadi" panose="020B0604020202020204" pitchFamily="34" charset="0"/>
              </a:rPr>
              <a:t>month by month, in the southern division, by user demographic, relative to the previous version</a:t>
            </a:r>
          </a:p>
          <a:p>
            <a:endParaRPr lang="en-CA" dirty="0"/>
          </a:p>
          <a:p>
            <a:r>
              <a:rPr lang="en-CA" dirty="0"/>
              <a:t>Marketing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sales statistics</a:t>
            </a:r>
            <a:r>
              <a:rPr lang="en-US" dirty="0">
                <a:latin typeface="Abadi" panose="020B0604020202020204" pitchFamily="34" charset="0"/>
              </a:rPr>
              <a:t>?</a:t>
            </a:r>
          </a:p>
          <a:p>
            <a:r>
              <a:rPr lang="en-US" dirty="0">
                <a:latin typeface="Abadi" panose="020B0604020202020204" pitchFamily="34" charset="0"/>
              </a:rPr>
              <a:t>by products, summarized by product categories, daily, weekly, by distribution channels</a:t>
            </a:r>
          </a:p>
          <a:p>
            <a:endParaRPr lang="en-US" dirty="0">
              <a:latin typeface="Abadi" panose="020B0604020202020204" pitchFamily="34" charset="0"/>
            </a:endParaRPr>
          </a:p>
          <a:p>
            <a:endParaRPr lang="en-US" dirty="0">
              <a:latin typeface="Abadi" panose="020B0604020202020204" pitchFamily="34" charset="0"/>
            </a:endParaRPr>
          </a:p>
          <a:p>
            <a:r>
              <a:rPr lang="en-CA" dirty="0"/>
              <a:t>Financial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expenses </a:t>
            </a:r>
            <a:r>
              <a:rPr lang="en-US"/>
              <a:t>incurred</a:t>
            </a:r>
            <a:r>
              <a:rPr lang="en-US">
                <a:latin typeface="Abadi" panose="020B0604020202020204" pitchFamily="34" charset="0"/>
              </a:rPr>
              <a:t>?</a:t>
            </a:r>
          </a:p>
          <a:p>
            <a:r>
              <a:rPr lang="en-US">
                <a:latin typeface="Abadi" panose="020B0604020202020204" pitchFamily="34" charset="0"/>
              </a:rPr>
              <a:t>Profit</a:t>
            </a:r>
            <a:r>
              <a:rPr lang="en-US" dirty="0">
                <a:latin typeface="Abadi" panose="020B0604020202020204" pitchFamily="34" charset="0"/>
              </a:rPr>
              <a:t>/loss</a:t>
            </a:r>
          </a:p>
          <a:p>
            <a:endParaRPr 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629A-A4E9-4900-8E73-7730030E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1982"/>
          </a:xfrm>
        </p:spPr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F29F-F119-4BD8-9B69-5A6F98A2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6"/>
            <a:ext cx="8915400" cy="4478076"/>
          </a:xfrm>
        </p:spPr>
        <p:txBody>
          <a:bodyPr/>
          <a:lstStyle/>
          <a:p>
            <a:r>
              <a:rPr lang="en-US" dirty="0"/>
              <a:t>It refers to technologies, applications and practices for presenting a business information to collect meaningful information.</a:t>
            </a:r>
          </a:p>
          <a:p>
            <a:r>
              <a:rPr lang="en-US" dirty="0"/>
              <a:t>The tools used in BI will predict the views of business operations by analyzing the historical information.</a:t>
            </a:r>
          </a:p>
          <a:p>
            <a:r>
              <a:rPr lang="en-US" dirty="0"/>
              <a:t>It helps to directly load data from the csv or cloud premises.</a:t>
            </a:r>
          </a:p>
          <a:p>
            <a:r>
              <a:rPr lang="en-US" dirty="0"/>
              <a:t>IBM Cognos Analytics tool: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Cognos Analytics is an AI-fueled business intelligence platform that supports the entire analytics cycle, from discovery to operationalization.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Visualize, analyze and share actionable insights about your data with anyone in your organization.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0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32D7A-7C5A-40BE-9481-9CB1FF4FD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69" y="771856"/>
            <a:ext cx="9980245" cy="48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E7D3-F23F-4617-BA37-F81C5C8C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1839"/>
            <a:ext cx="8915400" cy="5269384"/>
          </a:xfrm>
        </p:spPr>
        <p:txBody>
          <a:bodyPr/>
          <a:lstStyle/>
          <a:p>
            <a:r>
              <a:rPr lang="en-US" dirty="0"/>
              <a:t>We analyzed data and found insights, which we combined a single dashboard.</a:t>
            </a:r>
          </a:p>
          <a:p>
            <a:r>
              <a:rPr lang="en-US" dirty="0"/>
              <a:t>There are some insights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vs Sales data w.r.t Time and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vs Quarter w.r.t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for customer w.r.t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vs Sales w.r.t Time and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vs Year w.r.t Status</a:t>
            </a:r>
          </a:p>
        </p:txBody>
      </p:sp>
    </p:spTree>
    <p:extLst>
      <p:ext uri="{BB962C8B-B14F-4D97-AF65-F5344CB8AC3E}">
        <p14:creationId xmlns:p14="http://schemas.microsoft.com/office/powerpoint/2010/main" val="314305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DB95-8D8D-47EE-BCBC-7A5595E4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9713-B2B8-4E3E-ACBF-EDA06EFE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https://panoply.io/data-warehouse-guide/3-ways-to-build-an-etl-process/</a:t>
            </a:r>
            <a:endParaRPr lang="en-US" dirty="0"/>
          </a:p>
          <a:p>
            <a:r>
              <a:rPr lang="en-US" dirty="0">
                <a:hlinkClick r:id="rId3"/>
              </a:rPr>
              <a:t>https://www.minerra.net/business-analytics/what-data-warehouse-how-deliver-value/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https://www.tutorialspoint.com/dwh/dwh_data_warehousing.htm</a:t>
            </a:r>
            <a:endParaRPr lang="en-US" dirty="0"/>
          </a:p>
          <a:p>
            <a:r>
              <a:rPr lang="en-US" dirty="0">
                <a:hlinkClick r:id="rId5"/>
              </a:rPr>
              <a:t>https://olap.com/learn-bi-olap/olap-bi-definitions/business-intelligence/</a:t>
            </a:r>
            <a:endParaRPr lang="en-US" dirty="0"/>
          </a:p>
          <a:p>
            <a:r>
              <a:rPr lang="en-US" dirty="0">
                <a:hlinkClick r:id="rId6"/>
              </a:rPr>
              <a:t>https://www.ibm.com/ca-en/products/cognos-analytics</a:t>
            </a:r>
            <a:endParaRPr lang="en-US" dirty="0"/>
          </a:p>
          <a:p>
            <a:r>
              <a:rPr lang="en-CA" dirty="0">
                <a:hlinkClick r:id="rId7"/>
              </a:rPr>
              <a:t>https://books.google.ca/books?id=n2nIM0l1TQ0C&amp;pg=PA91&amp;lpg=PA91&amp;dq=Managers+think+of+the+business+in+terms+of+business+dimensions&amp;source=bl&amp;ots=sUR-HRNUfT&amp;sig=ACfU3U3vaSp-gm-wu18ljwZ2YW9TGffdlg&amp;hl=en&amp;sa=X&amp;ved=2ahUKEwjS99jSk8foAhXTYDUKHejhBlgQ6AEwCXoECA4QLg#v=onepage&amp;q=Managers%20think%20of%20the%20business%20in%20terms%20of%20business%20dimensions&amp;f=fal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6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4F5-114A-43CE-B93F-E4B2A230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691F-7987-4451-BB65-0B52CB4A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en-US" dirty="0"/>
              <a:t>Data warehousing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Dataset exploration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Multi-dimensional Schema Development</a:t>
            </a:r>
          </a:p>
          <a:p>
            <a:r>
              <a:rPr lang="en-US" dirty="0"/>
              <a:t>Python Script</a:t>
            </a:r>
          </a:p>
          <a:p>
            <a:r>
              <a:rPr lang="en-US" dirty="0"/>
              <a:t>Business Intelligence </a:t>
            </a:r>
          </a:p>
          <a:p>
            <a:r>
              <a:rPr lang="en-US" dirty="0"/>
              <a:t>Cognos BI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F6DD-B384-4EE2-BF26-BD06135C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B862-562F-40F6-87C2-BB215B1C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1776046"/>
          </a:xfrm>
        </p:spPr>
        <p:txBody>
          <a:bodyPr/>
          <a:lstStyle/>
          <a:p>
            <a:r>
              <a:rPr lang="en-US" dirty="0"/>
              <a:t>It is process of constructing and using a data warehouse.</a:t>
            </a:r>
          </a:p>
          <a:p>
            <a:r>
              <a:rPr lang="en-US" dirty="0"/>
              <a:t>A data warehouse is constructed by integrating different sources and managing it in a meaningful way.</a:t>
            </a:r>
          </a:p>
          <a:p>
            <a:r>
              <a:rPr lang="en-US" dirty="0"/>
              <a:t>It generally involves 3 steps such as data cleaning, data integration, and data consolidations.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131E7-7D23-47AF-9160-D5F269EC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84" y="3429000"/>
            <a:ext cx="6077245" cy="31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CD1-6485-4057-8C1D-C33E7B00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222A-5706-4BE7-956E-69263B74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1362808"/>
          </a:xfrm>
        </p:spPr>
        <p:txBody>
          <a:bodyPr/>
          <a:lstStyle/>
          <a:p>
            <a:r>
              <a:rPr lang="en-US" dirty="0"/>
              <a:t>Extract – collecting data from various sources</a:t>
            </a:r>
          </a:p>
          <a:p>
            <a:r>
              <a:rPr lang="en-US" dirty="0"/>
              <a:t>Transform – convert the data into understandable form</a:t>
            </a:r>
          </a:p>
          <a:p>
            <a:r>
              <a:rPr lang="en-US" dirty="0"/>
              <a:t>Load – store the transformed data on the target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D85A7-C1D2-4C92-B0C3-CDA43EF24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20915"/>
            <a:ext cx="7143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ADB7-2315-4B1E-BDBF-E6B0831A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944"/>
          </a:xfrm>
        </p:spPr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48-74ED-478B-BCE3-D9AC75C6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0054"/>
            <a:ext cx="8915400" cy="4633546"/>
          </a:xfrm>
        </p:spPr>
        <p:txBody>
          <a:bodyPr/>
          <a:lstStyle/>
          <a:p>
            <a:r>
              <a:rPr lang="en-US" dirty="0"/>
              <a:t>There are 25 fields in the sales_data_sample.csv</a:t>
            </a:r>
          </a:p>
          <a:p>
            <a:r>
              <a:rPr lang="en-US" dirty="0"/>
              <a:t>The data is related to a specific sales data.</a:t>
            </a:r>
          </a:p>
          <a:p>
            <a:r>
              <a:rPr lang="en-US" dirty="0"/>
              <a:t>There are various fields which can define the relationships and further be used for visualization.</a:t>
            </a:r>
          </a:p>
          <a:p>
            <a:r>
              <a:rPr lang="en-US" dirty="0"/>
              <a:t>What is Sales dataset all about? </a:t>
            </a:r>
          </a:p>
          <a:p>
            <a:pPr marL="0" indent="0">
              <a:buNone/>
            </a:pPr>
            <a:r>
              <a:rPr lang="en-US" dirty="0"/>
              <a:t>•	The dataset is all about an Automobile Sales.</a:t>
            </a:r>
          </a:p>
          <a:p>
            <a:pPr marL="0" indent="0">
              <a:buNone/>
            </a:pPr>
            <a:r>
              <a:rPr lang="en-US" dirty="0"/>
              <a:t>•	It was inspired for retail analytics.</a:t>
            </a:r>
          </a:p>
          <a:p>
            <a:pPr marL="0" indent="0">
              <a:buNone/>
            </a:pPr>
            <a:r>
              <a:rPr lang="en-US" dirty="0"/>
              <a:t>•	It was originally written by Maria Carina.</a:t>
            </a:r>
          </a:p>
          <a:p>
            <a:pPr marL="0" indent="0">
              <a:buNone/>
            </a:pPr>
            <a:r>
              <a:rPr lang="en-US" dirty="0"/>
              <a:t>•	There are total 25 columns.</a:t>
            </a:r>
          </a:p>
          <a:p>
            <a:pPr marL="0" indent="0">
              <a:buNone/>
            </a:pPr>
            <a:r>
              <a:rPr lang="en-US" dirty="0"/>
              <a:t>•	There are total 2823 rows.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5423-4ADF-4BFA-8CC4-A7FF24A1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96815"/>
            <a:ext cx="8915400" cy="5539154"/>
          </a:xfrm>
        </p:spPr>
        <p:txBody>
          <a:bodyPr>
            <a:normAutofit/>
          </a:bodyPr>
          <a:lstStyle/>
          <a:p>
            <a:r>
              <a:rPr lang="en-US" dirty="0"/>
              <a:t>General observation of the Data?</a:t>
            </a:r>
          </a:p>
          <a:p>
            <a:pPr marL="0" indent="0">
              <a:buNone/>
            </a:pPr>
            <a:r>
              <a:rPr lang="en-US" dirty="0"/>
              <a:t>•	The data is from year 2003 to 2005.</a:t>
            </a:r>
          </a:p>
          <a:p>
            <a:pPr marL="0" indent="0">
              <a:buNone/>
            </a:pPr>
            <a:r>
              <a:rPr lang="en-US" dirty="0"/>
              <a:t>•	There are total 109 unique products.</a:t>
            </a:r>
          </a:p>
          <a:p>
            <a:pPr marL="0" indent="0">
              <a:buNone/>
            </a:pPr>
            <a:r>
              <a:rPr lang="en-US" dirty="0"/>
              <a:t>•	There are total 19 unique countries.</a:t>
            </a:r>
          </a:p>
          <a:p>
            <a:pPr marL="0" indent="0">
              <a:buNone/>
            </a:pPr>
            <a:r>
              <a:rPr lang="en-US" dirty="0"/>
              <a:t>•	There are 92 unique customers.</a:t>
            </a:r>
          </a:p>
          <a:p>
            <a:pPr marL="0" indent="0">
              <a:buNone/>
            </a:pPr>
            <a:r>
              <a:rPr lang="en-US" dirty="0"/>
              <a:t>•	There are 307 unique orders.</a:t>
            </a:r>
          </a:p>
          <a:p>
            <a:pPr marL="0" indent="0">
              <a:buNone/>
            </a:pPr>
            <a:r>
              <a:rPr lang="en-US" dirty="0"/>
              <a:t>•	There are total 4 territories.</a:t>
            </a:r>
          </a:p>
        </p:txBody>
      </p:sp>
    </p:spTree>
    <p:extLst>
      <p:ext uri="{BB962C8B-B14F-4D97-AF65-F5344CB8AC3E}">
        <p14:creationId xmlns:p14="http://schemas.microsoft.com/office/powerpoint/2010/main" val="1972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6F8D-6E4A-4054-B3C8-0112BAB5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36" y="228457"/>
            <a:ext cx="8911687" cy="66835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B1D15-2858-43BD-B283-AF12B8A6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87" y="995374"/>
            <a:ext cx="1933845" cy="2838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1ECAD-BBD1-4310-BD02-706B301C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32" y="1030542"/>
            <a:ext cx="1848108" cy="2762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738C5-7647-4E16-B519-B013A8F2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40" y="995374"/>
            <a:ext cx="3905795" cy="335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B3F6D-8B17-4A60-8BDF-A054D1F9E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35" y="995374"/>
            <a:ext cx="193384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4C82-EECE-4DF1-BB4D-C873FD8F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944"/>
          </a:xfrm>
        </p:spPr>
        <p:txBody>
          <a:bodyPr/>
          <a:lstStyle/>
          <a:p>
            <a:r>
              <a:rPr lang="en-US" dirty="0"/>
              <a:t>Multi-Dimensional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C2BC-D750-4123-9A51-8C25D59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0054"/>
            <a:ext cx="8915400" cy="448408"/>
          </a:xfrm>
        </p:spPr>
        <p:txBody>
          <a:bodyPr/>
          <a:lstStyle/>
          <a:p>
            <a:r>
              <a:rPr lang="en-US" b="1" dirty="0"/>
              <a:t>Initial Schema for design (Star Schema): Option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89284-D5D3-471A-A9C3-70CE5756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78" y="1909942"/>
            <a:ext cx="4932484" cy="45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9822-864D-4D6F-B23F-F44B1FAE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632"/>
            <a:ext cx="8915400" cy="457200"/>
          </a:xfrm>
        </p:spPr>
        <p:txBody>
          <a:bodyPr/>
          <a:lstStyle/>
          <a:p>
            <a:r>
              <a:rPr lang="en-US" b="1" dirty="0"/>
              <a:t>Subsequent Schema (Snowflakes Schema): Option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19CDB-485F-4613-9C22-CDAADB8A2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51" y="1371599"/>
            <a:ext cx="9722399" cy="49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0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719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Century Gothic</vt:lpstr>
      <vt:lpstr>Wingdings 3</vt:lpstr>
      <vt:lpstr>Wisp</vt:lpstr>
      <vt:lpstr>Case Study Group 5</vt:lpstr>
      <vt:lpstr>AGENDA</vt:lpstr>
      <vt:lpstr>Data Warehousing</vt:lpstr>
      <vt:lpstr>ETL</vt:lpstr>
      <vt:lpstr>Dataset Exploration</vt:lpstr>
      <vt:lpstr>PowerPoint Presentation</vt:lpstr>
      <vt:lpstr>Data Cleaning</vt:lpstr>
      <vt:lpstr>Multi-Dimensional Schema</vt:lpstr>
      <vt:lpstr>PowerPoint Presentation</vt:lpstr>
      <vt:lpstr>Python Script</vt:lpstr>
      <vt:lpstr>PowerPoint Presentation</vt:lpstr>
      <vt:lpstr>PowerPoint Presentation</vt:lpstr>
      <vt:lpstr>PowerPoint Presentation</vt:lpstr>
      <vt:lpstr>Business Intelligence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SAKARIYA</dc:creator>
  <cp:lastModifiedBy>VIVEK SAKARIYA</cp:lastModifiedBy>
  <cp:revision>79</cp:revision>
  <dcterms:created xsi:type="dcterms:W3CDTF">2020-03-31T17:28:53Z</dcterms:created>
  <dcterms:modified xsi:type="dcterms:W3CDTF">2020-04-01T16:45:06Z</dcterms:modified>
</cp:coreProperties>
</file>