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325" r:id="rId11"/>
    <p:sldId id="326" r:id="rId12"/>
    <p:sldId id="327" r:id="rId13"/>
    <p:sldId id="328" r:id="rId14"/>
    <p:sldId id="329" r:id="rId15"/>
    <p:sldId id="280" r:id="rId16"/>
  </p:sldIdLst>
  <p:sldSz cx="9144000" cy="6858000" type="screen4x3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sson Augusto Carnelos Kuhn (QUALIDADE E PROJETOS)" initials="AACK(EP" lastIdx="1" clrIdx="0">
    <p:extLst>
      <p:ext uri="{19B8F6BF-5375-455C-9EA6-DF929625EA0E}">
        <p15:presenceInfo xmlns:p15="http://schemas.microsoft.com/office/powerpoint/2012/main" userId="S-1-5-21-1716978319-926692586-106818116-11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2F40052-6791-4E72-87C1-E59920E8D35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53754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9A8F652-6F54-4B71-B22D-BE8D353E6DF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8402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5943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5805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068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59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39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6292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885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996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99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918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27920-97F9-4D53-8319-3F8805780C7F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98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1C04-256E-438E-A8C9-F447093070E0}" type="datetime1">
              <a:rPr lang="pt-BR" smtClean="0"/>
              <a:t>21/08/2024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63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B17B-C429-49C0-A981-AD8986871EB9}" type="datetime1">
              <a:rPr lang="pt-BR" smtClean="0"/>
              <a:t>21/08/2024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2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E14B-2469-44E3-8307-64BDED3774EB}" type="datetime1">
              <a:rPr lang="pt-BR" smtClean="0"/>
              <a:t>21/08/2024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684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Engenharia de Software 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EC0537-C1AB-4CF3-8A4B-0626750FAA4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181600"/>
          </a:xfr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3112-BCE3-459B-896B-11D03CEB46DB}" type="datetime1">
              <a:rPr lang="pt-BR" smtClean="0"/>
              <a:t>21/08/2024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70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8D4D-DD85-4D56-A890-2E2B7EA9CE0D}" type="datetime1">
              <a:rPr lang="pt-BR" smtClean="0"/>
              <a:t>21/08/2024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08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AD97-5875-4CAC-92E1-723331D47239}" type="datetime1">
              <a:rPr lang="pt-BR" smtClean="0"/>
              <a:t>21/08/2024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51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B857-6EA1-410B-9D1C-23E73268BF5D}" type="datetime1">
              <a:rPr lang="pt-BR" smtClean="0"/>
              <a:t>21/08/2024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8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D6D0-4480-4A61-8292-A027550D22A3}" type="datetime1">
              <a:rPr lang="pt-BR" smtClean="0"/>
              <a:t>21/08/2024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57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48B-734F-4703-9BB1-027F3C7FDF06}" type="datetime1">
              <a:rPr lang="pt-BR" smtClean="0"/>
              <a:t>21/08/2024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53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7867-AD54-42B2-9082-125FD09F8926}" type="datetime1">
              <a:rPr lang="pt-BR" smtClean="0"/>
              <a:t>21/08/2024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82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9418-C53E-4CC3-AFC3-691B4B680F25}" type="datetime1">
              <a:rPr lang="pt-BR" smtClean="0"/>
              <a:t>21/08/2024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96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2FF3-F84F-4BAD-B407-A81834087759}" type="datetime1">
              <a:rPr lang="pt-BR" smtClean="0"/>
              <a:t>21/08/2024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9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944216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Resolução Estruturada de Problemas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Alisson Kuhn</a:t>
            </a:r>
          </a:p>
          <a:p>
            <a:r>
              <a:rPr lang="pt-BR" sz="2400" dirty="0"/>
              <a:t>alissonkuhn@hotmail.com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39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1288"/>
            <a:ext cx="8363272" cy="4395944"/>
          </a:xfrm>
        </p:spPr>
        <p:txBody>
          <a:bodyPr>
            <a:noAutofit/>
          </a:bodyPr>
          <a:lstStyle/>
          <a:p>
            <a:r>
              <a:rPr lang="pt-BR" dirty="0"/>
              <a:t>Procedimento chamando procedimento</a:t>
            </a:r>
          </a:p>
          <a:p>
            <a:r>
              <a:rPr lang="pt-BR" dirty="0"/>
              <a:t>Procedimento chamando função</a:t>
            </a:r>
          </a:p>
          <a:p>
            <a:r>
              <a:rPr lang="pt-BR" dirty="0"/>
              <a:t>Função chamando função</a:t>
            </a:r>
          </a:p>
          <a:p>
            <a:r>
              <a:rPr lang="pt-BR" dirty="0"/>
              <a:t>Função chamando procedimento</a:t>
            </a:r>
          </a:p>
          <a:p>
            <a:r>
              <a:rPr lang="pt-BR" dirty="0"/>
              <a:t>Procedimento recursivo</a:t>
            </a:r>
          </a:p>
          <a:p>
            <a:r>
              <a:rPr lang="pt-BR" dirty="0"/>
              <a:t>Escopo das variáveis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Importante</a:t>
            </a:r>
          </a:p>
        </p:txBody>
      </p:sp>
    </p:spTree>
    <p:extLst>
      <p:ext uri="{BB962C8B-B14F-4D97-AF65-F5344CB8AC3E}">
        <p14:creationId xmlns:p14="http://schemas.microsoft.com/office/powerpoint/2010/main" val="383758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23728" y="2204864"/>
            <a:ext cx="5184576" cy="43959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/>
              <a:t>Podemos passar parâmetros para uma função ou um procedimento </a:t>
            </a:r>
            <a:r>
              <a:rPr lang="pt-BR" i="1" dirty="0"/>
              <a:t>por valor</a:t>
            </a:r>
            <a:r>
              <a:rPr lang="pt-BR" dirty="0"/>
              <a:t> e/ou </a:t>
            </a:r>
            <a:r>
              <a:rPr lang="pt-BR" i="1" dirty="0"/>
              <a:t>por referência</a:t>
            </a:r>
            <a:r>
              <a:rPr lang="pt-BR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Passagem de Parâmetros</a:t>
            </a:r>
          </a:p>
        </p:txBody>
      </p:sp>
    </p:spTree>
    <p:extLst>
      <p:ext uri="{BB962C8B-B14F-4D97-AF65-F5344CB8AC3E}">
        <p14:creationId xmlns:p14="http://schemas.microsoft.com/office/powerpoint/2010/main" val="355368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1288"/>
            <a:ext cx="8363272" cy="4395944"/>
          </a:xfrm>
        </p:spPr>
        <p:txBody>
          <a:bodyPr>
            <a:noAutofit/>
          </a:bodyPr>
          <a:lstStyle/>
          <a:p>
            <a:r>
              <a:rPr lang="pt-BR" dirty="0"/>
              <a:t>Quando se passa um parâmetro </a:t>
            </a:r>
            <a:r>
              <a:rPr lang="pt-BR" i="1" dirty="0"/>
              <a:t>por valor</a:t>
            </a:r>
            <a:r>
              <a:rPr lang="pt-BR" dirty="0"/>
              <a:t> estamos realmente passando o valor ou a cópia de um valor armazenado em uma variável ou propriedade de um componente.</a:t>
            </a:r>
          </a:p>
          <a:p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Passagem de Parâmetros - Por valor</a:t>
            </a:r>
          </a:p>
        </p:txBody>
      </p:sp>
    </p:spTree>
    <p:extLst>
      <p:ext uri="{BB962C8B-B14F-4D97-AF65-F5344CB8AC3E}">
        <p14:creationId xmlns:p14="http://schemas.microsoft.com/office/powerpoint/2010/main" val="83656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1288"/>
            <a:ext cx="8363272" cy="4395944"/>
          </a:xfrm>
        </p:spPr>
        <p:txBody>
          <a:bodyPr>
            <a:noAutofit/>
          </a:bodyPr>
          <a:lstStyle/>
          <a:p>
            <a:r>
              <a:rPr lang="pt-BR" dirty="0"/>
              <a:t>Quando a passagem se faz por referência, estamos passando o endereço de memória da variável e não o seu valor. Quando se altera, dentro da função ou procedimento, o valor de uma variável passada </a:t>
            </a:r>
            <a:r>
              <a:rPr lang="pt-BR" i="1" dirty="0"/>
              <a:t>por referência</a:t>
            </a:r>
            <a:r>
              <a:rPr lang="pt-BR" dirty="0"/>
              <a:t> esta alteração surte efeito em todo o programa. Para passarmos um parâmetro </a:t>
            </a:r>
            <a:r>
              <a:rPr lang="pt-BR" i="1" dirty="0"/>
              <a:t>por referência </a:t>
            </a:r>
            <a:r>
              <a:rPr lang="pt-BR" dirty="0"/>
              <a:t>devemos precedê-lo da palavra reservada </a:t>
            </a:r>
            <a:r>
              <a:rPr lang="pt-BR" b="1" i="1" dirty="0"/>
              <a:t>ref</a:t>
            </a:r>
            <a:r>
              <a:rPr lang="pt-BR" dirty="0"/>
              <a:t>.</a:t>
            </a:r>
          </a:p>
          <a:p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116632"/>
            <a:ext cx="86868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Passagem de Parâmetros - Por referencia</a:t>
            </a:r>
          </a:p>
        </p:txBody>
      </p:sp>
    </p:spTree>
    <p:extLst>
      <p:ext uri="{BB962C8B-B14F-4D97-AF65-F5344CB8AC3E}">
        <p14:creationId xmlns:p14="http://schemas.microsoft.com/office/powerpoint/2010/main" val="378027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1288"/>
            <a:ext cx="8363272" cy="439594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2000" dirty="0"/>
              <a:t>#include &lt;</a:t>
            </a:r>
            <a:r>
              <a:rPr lang="pt-BR" sz="2000" dirty="0" err="1"/>
              <a:t>stdio.h</a:t>
            </a:r>
            <a:r>
              <a:rPr lang="pt-BR" sz="2000" dirty="0"/>
              <a:t>&gt;</a:t>
            </a:r>
          </a:p>
          <a:p>
            <a:pPr marL="109728" indent="0">
              <a:buNone/>
            </a:pPr>
            <a:r>
              <a:rPr lang="pt-BR" sz="2000" dirty="0" err="1"/>
              <a:t>void</a:t>
            </a:r>
            <a:r>
              <a:rPr lang="pt-BR" sz="2000" dirty="0"/>
              <a:t> soma(</a:t>
            </a:r>
            <a:r>
              <a:rPr lang="pt-BR" sz="2000" dirty="0" err="1"/>
              <a:t>int</a:t>
            </a:r>
            <a:r>
              <a:rPr lang="pt-BR" sz="2000" dirty="0"/>
              <a:t> n1, </a:t>
            </a:r>
            <a:r>
              <a:rPr lang="pt-BR" sz="2000" dirty="0" err="1"/>
              <a:t>int</a:t>
            </a:r>
            <a:r>
              <a:rPr lang="pt-BR" sz="2000" dirty="0"/>
              <a:t> n2, </a:t>
            </a:r>
            <a:r>
              <a:rPr lang="pt-BR" sz="2000" dirty="0" err="1"/>
              <a:t>int</a:t>
            </a:r>
            <a:r>
              <a:rPr lang="pt-BR" sz="2000" dirty="0"/>
              <a:t> *total);</a:t>
            </a:r>
          </a:p>
          <a:p>
            <a:pPr marL="109728" indent="0">
              <a:buNone/>
            </a:pPr>
            <a:endParaRPr lang="pt-BR" sz="2000" dirty="0"/>
          </a:p>
          <a:p>
            <a:pPr marL="109728" indent="0">
              <a:buNone/>
            </a:pPr>
            <a:r>
              <a:rPr lang="pt-BR" sz="2000" dirty="0" err="1"/>
              <a:t>void</a:t>
            </a:r>
            <a:r>
              <a:rPr lang="pt-BR" sz="2000" dirty="0"/>
              <a:t> soma(</a:t>
            </a:r>
            <a:r>
              <a:rPr lang="pt-BR" sz="2000" dirty="0" err="1"/>
              <a:t>int</a:t>
            </a:r>
            <a:r>
              <a:rPr lang="pt-BR" sz="2000" dirty="0"/>
              <a:t> n1, </a:t>
            </a:r>
            <a:r>
              <a:rPr lang="pt-BR" sz="2000" dirty="0" err="1"/>
              <a:t>int</a:t>
            </a:r>
            <a:r>
              <a:rPr lang="pt-BR" sz="2000" dirty="0"/>
              <a:t> n2, </a:t>
            </a:r>
            <a:r>
              <a:rPr lang="pt-BR" sz="2000" dirty="0" err="1"/>
              <a:t>int</a:t>
            </a:r>
            <a:r>
              <a:rPr lang="pt-BR" sz="2000" dirty="0"/>
              <a:t> *total)</a:t>
            </a:r>
          </a:p>
          <a:p>
            <a:pPr marL="109728" indent="0">
              <a:buNone/>
            </a:pPr>
            <a:r>
              <a:rPr lang="pt-BR" sz="2000" dirty="0"/>
              <a:t>{</a:t>
            </a:r>
          </a:p>
          <a:p>
            <a:pPr marL="109728" indent="0">
              <a:buNone/>
            </a:pPr>
            <a:r>
              <a:rPr lang="pt-BR" sz="2000" dirty="0"/>
              <a:t>     *total = n1 + n2;</a:t>
            </a:r>
          </a:p>
          <a:p>
            <a:pPr marL="109728" indent="0">
              <a:buNone/>
            </a:pPr>
            <a:r>
              <a:rPr lang="pt-BR" sz="2000" dirty="0"/>
              <a:t>}</a:t>
            </a:r>
          </a:p>
          <a:p>
            <a:pPr marL="109728" indent="0">
              <a:buNone/>
            </a:pP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main</a:t>
            </a:r>
            <a:r>
              <a:rPr lang="pt-BR" sz="2000" dirty="0"/>
              <a:t>()</a:t>
            </a:r>
          </a:p>
          <a:p>
            <a:pPr marL="109728" indent="0">
              <a:buNone/>
            </a:pPr>
            <a:r>
              <a:rPr lang="pt-BR" sz="2000" dirty="0"/>
              <a:t>{</a:t>
            </a:r>
          </a:p>
          <a:p>
            <a:pPr marL="109728" indent="0">
              <a:buNone/>
            </a:pPr>
            <a:r>
              <a:rPr lang="pt-BR" sz="2000" dirty="0"/>
              <a:t>     </a:t>
            </a:r>
            <a:r>
              <a:rPr lang="pt-BR" sz="2000" dirty="0" err="1"/>
              <a:t>int</a:t>
            </a:r>
            <a:r>
              <a:rPr lang="pt-BR" sz="2000" dirty="0"/>
              <a:t> a, b, c;     </a:t>
            </a:r>
          </a:p>
          <a:p>
            <a:pPr marL="109728" indent="0">
              <a:buNone/>
            </a:pPr>
            <a:r>
              <a:rPr lang="pt-BR" sz="2000" dirty="0"/>
              <a:t>     soma(10, 5, &amp;c);</a:t>
            </a:r>
          </a:p>
          <a:p>
            <a:pPr marL="109728" indent="0">
              <a:buNone/>
            </a:pPr>
            <a:r>
              <a:rPr lang="pt-BR" sz="2000" dirty="0"/>
              <a:t>     </a:t>
            </a:r>
            <a:r>
              <a:rPr lang="pt-BR" sz="2000" dirty="0" err="1"/>
              <a:t>printf</a:t>
            </a:r>
            <a:r>
              <a:rPr lang="pt-BR" sz="2000" dirty="0"/>
              <a:t>("Total: %d", c);</a:t>
            </a:r>
          </a:p>
          <a:p>
            <a:pPr marL="109728" indent="0">
              <a:buNone/>
            </a:pPr>
            <a:r>
              <a:rPr lang="pt-BR" sz="2000" dirty="0"/>
              <a:t>     </a:t>
            </a:r>
            <a:r>
              <a:rPr lang="pt-BR" sz="2000" dirty="0" err="1"/>
              <a:t>getch</a:t>
            </a:r>
            <a:r>
              <a:rPr lang="pt-BR" sz="2000" dirty="0"/>
              <a:t>();     </a:t>
            </a:r>
          </a:p>
          <a:p>
            <a:pPr marL="109728" indent="0">
              <a:buNone/>
            </a:pPr>
            <a:r>
              <a:rPr lang="pt-BR" sz="2000" dirty="0"/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116632"/>
            <a:ext cx="86868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Exemplos Passagem Parâmetro</a:t>
            </a:r>
          </a:p>
        </p:txBody>
      </p:sp>
    </p:spTree>
    <p:extLst>
      <p:ext uri="{BB962C8B-B14F-4D97-AF65-F5344CB8AC3E}">
        <p14:creationId xmlns:p14="http://schemas.microsoft.com/office/powerpoint/2010/main" val="331771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199" y="836712"/>
            <a:ext cx="8579695" cy="4395944"/>
          </a:xfrm>
        </p:spPr>
        <p:txBody>
          <a:bodyPr>
            <a:noAutofit/>
          </a:bodyPr>
          <a:lstStyle/>
          <a:p>
            <a:pPr lvl="0" algn="just"/>
            <a:r>
              <a:rPr lang="pt-BR" sz="2400" dirty="0"/>
              <a:t>Lista 2 (Exercício de Procedimentos)</a:t>
            </a:r>
          </a:p>
          <a:p>
            <a:pPr lvl="0" algn="just"/>
            <a:r>
              <a:rPr lang="pt-BR" sz="2400" dirty="0"/>
              <a:t>Lista 3 (Exercício de Procedimentos - Complementar)</a:t>
            </a:r>
          </a:p>
          <a:p>
            <a:pPr lvl="0" algn="just"/>
            <a:r>
              <a:rPr lang="pt-BR" sz="2400" dirty="0"/>
              <a:t>Lista 4 (Exercício de Funções)</a:t>
            </a:r>
          </a:p>
          <a:p>
            <a:pPr lvl="0" algn="just"/>
            <a:r>
              <a:rPr lang="pt-BR" sz="2400" dirty="0"/>
              <a:t>Lista 5 (Exercício de Funções - Complementar)</a:t>
            </a:r>
          </a:p>
          <a:p>
            <a:pPr lvl="0" algn="just"/>
            <a:r>
              <a:rPr lang="pt-BR" sz="2400" dirty="0"/>
              <a:t>Lista 6 ( Exercício de Passagens de Parâmetros por Valor)</a:t>
            </a:r>
          </a:p>
          <a:p>
            <a:pPr lvl="0" algn="just"/>
            <a:r>
              <a:rPr lang="pt-BR" sz="2400" dirty="0"/>
              <a:t>Lista 7 (Exercício de Passagens de Parâmetros por Referência)</a:t>
            </a:r>
          </a:p>
          <a:p>
            <a:pPr lvl="0" algn="just"/>
            <a:r>
              <a:rPr lang="pt-BR" sz="2400" dirty="0"/>
              <a:t>Lista 8 (Exercício de Procedimentos - Complementar)</a:t>
            </a:r>
          </a:p>
          <a:p>
            <a:pPr lvl="1" algn="just"/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Exercícios</a:t>
            </a:r>
          </a:p>
        </p:txBody>
      </p:sp>
      <p:pic>
        <p:nvPicPr>
          <p:cNvPr id="4" name="Picture 4" descr="https://encrypted-tbn3.gstatic.com/images?q=tbn:ANd9GcT2kQFhi35q9EbgA9KOm9IXTW8dZW08wlR52lqBs9Ld5FPxs7sHQog0szY">
            <a:extLst>
              <a:ext uri="{FF2B5EF4-FFF2-40B4-BE49-F238E27FC236}">
                <a16:creationId xmlns:a16="http://schemas.microsoft.com/office/drawing/2014/main" id="{C1790F80-A9BC-4AD8-AFB2-B02AC5938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692" y="4581128"/>
            <a:ext cx="1944615" cy="161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93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  <a:p>
            <a:r>
              <a:rPr lang="pt-BR" dirty="0"/>
              <a:t>Procedimentos</a:t>
            </a:r>
          </a:p>
          <a:p>
            <a:r>
              <a:rPr lang="pt-BR" dirty="0"/>
              <a:t>Passagem de parâmetros</a:t>
            </a:r>
          </a:p>
          <a:p>
            <a:pPr lvl="1"/>
            <a:r>
              <a:rPr lang="pt-BR" dirty="0"/>
              <a:t>Por referencia</a:t>
            </a:r>
          </a:p>
          <a:p>
            <a:pPr lvl="1"/>
            <a:r>
              <a:rPr lang="pt-BR" dirty="0"/>
              <a:t>Por valor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5137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(</a:t>
            </a:r>
            <a:r>
              <a:rPr lang="pt-BR" dirty="0" err="1"/>
              <a:t>Function</a:t>
            </a:r>
            <a:r>
              <a:rPr lang="pt-BR" dirty="0"/>
              <a:t>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2000672"/>
            <a:ext cx="5832648" cy="4857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Uma função se define em C de forma muito parecida com definição conhecida na matemática. As funções recebem valores que são passados como parâmetros e retorna um valor como resultado. </a:t>
            </a:r>
          </a:p>
          <a:p>
            <a:pPr lvl="2" algn="ctr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51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1288"/>
            <a:ext cx="8363272" cy="4395944"/>
          </a:xfrm>
        </p:spPr>
        <p:txBody>
          <a:bodyPr>
            <a:noAutofit/>
          </a:bodyPr>
          <a:lstStyle/>
          <a:p>
            <a:r>
              <a:rPr lang="pt-BR" dirty="0"/>
              <a:t>Define-se uma função obedecendo a seguinte sintaxe: </a:t>
            </a:r>
          </a:p>
          <a:p>
            <a:pPr>
              <a:buNone/>
            </a:pPr>
            <a:endParaRPr lang="pt-BR" sz="1700" dirty="0"/>
          </a:p>
          <a:p>
            <a:pPr>
              <a:buNone/>
            </a:pPr>
            <a:endParaRPr lang="pt-BR" sz="1700" dirty="0"/>
          </a:p>
          <a:p>
            <a:pPr marL="109728" indent="0">
              <a:buNone/>
            </a:pPr>
            <a:r>
              <a:rPr lang="pt-BR" sz="1800" b="1" dirty="0" err="1"/>
              <a:t>tipo_da_função</a:t>
            </a:r>
            <a:r>
              <a:rPr lang="pt-BR" sz="1800" dirty="0"/>
              <a:t> </a:t>
            </a:r>
            <a:r>
              <a:rPr lang="pt-BR" sz="1800" dirty="0" err="1"/>
              <a:t>nome_da_função</a:t>
            </a:r>
            <a:r>
              <a:rPr lang="pt-BR" sz="1800" dirty="0"/>
              <a:t> (</a:t>
            </a:r>
            <a:r>
              <a:rPr lang="pt-BR" sz="1800" b="1" dirty="0"/>
              <a:t>tipo</a:t>
            </a:r>
            <a:r>
              <a:rPr lang="pt-BR" sz="1800" dirty="0"/>
              <a:t> var1, </a:t>
            </a:r>
            <a:r>
              <a:rPr lang="pt-BR" sz="1800" b="1" dirty="0"/>
              <a:t>tipo</a:t>
            </a:r>
            <a:r>
              <a:rPr lang="pt-BR" sz="1800" dirty="0"/>
              <a:t> var2,...,</a:t>
            </a:r>
            <a:r>
              <a:rPr lang="pt-BR" sz="1800" b="1" dirty="0"/>
              <a:t>tipo</a:t>
            </a:r>
            <a:r>
              <a:rPr lang="pt-BR" sz="1800" dirty="0"/>
              <a:t> </a:t>
            </a:r>
            <a:r>
              <a:rPr lang="pt-BR" sz="1800" dirty="0" err="1"/>
              <a:t>varN</a:t>
            </a:r>
            <a:r>
              <a:rPr lang="pt-BR" sz="1800" dirty="0"/>
              <a:t>)</a:t>
            </a:r>
          </a:p>
          <a:p>
            <a:pPr marL="109728" indent="0">
              <a:buNone/>
            </a:pPr>
            <a:r>
              <a:rPr lang="pt-BR" sz="1800" dirty="0"/>
              <a:t>{</a:t>
            </a:r>
          </a:p>
          <a:p>
            <a:pPr marL="393192" lvl="1" indent="0">
              <a:buNone/>
            </a:pPr>
            <a:r>
              <a:rPr lang="pt-BR" sz="1400" i="1" dirty="0"/>
              <a:t>corpo da função</a:t>
            </a:r>
          </a:p>
          <a:p>
            <a:pPr marL="393192" lvl="1" indent="0">
              <a:buNone/>
            </a:pPr>
            <a:r>
              <a:rPr lang="en-US" sz="1400" i="1" dirty="0"/>
              <a:t>Return </a:t>
            </a:r>
            <a:r>
              <a:rPr lang="en-US" sz="1400" i="1" dirty="0" err="1"/>
              <a:t>valor_de_retorno</a:t>
            </a:r>
            <a:endParaRPr lang="pt-BR" sz="1400" i="1" dirty="0"/>
          </a:p>
          <a:p>
            <a:pPr marL="109728" indent="0">
              <a:buNone/>
            </a:pPr>
            <a:r>
              <a:rPr lang="pt-BR" sz="1800" dirty="0"/>
              <a:t>}</a:t>
            </a:r>
          </a:p>
          <a:p>
            <a:pPr lvl="1"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Funções (</a:t>
            </a:r>
            <a:r>
              <a:rPr lang="pt-BR" dirty="0" err="1"/>
              <a:t>Function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279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1288"/>
            <a:ext cx="8363272" cy="4395944"/>
          </a:xfrm>
        </p:spPr>
        <p:txBody>
          <a:bodyPr>
            <a:noAutofit/>
          </a:bodyPr>
          <a:lstStyle/>
          <a:p>
            <a:r>
              <a:rPr lang="pt-BR" dirty="0"/>
              <a:t>No C encontramos várias funções já pré-definidas. Veja alguns exemplos a seguir:</a:t>
            </a:r>
          </a:p>
          <a:p>
            <a:endParaRPr lang="pt-BR" sz="2400" dirty="0"/>
          </a:p>
          <a:p>
            <a:pPr lvl="1"/>
            <a:r>
              <a:rPr lang="pt-BR" sz="2400" dirty="0"/>
              <a:t>i++ : incrementa (soma 1) uma variável inteira i</a:t>
            </a:r>
          </a:p>
          <a:p>
            <a:pPr lvl="1"/>
            <a:r>
              <a:rPr lang="en-US" sz="2400" dirty="0" err="1"/>
              <a:t>i</a:t>
            </a:r>
            <a:r>
              <a:rPr lang="en-US" sz="2400" dirty="0"/>
              <a:t>-- : </a:t>
            </a:r>
            <a:r>
              <a:rPr lang="en-US" sz="2400" dirty="0" err="1"/>
              <a:t>decrementa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variável</a:t>
            </a:r>
            <a:r>
              <a:rPr lang="en-US" sz="2400" dirty="0"/>
              <a:t> </a:t>
            </a:r>
            <a:r>
              <a:rPr lang="en-US" sz="2400" dirty="0" err="1"/>
              <a:t>inteira</a:t>
            </a:r>
            <a:endParaRPr lang="pt-BR" sz="2400" dirty="0"/>
          </a:p>
          <a:p>
            <a:pPr lvl="1"/>
            <a:r>
              <a:rPr lang="pt-BR" sz="2400" dirty="0" err="1"/>
              <a:t>Sqrt</a:t>
            </a:r>
            <a:r>
              <a:rPr lang="pt-BR" sz="2400" dirty="0"/>
              <a:t>(x) – retorna a raiz quadrada de x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Funções (</a:t>
            </a:r>
            <a:r>
              <a:rPr lang="pt-BR" dirty="0" err="1"/>
              <a:t>Function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498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1288"/>
            <a:ext cx="8363272" cy="439594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stdio.h</a:t>
            </a:r>
            <a:r>
              <a:rPr lang="pt-BR" sz="1800" dirty="0"/>
              <a:t>&gt;</a:t>
            </a:r>
          </a:p>
          <a:p>
            <a:pPr marL="109728" indent="0">
              <a:buNone/>
            </a:pPr>
            <a:r>
              <a:rPr lang="pt-BR" sz="1800" dirty="0" err="1"/>
              <a:t>int</a:t>
            </a:r>
            <a:r>
              <a:rPr lang="pt-BR" sz="1800" dirty="0"/>
              <a:t> soma(</a:t>
            </a:r>
            <a:r>
              <a:rPr lang="pt-BR" sz="1800" dirty="0" err="1"/>
              <a:t>int</a:t>
            </a:r>
            <a:r>
              <a:rPr lang="pt-BR" sz="1800" dirty="0"/>
              <a:t> n1, </a:t>
            </a:r>
            <a:r>
              <a:rPr lang="pt-BR" sz="1800" dirty="0" err="1"/>
              <a:t>int</a:t>
            </a:r>
            <a:r>
              <a:rPr lang="pt-BR" sz="1800" dirty="0"/>
              <a:t> n2);</a:t>
            </a:r>
          </a:p>
          <a:p>
            <a:pPr marL="109728" indent="0">
              <a:buNone/>
            </a:pPr>
            <a:endParaRPr lang="pt-BR" sz="1800" dirty="0"/>
          </a:p>
          <a:p>
            <a:pPr marL="109728" indent="0">
              <a:buNone/>
            </a:pPr>
            <a:r>
              <a:rPr lang="pt-BR" sz="1800" dirty="0" err="1"/>
              <a:t>int</a:t>
            </a:r>
            <a:r>
              <a:rPr lang="pt-BR" sz="1800" dirty="0"/>
              <a:t> soma(</a:t>
            </a:r>
            <a:r>
              <a:rPr lang="pt-BR" sz="1800" dirty="0" err="1"/>
              <a:t>int</a:t>
            </a:r>
            <a:r>
              <a:rPr lang="pt-BR" sz="1800" dirty="0"/>
              <a:t> n1, </a:t>
            </a:r>
            <a:r>
              <a:rPr lang="pt-BR" sz="1800" dirty="0" err="1"/>
              <a:t>int</a:t>
            </a:r>
            <a:r>
              <a:rPr lang="pt-BR" sz="1800" dirty="0"/>
              <a:t> n2)</a:t>
            </a:r>
          </a:p>
          <a:p>
            <a:pPr marL="109728" indent="0">
              <a:buNone/>
            </a:pPr>
            <a:r>
              <a:rPr lang="pt-BR" sz="1800" dirty="0"/>
              <a:t>{</a:t>
            </a:r>
          </a:p>
          <a:p>
            <a:pPr marL="109728" indent="0">
              <a:buNone/>
            </a:pPr>
            <a:r>
              <a:rPr lang="pt-BR" sz="1800" dirty="0"/>
              <a:t>   </a:t>
            </a:r>
            <a:r>
              <a:rPr lang="pt-BR" sz="1800" dirty="0" err="1"/>
              <a:t>return</a:t>
            </a:r>
            <a:r>
              <a:rPr lang="pt-BR" sz="1800" dirty="0"/>
              <a:t> n1 + n2;</a:t>
            </a:r>
          </a:p>
          <a:p>
            <a:pPr marL="109728" indent="0">
              <a:buNone/>
            </a:pPr>
            <a:r>
              <a:rPr lang="pt-BR" sz="1800" dirty="0"/>
              <a:t>}</a:t>
            </a:r>
          </a:p>
          <a:p>
            <a:pPr marL="109728" indent="0">
              <a:buNone/>
            </a:pPr>
            <a:endParaRPr lang="pt-BR" sz="1800" dirty="0"/>
          </a:p>
          <a:p>
            <a:pPr marL="109728" indent="0">
              <a:buNone/>
            </a:pPr>
            <a:r>
              <a:rPr lang="pt-BR" sz="1800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main</a:t>
            </a:r>
            <a:r>
              <a:rPr lang="pt-BR" sz="1800" dirty="0"/>
              <a:t>()</a:t>
            </a:r>
          </a:p>
          <a:p>
            <a:pPr marL="109728" indent="0">
              <a:buNone/>
            </a:pPr>
            <a:r>
              <a:rPr lang="pt-BR" sz="1800" dirty="0"/>
              <a:t>{</a:t>
            </a:r>
          </a:p>
          <a:p>
            <a:pPr marL="109728" indent="0">
              <a:buNone/>
            </a:pPr>
            <a:r>
              <a:rPr lang="pt-BR" sz="1800" dirty="0"/>
              <a:t>     </a:t>
            </a:r>
            <a:r>
              <a:rPr lang="pt-BR" sz="1800" dirty="0" err="1"/>
              <a:t>int</a:t>
            </a:r>
            <a:r>
              <a:rPr lang="pt-BR" sz="1800" dirty="0"/>
              <a:t> resultado;     </a:t>
            </a:r>
          </a:p>
          <a:p>
            <a:pPr marL="109728" indent="0">
              <a:buNone/>
            </a:pPr>
            <a:r>
              <a:rPr lang="pt-BR" sz="1800" dirty="0"/>
              <a:t>     resultado = soma(10, 5);</a:t>
            </a:r>
          </a:p>
          <a:p>
            <a:pPr marL="109728" indent="0">
              <a:buNone/>
            </a:pPr>
            <a:r>
              <a:rPr lang="pt-BR" sz="1800" dirty="0"/>
              <a:t>     </a:t>
            </a:r>
            <a:r>
              <a:rPr lang="pt-BR" sz="1800" dirty="0" err="1"/>
              <a:t>printf</a:t>
            </a:r>
            <a:r>
              <a:rPr lang="pt-BR" sz="1800" dirty="0"/>
              <a:t>("Soma: %d", resultado);</a:t>
            </a:r>
          </a:p>
          <a:p>
            <a:pPr marL="109728" indent="0">
              <a:buNone/>
            </a:pPr>
            <a:r>
              <a:rPr lang="pt-BR" sz="1800" dirty="0"/>
              <a:t>     </a:t>
            </a:r>
            <a:r>
              <a:rPr lang="pt-BR" sz="1800" dirty="0" err="1"/>
              <a:t>getch</a:t>
            </a:r>
            <a:r>
              <a:rPr lang="pt-BR" sz="1800" dirty="0"/>
              <a:t>();     </a:t>
            </a:r>
          </a:p>
          <a:p>
            <a:pPr marL="109728" indent="0">
              <a:buNone/>
            </a:pPr>
            <a:r>
              <a:rPr lang="pt-BR" sz="1800" dirty="0"/>
              <a:t>}</a:t>
            </a:r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Exemplos Função</a:t>
            </a:r>
          </a:p>
        </p:txBody>
      </p:sp>
    </p:spTree>
    <p:extLst>
      <p:ext uri="{BB962C8B-B14F-4D97-AF65-F5344CB8AC3E}">
        <p14:creationId xmlns:p14="http://schemas.microsoft.com/office/powerpoint/2010/main" val="249497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87624" y="1124744"/>
            <a:ext cx="7139136" cy="43959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dirty="0"/>
              <a:t>Um procedimento é semelhante a uma função, sua principal diferença é que um procedimento não tem valor de retorno, ou seja, não retorna valor algum, simplesmente processa e manipula valores dentro dele. Portanto um procedimento não pode ser atribuído a uma variável ou propriedade de algum componente ou objeto.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Procedimentos (Procedure)</a:t>
            </a:r>
          </a:p>
        </p:txBody>
      </p:sp>
    </p:spTree>
    <p:extLst>
      <p:ext uri="{BB962C8B-B14F-4D97-AF65-F5344CB8AC3E}">
        <p14:creationId xmlns:p14="http://schemas.microsoft.com/office/powerpoint/2010/main" val="444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1288"/>
            <a:ext cx="8363272" cy="4395944"/>
          </a:xfrm>
        </p:spPr>
        <p:txBody>
          <a:bodyPr>
            <a:noAutofit/>
          </a:bodyPr>
          <a:lstStyle/>
          <a:p>
            <a:r>
              <a:rPr lang="pt-BR" dirty="0"/>
              <a:t>Define-se um procedimento obedecendo a seguinte sintaxe:</a:t>
            </a:r>
          </a:p>
          <a:p>
            <a:pPr>
              <a:buNone/>
            </a:pPr>
            <a:endParaRPr lang="pt-BR" sz="1800" dirty="0"/>
          </a:p>
          <a:p>
            <a:pPr>
              <a:buNone/>
            </a:pPr>
            <a:endParaRPr lang="pt-BR" sz="1800" dirty="0"/>
          </a:p>
          <a:p>
            <a:pPr>
              <a:buNone/>
            </a:pPr>
            <a:r>
              <a:rPr lang="pt-BR" sz="1800" b="1" dirty="0" err="1"/>
              <a:t>void</a:t>
            </a:r>
            <a:r>
              <a:rPr lang="pt-BR" sz="1800" b="1" dirty="0"/>
              <a:t>  </a:t>
            </a:r>
            <a:r>
              <a:rPr lang="pt-BR" sz="1800" dirty="0" err="1"/>
              <a:t>NomeProcedimento</a:t>
            </a:r>
            <a:r>
              <a:rPr lang="pt-BR" sz="1800" dirty="0"/>
              <a:t>(Parâmetro1: Tipo; </a:t>
            </a:r>
            <a:r>
              <a:rPr lang="pt-BR" sz="1800" dirty="0" err="1"/>
              <a:t>ParâmetroN</a:t>
            </a:r>
            <a:r>
              <a:rPr lang="pt-BR" sz="1800" dirty="0"/>
              <a:t> : Tipo);</a:t>
            </a:r>
          </a:p>
          <a:p>
            <a:pPr>
              <a:buNone/>
            </a:pPr>
            <a:r>
              <a:rPr lang="en-US" sz="1800" dirty="0"/>
              <a:t>{</a:t>
            </a:r>
          </a:p>
          <a:p>
            <a:pPr marL="365760" lvl="1" indent="-256032">
              <a:spcBef>
                <a:spcPts val="400"/>
              </a:spcBef>
              <a:buSzPct val="68000"/>
              <a:buNone/>
            </a:pPr>
            <a:r>
              <a:rPr lang="en-US" sz="1800" dirty="0"/>
              <a:t>	</a:t>
            </a:r>
            <a:r>
              <a:rPr lang="pt-BR" sz="1400" i="1" dirty="0"/>
              <a:t>corpo do procedimento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}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Procedimentos (Procedure)</a:t>
            </a:r>
          </a:p>
        </p:txBody>
      </p:sp>
    </p:spTree>
    <p:extLst>
      <p:ext uri="{BB962C8B-B14F-4D97-AF65-F5344CB8AC3E}">
        <p14:creationId xmlns:p14="http://schemas.microsoft.com/office/powerpoint/2010/main" val="352636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1288"/>
            <a:ext cx="8363272" cy="439594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stdio.h</a:t>
            </a:r>
            <a:r>
              <a:rPr lang="pt-BR" sz="1800" dirty="0"/>
              <a:t>&gt;</a:t>
            </a:r>
          </a:p>
          <a:p>
            <a:pPr marL="109728" indent="0">
              <a:buNone/>
            </a:pPr>
            <a:r>
              <a:rPr lang="pt-BR" sz="1800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imprimetexto</a:t>
            </a:r>
            <a:r>
              <a:rPr lang="pt-BR" sz="1800" dirty="0"/>
              <a:t>();</a:t>
            </a:r>
          </a:p>
          <a:p>
            <a:pPr marL="109728" indent="0">
              <a:buNone/>
            </a:pPr>
            <a:endParaRPr lang="pt-BR" sz="1800" dirty="0"/>
          </a:p>
          <a:p>
            <a:pPr marL="109728" indent="0">
              <a:buNone/>
            </a:pPr>
            <a:r>
              <a:rPr lang="pt-BR" sz="1800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imprimetexto</a:t>
            </a:r>
            <a:r>
              <a:rPr lang="pt-BR" sz="1800" dirty="0"/>
              <a:t>()</a:t>
            </a:r>
          </a:p>
          <a:p>
            <a:pPr marL="109728" indent="0">
              <a:buNone/>
            </a:pPr>
            <a:r>
              <a:rPr lang="pt-BR" sz="1800" dirty="0"/>
              <a:t>{</a:t>
            </a:r>
          </a:p>
          <a:p>
            <a:pPr marL="109728" indent="0">
              <a:buNone/>
            </a:pPr>
            <a:r>
              <a:rPr lang="pt-BR" sz="1800" dirty="0"/>
              <a:t>	</a:t>
            </a:r>
            <a:r>
              <a:rPr lang="pt-BR" sz="1800" dirty="0" err="1"/>
              <a:t>printf</a:t>
            </a:r>
            <a:r>
              <a:rPr lang="pt-BR" sz="1800" dirty="0"/>
              <a:t>("Olá Mundo");</a:t>
            </a:r>
          </a:p>
          <a:p>
            <a:pPr marL="109728" indent="0">
              <a:buNone/>
            </a:pPr>
            <a:r>
              <a:rPr lang="pt-BR" sz="1800" dirty="0"/>
              <a:t>}</a:t>
            </a:r>
          </a:p>
          <a:p>
            <a:pPr marL="109728" indent="0">
              <a:buNone/>
            </a:pPr>
            <a:endParaRPr lang="pt-BR" sz="1800" dirty="0"/>
          </a:p>
          <a:p>
            <a:pPr marL="109728" indent="0">
              <a:buNone/>
            </a:pPr>
            <a:r>
              <a:rPr lang="pt-BR" sz="1800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main</a:t>
            </a:r>
            <a:r>
              <a:rPr lang="pt-BR" sz="1800" dirty="0"/>
              <a:t>()</a:t>
            </a:r>
          </a:p>
          <a:p>
            <a:pPr marL="109728" indent="0">
              <a:buNone/>
            </a:pPr>
            <a:r>
              <a:rPr lang="pt-BR" sz="1800" dirty="0"/>
              <a:t>{</a:t>
            </a:r>
          </a:p>
          <a:p>
            <a:pPr marL="109728" indent="0">
              <a:buNone/>
            </a:pPr>
            <a:r>
              <a:rPr lang="pt-BR" sz="1800" dirty="0"/>
              <a:t>     </a:t>
            </a:r>
            <a:r>
              <a:rPr lang="pt-BR" sz="1800" dirty="0" err="1"/>
              <a:t>imprimetexto</a:t>
            </a:r>
            <a:r>
              <a:rPr lang="pt-BR" sz="1800" dirty="0"/>
              <a:t>();</a:t>
            </a:r>
          </a:p>
          <a:p>
            <a:pPr marL="109728" indent="0">
              <a:buNone/>
            </a:pPr>
            <a:r>
              <a:rPr lang="pt-BR" sz="1800" dirty="0"/>
              <a:t>     </a:t>
            </a:r>
            <a:r>
              <a:rPr lang="pt-BR" sz="1800" dirty="0" err="1"/>
              <a:t>getch</a:t>
            </a:r>
            <a:r>
              <a:rPr lang="pt-BR" sz="1800" dirty="0"/>
              <a:t>();     </a:t>
            </a:r>
          </a:p>
          <a:p>
            <a:pPr marL="109728" indent="0">
              <a:buNone/>
            </a:pPr>
            <a:r>
              <a:rPr lang="pt-BR" sz="1800" dirty="0"/>
              <a:t>}</a:t>
            </a:r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97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pt-BR" dirty="0"/>
              <a:t>Exemplos Procedimento</a:t>
            </a:r>
          </a:p>
        </p:txBody>
      </p:sp>
    </p:spTree>
    <p:extLst>
      <p:ext uri="{BB962C8B-B14F-4D97-AF65-F5344CB8AC3E}">
        <p14:creationId xmlns:p14="http://schemas.microsoft.com/office/powerpoint/2010/main" val="4230838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613</Words>
  <Application>Microsoft Office PowerPoint</Application>
  <PresentationFormat>Apresentação na tela (4:3)</PresentationFormat>
  <Paragraphs>114</Paragraphs>
  <Slides>15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do Office</vt:lpstr>
      <vt:lpstr>Resolução Estruturada de Problemas</vt:lpstr>
      <vt:lpstr>Conteúdo</vt:lpstr>
      <vt:lpstr>Funções (Function)</vt:lpstr>
      <vt:lpstr>Funções (Function)</vt:lpstr>
      <vt:lpstr>Funções (Function)</vt:lpstr>
      <vt:lpstr>Exemplos Função</vt:lpstr>
      <vt:lpstr>Procedimentos (Procedure)</vt:lpstr>
      <vt:lpstr>Procedimentos (Procedure)</vt:lpstr>
      <vt:lpstr>Exemplos Procedimento</vt:lpstr>
      <vt:lpstr>Importante</vt:lpstr>
      <vt:lpstr>Passagem de Parâmetros</vt:lpstr>
      <vt:lpstr>Passagem de Parâmetros - Por valor</vt:lpstr>
      <vt:lpstr>Passagem de Parâmetros - Por referencia</vt:lpstr>
      <vt:lpstr>Exemplos Passagem Parâmetro</vt:lpstr>
      <vt:lpstr>Exercícios</vt:lpstr>
    </vt:vector>
  </TitlesOfParts>
  <Company>Toledo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Marketing</dc:creator>
  <cp:lastModifiedBy>Alisson Augusto Carnelos Kuhn</cp:lastModifiedBy>
  <cp:revision>43</cp:revision>
  <cp:lastPrinted>2019-02-03T13:42:03Z</cp:lastPrinted>
  <dcterms:created xsi:type="dcterms:W3CDTF">2014-09-02T19:41:53Z</dcterms:created>
  <dcterms:modified xsi:type="dcterms:W3CDTF">2024-08-22T01:13:23Z</dcterms:modified>
</cp:coreProperties>
</file>