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58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702" y="-29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917E76A-989C-4E90-8518-8B44B44B05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4955808-ED11-4221-8177-F032BDA5F2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95A84D7-B0E8-4924-BE72-9A9545AF51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718788-BD53-40A0-8651-2C17047FA2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7B92F-CB75-4FE8-87ED-0BC1C2F7E8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42725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34C70-0C49-45C3-B6FB-B796D1725F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69852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21/09/2023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863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21/09/2023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423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21/09/2023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868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21/09/2023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570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21/09/2023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508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21/09/2023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251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21/09/2023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785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21/09/2023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057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21/09/2023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153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21/09/2023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282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21/09/2023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96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144CC-60A9-4064-9DA2-EB019371278B}" type="datetimeFigureOut">
              <a:rPr lang="pt-BR" smtClean="0"/>
              <a:t>21/09/2023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499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1470025"/>
          </a:xfrm>
        </p:spPr>
        <p:txBody>
          <a:bodyPr/>
          <a:lstStyle/>
          <a:p>
            <a:r>
              <a:rPr lang="pt-BR" dirty="0"/>
              <a:t>Resolução Estruturada de Problemas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Alisson Kuhn</a:t>
            </a:r>
          </a:p>
          <a:p>
            <a:r>
              <a:rPr lang="pt-BR" sz="2400" dirty="0"/>
              <a:t>alissonkuhn@hotmail.com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8399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Exibindo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Podemos escrever uma </a:t>
            </a:r>
            <a:r>
              <a:rPr lang="pt-BR" dirty="0" err="1"/>
              <a:t>string</a:t>
            </a:r>
            <a:r>
              <a:rPr lang="pt-BR" dirty="0"/>
              <a:t> na tela </a:t>
            </a:r>
            <a:r>
              <a:rPr lang="pt-BR" dirty="0" err="1"/>
              <a:t>caracter</a:t>
            </a:r>
            <a:r>
              <a:rPr lang="pt-BR" dirty="0"/>
              <a:t> a </a:t>
            </a:r>
            <a:r>
              <a:rPr lang="pt-BR" dirty="0" err="1"/>
              <a:t>caracter</a:t>
            </a:r>
            <a:r>
              <a:rPr lang="pt-BR" dirty="0"/>
              <a:t>, mas é mais simples escrever utilizando o comando </a:t>
            </a:r>
            <a:r>
              <a:rPr lang="pt-BR" dirty="0" err="1"/>
              <a:t>printf</a:t>
            </a:r>
            <a:r>
              <a:rPr lang="pt-BR" dirty="0"/>
              <a:t>, com o mesmo comando utilizado para lê-la (%s)</a:t>
            </a:r>
          </a:p>
          <a:p>
            <a:pPr marL="109728" indent="0" algn="just">
              <a:buNone/>
            </a:pPr>
            <a:endParaRPr lang="pt-BR" dirty="0"/>
          </a:p>
          <a:p>
            <a:pPr marL="109728" indent="0" algn="ctr">
              <a:buNone/>
            </a:pPr>
            <a:r>
              <a:rPr lang="pt-BR" dirty="0" err="1"/>
              <a:t>printf</a:t>
            </a:r>
            <a:r>
              <a:rPr lang="pt-BR" dirty="0"/>
              <a:t> ("%s", texto);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5192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Exibindo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De forma análoga ao </a:t>
            </a:r>
            <a:r>
              <a:rPr lang="pt-BR" dirty="0" err="1"/>
              <a:t>gets</a:t>
            </a:r>
            <a:r>
              <a:rPr lang="pt-BR" dirty="0"/>
              <a:t> e </a:t>
            </a:r>
            <a:r>
              <a:rPr lang="pt-BR" dirty="0" err="1"/>
              <a:t>fgets</a:t>
            </a:r>
            <a:r>
              <a:rPr lang="pt-BR" dirty="0"/>
              <a:t>, temos o </a:t>
            </a:r>
            <a:r>
              <a:rPr lang="pt-BR" dirty="0" err="1"/>
              <a:t>puts</a:t>
            </a:r>
            <a:r>
              <a:rPr lang="pt-BR" dirty="0"/>
              <a:t> e </a:t>
            </a:r>
            <a:r>
              <a:rPr lang="pt-BR" dirty="0" err="1"/>
              <a:t>fputs</a:t>
            </a:r>
            <a:r>
              <a:rPr lang="pt-BR" dirty="0"/>
              <a:t>, que escrevem a </a:t>
            </a:r>
            <a:r>
              <a:rPr lang="pt-BR" dirty="0" err="1"/>
              <a:t>string</a:t>
            </a:r>
            <a:r>
              <a:rPr lang="pt-BR" dirty="0"/>
              <a:t> na tela.</a:t>
            </a:r>
          </a:p>
          <a:p>
            <a:pPr marL="109728" indent="0" algn="just">
              <a:buNone/>
            </a:pPr>
            <a:endParaRPr lang="pt-BR" dirty="0"/>
          </a:p>
          <a:p>
            <a:pPr marL="109728" indent="0" algn="ctr">
              <a:buNone/>
            </a:pPr>
            <a:endParaRPr lang="pt-BR" dirty="0"/>
          </a:p>
          <a:p>
            <a:pPr marL="109728" indent="0" algn="ctr">
              <a:buNone/>
            </a:pPr>
            <a:r>
              <a:rPr lang="pt-BR" dirty="0" err="1"/>
              <a:t>puts</a:t>
            </a:r>
            <a:r>
              <a:rPr lang="pt-BR" dirty="0"/>
              <a:t> (texto);</a:t>
            </a:r>
          </a:p>
          <a:p>
            <a:pPr marL="109728" indent="0" algn="ctr">
              <a:buNone/>
            </a:pPr>
            <a:r>
              <a:rPr lang="pt-BR" dirty="0" err="1"/>
              <a:t>fputs</a:t>
            </a:r>
            <a:r>
              <a:rPr lang="pt-BR" dirty="0"/>
              <a:t> (texto, </a:t>
            </a:r>
            <a:r>
              <a:rPr lang="pt-BR" dirty="0" err="1"/>
              <a:t>stdout</a:t>
            </a:r>
            <a:r>
              <a:rPr lang="pt-B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997810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Manipulando Cadeias de Caracteres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As cadeias de caracteres são tão importantes que existe uma biblioteca de funções só com comandos para ela, a biblioteca </a:t>
            </a:r>
            <a:r>
              <a:rPr lang="pt-BR" dirty="0" err="1"/>
              <a:t>string.h</a:t>
            </a:r>
            <a:r>
              <a:rPr lang="pt-BR" dirty="0"/>
              <a:t>. Entre as diversas funcionalidades oferecidas por esta biblioteca, podemos destacar:</a:t>
            </a:r>
          </a:p>
        </p:txBody>
      </p:sp>
    </p:spTree>
    <p:extLst>
      <p:ext uri="{BB962C8B-B14F-4D97-AF65-F5344CB8AC3E}">
        <p14:creationId xmlns:p14="http://schemas.microsoft.com/office/powerpoint/2010/main" val="1470030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Manipulando Cadeias de Caracteres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sz="2000" b="1" dirty="0" err="1"/>
              <a:t>strlen</a:t>
            </a:r>
            <a:r>
              <a:rPr lang="pt-BR" sz="2000" b="1" dirty="0"/>
              <a:t>(texto)</a:t>
            </a:r>
            <a:r>
              <a:rPr lang="pt-BR" sz="2000" dirty="0"/>
              <a:t> — Retorna o tamanho da </a:t>
            </a:r>
            <a:r>
              <a:rPr lang="pt-BR" sz="2000" dirty="0" err="1"/>
              <a:t>string</a:t>
            </a:r>
            <a:r>
              <a:rPr lang="pt-BR" sz="2000" dirty="0"/>
              <a:t> texto em número de caracteres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1" dirty="0" err="1"/>
              <a:t>strcpy</a:t>
            </a:r>
            <a:r>
              <a:rPr lang="pt-BR" sz="2000" b="1" dirty="0"/>
              <a:t>(destino, fonte)</a:t>
            </a:r>
            <a:r>
              <a:rPr lang="pt-BR" sz="2000" dirty="0"/>
              <a:t> — Copia a </a:t>
            </a:r>
            <a:r>
              <a:rPr lang="pt-BR" sz="2000" dirty="0" err="1"/>
              <a:t>string</a:t>
            </a:r>
            <a:r>
              <a:rPr lang="pt-BR" sz="2000" dirty="0"/>
              <a:t> fonte para a </a:t>
            </a:r>
            <a:r>
              <a:rPr lang="pt-BR" sz="2000" dirty="0" err="1"/>
              <a:t>string</a:t>
            </a:r>
            <a:r>
              <a:rPr lang="pt-BR" sz="2000" dirty="0"/>
              <a:t> destino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1" dirty="0" err="1"/>
              <a:t>strcat</a:t>
            </a:r>
            <a:r>
              <a:rPr lang="pt-BR" sz="2000" b="1" dirty="0"/>
              <a:t>(destino, fonte)</a:t>
            </a:r>
            <a:r>
              <a:rPr lang="pt-BR" sz="2000" dirty="0"/>
              <a:t> — Concatena a </a:t>
            </a:r>
            <a:r>
              <a:rPr lang="pt-BR" sz="2000" dirty="0" err="1"/>
              <a:t>string</a:t>
            </a:r>
            <a:r>
              <a:rPr lang="pt-BR" sz="2000" dirty="0"/>
              <a:t> fonte no fim da </a:t>
            </a:r>
            <a:r>
              <a:rPr lang="pt-BR" sz="2000" dirty="0" err="1"/>
              <a:t>string</a:t>
            </a:r>
            <a:r>
              <a:rPr lang="pt-BR" sz="2000" dirty="0"/>
              <a:t> destino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b="1" dirty="0" err="1"/>
              <a:t>strcmp</a:t>
            </a:r>
            <a:r>
              <a:rPr lang="pt-BR" sz="2000" b="1" dirty="0"/>
              <a:t>(str1, str2)</a:t>
            </a:r>
            <a:r>
              <a:rPr lang="pt-BR" sz="2000" dirty="0"/>
              <a:t> — Compara duas cadeias e caracteres e retorna um valor</a:t>
            </a:r>
          </a:p>
          <a:p>
            <a:pPr marL="603504" lvl="2" indent="0" algn="just">
              <a:buNone/>
            </a:pPr>
            <a:r>
              <a:rPr lang="pt-BR" sz="1600" dirty="0"/>
              <a:t>= 0 - se str1 e str2 forem iguais</a:t>
            </a:r>
          </a:p>
          <a:p>
            <a:pPr marL="603504" lvl="2" indent="0" algn="just">
              <a:buNone/>
            </a:pPr>
            <a:r>
              <a:rPr lang="pt-BR" sz="1600" dirty="0"/>
              <a:t>&lt; 0 - se str1 for menor que str2</a:t>
            </a:r>
          </a:p>
          <a:p>
            <a:pPr marL="603504" lvl="2" indent="0" algn="just">
              <a:buNone/>
            </a:pPr>
            <a:r>
              <a:rPr lang="pt-BR" sz="1600" dirty="0"/>
              <a:t>&gt; 0 - se str1 for maior que str2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7025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Strings</a:t>
            </a:r>
            <a:r>
              <a:rPr lang="pt-BR" dirty="0"/>
              <a:t> em Funções e Procedimentos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pt-BR" sz="4400" dirty="0" err="1"/>
              <a:t>String</a:t>
            </a:r>
            <a:r>
              <a:rPr lang="pt-BR" sz="4400" dirty="0"/>
              <a:t> em função</a:t>
            </a:r>
          </a:p>
          <a:p>
            <a:pPr marL="109728" indent="0" algn="just">
              <a:buNone/>
            </a:pPr>
            <a:endParaRPr lang="pt-BR" sz="4400" dirty="0"/>
          </a:p>
          <a:p>
            <a:pPr marL="109728" indent="0" algn="just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109728" indent="0" algn="just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109728" indent="0" algn="just">
              <a:buNone/>
            </a:pPr>
            <a:endParaRPr lang="en-US" dirty="0"/>
          </a:p>
          <a:p>
            <a:pPr marL="109728" indent="0" algn="just">
              <a:buNone/>
            </a:pPr>
            <a:r>
              <a:rPr lang="en-US" dirty="0"/>
              <a:t>char *</a:t>
            </a:r>
            <a:r>
              <a:rPr lang="en-US" dirty="0" err="1"/>
              <a:t>funcao_string</a:t>
            </a:r>
            <a:r>
              <a:rPr lang="en-US" dirty="0"/>
              <a:t>()</a:t>
            </a:r>
          </a:p>
          <a:p>
            <a:pPr marL="109728" indent="0" algn="just">
              <a:buNone/>
            </a:pPr>
            <a:r>
              <a:rPr lang="en-US" dirty="0"/>
              <a:t>{	</a:t>
            </a:r>
          </a:p>
          <a:p>
            <a:pPr marL="109728" indent="0" algn="just">
              <a:buNone/>
            </a:pPr>
            <a:r>
              <a:rPr lang="en-US" dirty="0"/>
              <a:t>	return "RETORNO DE STRING EM FUNCTION";</a:t>
            </a:r>
          </a:p>
          <a:p>
            <a:pPr marL="109728" indent="0" algn="just">
              <a:buNone/>
            </a:pPr>
            <a:r>
              <a:rPr lang="en-US" dirty="0"/>
              <a:t>}</a:t>
            </a:r>
          </a:p>
          <a:p>
            <a:pPr marL="109728" indent="0" algn="just">
              <a:buNone/>
            </a:pPr>
            <a:endParaRPr lang="en-US" dirty="0"/>
          </a:p>
          <a:p>
            <a:pPr marL="109728" indent="0" algn="just">
              <a:buNone/>
            </a:pPr>
            <a:r>
              <a:rPr lang="en-US" dirty="0"/>
              <a:t>void main( )</a:t>
            </a:r>
          </a:p>
          <a:p>
            <a:pPr marL="109728" indent="0" algn="just">
              <a:buNone/>
            </a:pPr>
            <a:r>
              <a:rPr lang="en-US" dirty="0"/>
              <a:t>{</a:t>
            </a:r>
          </a:p>
          <a:p>
            <a:pPr marL="109728" indent="0" algn="just">
              <a:buNone/>
            </a:pPr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 "\</a:t>
            </a:r>
            <a:r>
              <a:rPr lang="en-US" dirty="0" err="1"/>
              <a:t>nRetono</a:t>
            </a:r>
            <a:r>
              <a:rPr lang="en-US" dirty="0"/>
              <a:t> &gt;&gt; %s", </a:t>
            </a:r>
            <a:r>
              <a:rPr lang="en-US" dirty="0" err="1"/>
              <a:t>funcao_string</a:t>
            </a:r>
            <a:r>
              <a:rPr lang="en-US" dirty="0"/>
              <a:t>());</a:t>
            </a:r>
          </a:p>
          <a:p>
            <a:pPr marL="109728" indent="0" algn="just">
              <a:buNone/>
            </a:pPr>
            <a:r>
              <a:rPr lang="en-US" dirty="0"/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7725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Strings</a:t>
            </a:r>
            <a:r>
              <a:rPr lang="pt-BR" dirty="0"/>
              <a:t> em Funções e Procedimentos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sz="4400" dirty="0" err="1"/>
              <a:t>String</a:t>
            </a:r>
            <a:r>
              <a:rPr lang="pt-BR" sz="4400" dirty="0"/>
              <a:t> em procedimento</a:t>
            </a:r>
          </a:p>
          <a:p>
            <a:pPr algn="just"/>
            <a:endParaRPr lang="pt-BR" sz="4400" dirty="0"/>
          </a:p>
          <a:p>
            <a:pPr marL="109728" indent="0" algn="just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109728" indent="0" algn="just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109728" indent="0" algn="just">
              <a:buNone/>
            </a:pPr>
            <a:r>
              <a:rPr lang="en-US" dirty="0"/>
              <a:t>#define STRSIZE 1000 </a:t>
            </a:r>
          </a:p>
          <a:p>
            <a:pPr marL="109728" indent="0" algn="just">
              <a:buNone/>
            </a:pPr>
            <a:endParaRPr lang="en-US" dirty="0"/>
          </a:p>
          <a:p>
            <a:pPr marL="109728" indent="0" algn="just">
              <a:buNone/>
            </a:pPr>
            <a:r>
              <a:rPr lang="en-US" dirty="0"/>
              <a:t>void </a:t>
            </a:r>
            <a:r>
              <a:rPr lang="en-US" dirty="0" err="1"/>
              <a:t>ler_nome</a:t>
            </a:r>
            <a:r>
              <a:rPr lang="en-US" dirty="0"/>
              <a:t>(char </a:t>
            </a:r>
            <a:r>
              <a:rPr lang="en-US" dirty="0" err="1"/>
              <a:t>nome</a:t>
            </a:r>
            <a:r>
              <a:rPr lang="en-US" dirty="0"/>
              <a:t>[STRSIZE])</a:t>
            </a:r>
          </a:p>
          <a:p>
            <a:pPr marL="109728" indent="0" algn="just">
              <a:buNone/>
            </a:pPr>
            <a:r>
              <a:rPr lang="en-US" dirty="0"/>
              <a:t>{	</a:t>
            </a:r>
          </a:p>
          <a:p>
            <a:pPr marL="109728" indent="0" algn="just">
              <a:buNone/>
            </a:pPr>
            <a:r>
              <a:rPr lang="en-US" dirty="0"/>
              <a:t>    	</a:t>
            </a:r>
            <a:r>
              <a:rPr lang="en-US" dirty="0" err="1"/>
              <a:t>printf</a:t>
            </a:r>
            <a:r>
              <a:rPr lang="en-US" dirty="0"/>
              <a:t>("Informe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nome</a:t>
            </a:r>
            <a:r>
              <a:rPr lang="en-US" dirty="0"/>
              <a:t> &gt;&gt;");</a:t>
            </a:r>
          </a:p>
          <a:p>
            <a:pPr marL="109728" indent="0" algn="just">
              <a:buNone/>
            </a:pPr>
            <a:r>
              <a:rPr lang="en-US" dirty="0"/>
              <a:t>	gets(</a:t>
            </a:r>
            <a:r>
              <a:rPr lang="en-US" dirty="0" err="1"/>
              <a:t>nome</a:t>
            </a:r>
            <a:r>
              <a:rPr lang="en-US" dirty="0"/>
              <a:t>);</a:t>
            </a:r>
          </a:p>
          <a:p>
            <a:pPr marL="109728" indent="0" algn="just">
              <a:buNone/>
            </a:pPr>
            <a:r>
              <a:rPr lang="en-US" dirty="0"/>
              <a:t>}</a:t>
            </a:r>
          </a:p>
          <a:p>
            <a:pPr marL="109728" indent="0" algn="ctr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3590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Percorrendo </a:t>
            </a:r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109728" indent="0" algn="just">
              <a:buNone/>
            </a:pPr>
            <a:r>
              <a:rPr lang="pt-BR" dirty="0"/>
              <a:t>#include &lt;</a:t>
            </a:r>
            <a:r>
              <a:rPr lang="pt-BR" dirty="0" err="1"/>
              <a:t>stdio.h</a:t>
            </a:r>
            <a:r>
              <a:rPr lang="pt-BR" dirty="0"/>
              <a:t>&gt;</a:t>
            </a:r>
          </a:p>
          <a:p>
            <a:pPr marL="109728" indent="0" algn="just">
              <a:buNone/>
            </a:pPr>
            <a:r>
              <a:rPr lang="pt-BR" dirty="0"/>
              <a:t>#include &lt;</a:t>
            </a:r>
            <a:r>
              <a:rPr lang="pt-BR" dirty="0" err="1"/>
              <a:t>stdio.h</a:t>
            </a:r>
            <a:r>
              <a:rPr lang="pt-BR" dirty="0"/>
              <a:t>&gt;</a:t>
            </a:r>
          </a:p>
          <a:p>
            <a:pPr marL="109728" indent="0" algn="just">
              <a:buNone/>
            </a:pPr>
            <a:r>
              <a:rPr lang="pt-BR" dirty="0"/>
              <a:t>#include &lt;</a:t>
            </a:r>
            <a:r>
              <a:rPr lang="pt-BR" dirty="0" err="1"/>
              <a:t>string.h</a:t>
            </a:r>
            <a:r>
              <a:rPr lang="pt-BR" dirty="0"/>
              <a:t>&gt;</a:t>
            </a:r>
          </a:p>
          <a:p>
            <a:pPr marL="109728" indent="0" algn="just">
              <a:buNone/>
            </a:pPr>
            <a:r>
              <a:rPr lang="pt-BR" dirty="0"/>
              <a:t>#define STRSIZE 1000 </a:t>
            </a:r>
          </a:p>
          <a:p>
            <a:pPr marL="109728" indent="0" algn="just">
              <a:buNone/>
            </a:pPr>
            <a:endParaRPr lang="pt-BR" dirty="0"/>
          </a:p>
          <a:p>
            <a:pPr marL="109728" indent="0" algn="just">
              <a:buNone/>
            </a:pP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 )</a:t>
            </a:r>
          </a:p>
          <a:p>
            <a:pPr marL="109728" indent="0" algn="just">
              <a:buNone/>
            </a:pPr>
            <a:r>
              <a:rPr lang="pt-BR" dirty="0"/>
              <a:t>{</a:t>
            </a:r>
          </a:p>
          <a:p>
            <a:pPr marL="109728" indent="0" algn="just">
              <a:buNone/>
            </a:pPr>
            <a:r>
              <a:rPr lang="pt-BR" dirty="0"/>
              <a:t>	char texto[STRSIZE];</a:t>
            </a:r>
          </a:p>
          <a:p>
            <a:pPr marL="109728" indent="0" algn="just">
              <a:buNone/>
            </a:pPr>
            <a:r>
              <a:rPr lang="pt-BR" dirty="0"/>
              <a:t>	</a:t>
            </a:r>
            <a:r>
              <a:rPr lang="pt-BR" dirty="0" err="1"/>
              <a:t>printf</a:t>
            </a:r>
            <a:r>
              <a:rPr lang="pt-BR" dirty="0"/>
              <a:t>("Informe um texto &gt;&gt;");</a:t>
            </a:r>
          </a:p>
          <a:p>
            <a:pPr marL="109728" indent="0" algn="just">
              <a:buNone/>
            </a:pPr>
            <a:r>
              <a:rPr lang="pt-BR" dirty="0"/>
              <a:t> 	</a:t>
            </a:r>
            <a:r>
              <a:rPr lang="pt-BR" dirty="0" err="1"/>
              <a:t>gets</a:t>
            </a:r>
            <a:r>
              <a:rPr lang="pt-BR" dirty="0"/>
              <a:t>(texto);</a:t>
            </a:r>
          </a:p>
          <a:p>
            <a:pPr marL="109728" indent="0" algn="just">
              <a:buNone/>
            </a:pPr>
            <a:endParaRPr lang="pt-BR" dirty="0"/>
          </a:p>
          <a:p>
            <a:pPr marL="109728" indent="0" algn="just">
              <a:buNone/>
            </a:pPr>
            <a:r>
              <a:rPr lang="pt-BR" dirty="0"/>
              <a:t>	</a:t>
            </a:r>
            <a:r>
              <a:rPr lang="pt-BR" dirty="0" err="1"/>
              <a:t>printf</a:t>
            </a:r>
            <a:r>
              <a:rPr lang="pt-BR" dirty="0"/>
              <a:t>("\</a:t>
            </a:r>
            <a:r>
              <a:rPr lang="pt-BR" dirty="0" err="1"/>
              <a:t>n%c</a:t>
            </a:r>
            <a:r>
              <a:rPr lang="pt-BR" dirty="0"/>
              <a:t>", texto[0]);</a:t>
            </a:r>
          </a:p>
          <a:p>
            <a:pPr marL="109728" indent="0" algn="just">
              <a:buNone/>
            </a:pPr>
            <a:r>
              <a:rPr lang="pt-BR" dirty="0"/>
              <a:t> 	</a:t>
            </a:r>
            <a:r>
              <a:rPr lang="pt-BR" dirty="0" err="1"/>
              <a:t>printf</a:t>
            </a:r>
            <a:r>
              <a:rPr lang="pt-BR" dirty="0"/>
              <a:t>("\</a:t>
            </a:r>
            <a:r>
              <a:rPr lang="pt-BR" dirty="0" err="1"/>
              <a:t>n%c</a:t>
            </a:r>
            <a:r>
              <a:rPr lang="pt-BR" dirty="0"/>
              <a:t>", texto[1]);</a:t>
            </a:r>
          </a:p>
          <a:p>
            <a:pPr marL="109728" indent="0" algn="just">
              <a:buNone/>
            </a:pPr>
            <a:r>
              <a:rPr lang="pt-BR" dirty="0"/>
              <a:t>}</a:t>
            </a:r>
          </a:p>
          <a:p>
            <a:pPr marL="0" indent="0"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0306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Percorrendo </a:t>
            </a:r>
            <a:r>
              <a:rPr lang="pt-BR" dirty="0" err="1"/>
              <a:t>Strings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109728" indent="0" algn="just">
              <a:buNone/>
            </a:pPr>
            <a:r>
              <a:rPr lang="pt-BR" dirty="0"/>
              <a:t>#include &lt;</a:t>
            </a:r>
            <a:r>
              <a:rPr lang="pt-BR" dirty="0" err="1"/>
              <a:t>stdio.h</a:t>
            </a:r>
            <a:r>
              <a:rPr lang="pt-BR" dirty="0"/>
              <a:t>&gt;</a:t>
            </a:r>
          </a:p>
          <a:p>
            <a:pPr marL="109728" indent="0" algn="just">
              <a:buNone/>
            </a:pPr>
            <a:r>
              <a:rPr lang="pt-BR" dirty="0"/>
              <a:t>#include &lt;</a:t>
            </a:r>
            <a:r>
              <a:rPr lang="pt-BR" dirty="0" err="1"/>
              <a:t>stdio.h</a:t>
            </a:r>
            <a:r>
              <a:rPr lang="pt-BR" dirty="0"/>
              <a:t>&gt;</a:t>
            </a:r>
          </a:p>
          <a:p>
            <a:pPr marL="109728" indent="0" algn="just">
              <a:buNone/>
            </a:pPr>
            <a:r>
              <a:rPr lang="pt-BR" dirty="0"/>
              <a:t>#include &lt;</a:t>
            </a:r>
            <a:r>
              <a:rPr lang="pt-BR" dirty="0" err="1"/>
              <a:t>string.h</a:t>
            </a:r>
            <a:r>
              <a:rPr lang="pt-BR" dirty="0"/>
              <a:t>&gt;</a:t>
            </a:r>
          </a:p>
          <a:p>
            <a:pPr marL="109728" indent="0" algn="just">
              <a:buNone/>
            </a:pPr>
            <a:r>
              <a:rPr lang="pt-BR" dirty="0"/>
              <a:t>#define STRSIZE 1000 </a:t>
            </a:r>
          </a:p>
          <a:p>
            <a:pPr marL="109728" indent="0" algn="just">
              <a:buNone/>
            </a:pPr>
            <a:endParaRPr lang="pt-BR" dirty="0"/>
          </a:p>
          <a:p>
            <a:pPr marL="109728" indent="0" algn="just">
              <a:buNone/>
            </a:pP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 )</a:t>
            </a:r>
          </a:p>
          <a:p>
            <a:pPr marL="109728" indent="0" algn="just">
              <a:buNone/>
            </a:pPr>
            <a:r>
              <a:rPr lang="pt-BR" dirty="0"/>
              <a:t>{</a:t>
            </a:r>
          </a:p>
          <a:p>
            <a:pPr marL="109728" indent="0" algn="just">
              <a:buNone/>
            </a:pPr>
            <a:r>
              <a:rPr lang="pt-BR" dirty="0"/>
              <a:t>	char texto[STRSIZE];</a:t>
            </a:r>
          </a:p>
          <a:p>
            <a:pPr marL="109728" indent="0" algn="just">
              <a:buNone/>
            </a:pPr>
            <a:r>
              <a:rPr lang="pt-BR" dirty="0"/>
              <a:t>	</a:t>
            </a:r>
            <a:r>
              <a:rPr lang="pt-BR" dirty="0" err="1"/>
              <a:t>int</a:t>
            </a:r>
            <a:r>
              <a:rPr lang="pt-BR" dirty="0"/>
              <a:t> i = 0, fim = 0;</a:t>
            </a:r>
          </a:p>
          <a:p>
            <a:pPr marL="109728" indent="0" algn="just">
              <a:buNone/>
            </a:pPr>
            <a:r>
              <a:rPr lang="pt-BR" dirty="0"/>
              <a:t>	</a:t>
            </a:r>
            <a:r>
              <a:rPr lang="pt-BR" dirty="0" err="1"/>
              <a:t>printf</a:t>
            </a:r>
            <a:r>
              <a:rPr lang="pt-BR" dirty="0"/>
              <a:t>("Informe um texto &gt;&gt;");</a:t>
            </a:r>
          </a:p>
          <a:p>
            <a:pPr marL="109728" indent="0" algn="just">
              <a:buNone/>
            </a:pPr>
            <a:r>
              <a:rPr lang="pt-BR" dirty="0"/>
              <a:t> 	</a:t>
            </a:r>
            <a:r>
              <a:rPr lang="pt-BR" dirty="0" err="1"/>
              <a:t>gets</a:t>
            </a:r>
            <a:r>
              <a:rPr lang="pt-BR" dirty="0"/>
              <a:t>(texto);</a:t>
            </a:r>
          </a:p>
          <a:p>
            <a:pPr marL="109728" indent="0" algn="just">
              <a:buNone/>
            </a:pPr>
            <a:r>
              <a:rPr lang="pt-BR" dirty="0"/>
              <a:t>	</a:t>
            </a:r>
          </a:p>
          <a:p>
            <a:pPr marL="109728" indent="0" algn="just">
              <a:buNone/>
            </a:pPr>
            <a:r>
              <a:rPr lang="pt-BR" dirty="0"/>
              <a:t> 	fim = </a:t>
            </a:r>
            <a:r>
              <a:rPr lang="pt-BR" dirty="0" err="1"/>
              <a:t>strlen</a:t>
            </a:r>
            <a:r>
              <a:rPr lang="pt-BR" dirty="0"/>
              <a:t>(texto)-1;</a:t>
            </a:r>
          </a:p>
          <a:p>
            <a:pPr marL="109728" indent="0" algn="just">
              <a:buNone/>
            </a:pPr>
            <a:r>
              <a:rPr lang="pt-BR" dirty="0"/>
              <a:t>	for (i=0;i &lt;= </a:t>
            </a:r>
            <a:r>
              <a:rPr lang="pt-BR" dirty="0" err="1"/>
              <a:t>fim;i</a:t>
            </a:r>
            <a:r>
              <a:rPr lang="pt-BR" dirty="0"/>
              <a:t>++)</a:t>
            </a:r>
          </a:p>
          <a:p>
            <a:pPr marL="109728" indent="0" algn="just">
              <a:buNone/>
            </a:pPr>
            <a:r>
              <a:rPr lang="pt-BR" dirty="0"/>
              <a:t> 		</a:t>
            </a:r>
            <a:r>
              <a:rPr lang="pt-BR" dirty="0" err="1"/>
              <a:t>printf</a:t>
            </a:r>
            <a:r>
              <a:rPr lang="pt-BR" dirty="0"/>
              <a:t>("\</a:t>
            </a:r>
            <a:r>
              <a:rPr lang="pt-BR" dirty="0" err="1"/>
              <a:t>n%c</a:t>
            </a:r>
            <a:r>
              <a:rPr lang="pt-BR" dirty="0"/>
              <a:t>", texto[i]);</a:t>
            </a:r>
          </a:p>
          <a:p>
            <a:pPr marL="109728" indent="0" algn="just">
              <a:buNone/>
            </a:pPr>
            <a:r>
              <a:rPr lang="pt-BR" dirty="0"/>
              <a:t>}</a:t>
            </a:r>
          </a:p>
          <a:p>
            <a:pPr marL="109728" indent="0" algn="ctr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6535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pt-BR" sz="2800" dirty="0"/>
              <a:t>Lista 11 (Exercícios de </a:t>
            </a:r>
            <a:r>
              <a:rPr lang="pt-BR" sz="2800" dirty="0" err="1"/>
              <a:t>Strings</a:t>
            </a:r>
            <a:r>
              <a:rPr lang="pt-BR" sz="2800" dirty="0"/>
              <a:t> em C)</a:t>
            </a:r>
          </a:p>
          <a:p>
            <a:pPr lvl="0" algn="just"/>
            <a:r>
              <a:rPr lang="pt-BR" sz="2800" dirty="0"/>
              <a:t>Lista 12 (Exercícios de </a:t>
            </a:r>
            <a:r>
              <a:rPr lang="pt-BR" sz="2800" dirty="0" err="1"/>
              <a:t>Strings</a:t>
            </a:r>
            <a:r>
              <a:rPr lang="pt-BR" sz="2800" dirty="0"/>
              <a:t> em C - Complementar)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493904"/>
            <a:ext cx="3701910" cy="2180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264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Conteúdo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Estruturas de Dados Homogêneas</a:t>
            </a:r>
          </a:p>
          <a:p>
            <a:pPr lvl="1"/>
            <a:r>
              <a:rPr lang="pt-BR" dirty="0"/>
              <a:t>Cadeia de Caracteres</a:t>
            </a:r>
            <a:endParaRPr lang="pt-BR" sz="12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137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Cadeias de Caracteres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Uma cadeia de caracteres, mais conhecida como </a:t>
            </a:r>
            <a:r>
              <a:rPr lang="pt-BR" dirty="0" err="1"/>
              <a:t>string</a:t>
            </a:r>
            <a:r>
              <a:rPr lang="pt-BR" dirty="0"/>
              <a:t>, é uma sequência de letras e  símbolos, onde os símbolos podem ser espaços em branco, dígitos e vários outros como pontos de exclamação e interrogação, símbolos matemáticos, etc.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Em C, uma cadeia de caracteres é representada por um vetor de variáveis do tipo char e é terminada com o marcador ’\0’.</a:t>
            </a:r>
          </a:p>
        </p:txBody>
      </p:sp>
    </p:spTree>
    <p:extLst>
      <p:ext uri="{BB962C8B-B14F-4D97-AF65-F5344CB8AC3E}">
        <p14:creationId xmlns:p14="http://schemas.microsoft.com/office/powerpoint/2010/main" val="1531654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 algn="ctr">
              <a:buNone/>
            </a:pPr>
            <a:r>
              <a:rPr lang="pt-BR" dirty="0"/>
              <a:t>char texto [TAMANHO + 1];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Devemos utilizar uma posição além do tamanho desejado para que possa ser colocado o marcador ’\0’ no final da </a:t>
            </a:r>
            <a:r>
              <a:rPr lang="pt-BR" dirty="0" err="1"/>
              <a:t>string</a:t>
            </a:r>
            <a:r>
              <a:rPr lang="pt-BR" dirty="0"/>
              <a:t> quando essa tiver o tamanho máximo.</a:t>
            </a:r>
          </a:p>
        </p:txBody>
      </p:sp>
    </p:spTree>
    <p:extLst>
      <p:ext uri="{BB962C8B-B14F-4D97-AF65-F5344CB8AC3E}">
        <p14:creationId xmlns:p14="http://schemas.microsoft.com/office/powerpoint/2010/main" val="1920803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Lendo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Podemos ler uma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caracter</a:t>
            </a:r>
            <a:r>
              <a:rPr lang="pt-BR" dirty="0"/>
              <a:t> a </a:t>
            </a:r>
            <a:r>
              <a:rPr lang="pt-BR" dirty="0" err="1"/>
              <a:t>caracter</a:t>
            </a:r>
            <a:r>
              <a:rPr lang="pt-BR" dirty="0"/>
              <a:t>, como faríamos com qualquer outro vetor, mas é mais simples ler a </a:t>
            </a:r>
            <a:r>
              <a:rPr lang="pt-BR" dirty="0" err="1"/>
              <a:t>string</a:t>
            </a:r>
            <a:r>
              <a:rPr lang="pt-BR" dirty="0"/>
              <a:t> inteira, utilizando o comando</a:t>
            </a:r>
          </a:p>
          <a:p>
            <a:endParaRPr lang="pt-BR" dirty="0"/>
          </a:p>
          <a:p>
            <a:endParaRPr lang="pt-BR" dirty="0"/>
          </a:p>
          <a:p>
            <a:pPr marL="109728" indent="0" algn="ctr">
              <a:buNone/>
            </a:pPr>
            <a:r>
              <a:rPr lang="pt-BR" dirty="0" err="1"/>
              <a:t>scanf</a:t>
            </a:r>
            <a:r>
              <a:rPr lang="pt-BR" dirty="0"/>
              <a:t> ("%s", texto);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319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Lendo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pt-BR" dirty="0"/>
              <a:t>Infelizmente, a leitura a partir do teclado utilizando o </a:t>
            </a:r>
            <a:r>
              <a:rPr lang="pt-BR" dirty="0" err="1"/>
              <a:t>scanf</a:t>
            </a:r>
            <a:r>
              <a:rPr lang="pt-BR" dirty="0"/>
              <a:t> lê somente até o primeiro espaço, ou seja, lê somente uma palavra, o que torna o seu uso desta forma um pouco restrito.</a:t>
            </a:r>
          </a:p>
          <a:p>
            <a:pPr algn="just"/>
            <a:r>
              <a:rPr lang="pt-BR" dirty="0"/>
              <a:t>Para contornar isso, podemos utilizar a função </a:t>
            </a:r>
            <a:r>
              <a:rPr lang="pt-BR" dirty="0" err="1"/>
              <a:t>gets</a:t>
            </a:r>
            <a:r>
              <a:rPr lang="pt-BR" dirty="0"/>
              <a:t>, que faz a leitura até encontrar o </a:t>
            </a:r>
            <a:r>
              <a:rPr lang="pt-BR" dirty="0" err="1"/>
              <a:t>caracter</a:t>
            </a:r>
            <a:r>
              <a:rPr lang="pt-BR" dirty="0"/>
              <a:t> de fim de linha (</a:t>
            </a:r>
            <a:r>
              <a:rPr lang="pt-BR" dirty="0" err="1"/>
              <a:t>enter</a:t>
            </a:r>
            <a:r>
              <a:rPr lang="pt-BR" dirty="0"/>
              <a:t>).</a:t>
            </a:r>
          </a:p>
          <a:p>
            <a:endParaRPr lang="pt-BR" dirty="0"/>
          </a:p>
          <a:p>
            <a:pPr marL="109728" indent="0" algn="ctr">
              <a:buNone/>
            </a:pPr>
            <a:r>
              <a:rPr lang="pt-BR" dirty="0" err="1"/>
              <a:t>gets</a:t>
            </a:r>
            <a:r>
              <a:rPr lang="pt-BR" dirty="0"/>
              <a:t>(texto);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0571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Lendo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Outra opção é explorar as outras possibilidades fornecidas pela função </a:t>
            </a:r>
            <a:r>
              <a:rPr lang="pt-BR" dirty="0" err="1"/>
              <a:t>scanf</a:t>
            </a:r>
            <a:r>
              <a:rPr lang="pt-BR" dirty="0"/>
              <a:t>. Por exemplo, a opção abaixo</a:t>
            </a:r>
          </a:p>
          <a:p>
            <a:pPr algn="just"/>
            <a:endParaRPr lang="pt-BR" dirty="0"/>
          </a:p>
          <a:p>
            <a:pPr marL="109728" indent="0" algn="ctr">
              <a:buNone/>
            </a:pPr>
            <a:r>
              <a:rPr lang="pt-BR" dirty="0" err="1"/>
              <a:t>scanf</a:t>
            </a:r>
            <a:r>
              <a:rPr lang="pt-BR" dirty="0"/>
              <a:t>("%[^\n]", texto);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Lê uma cadeia de caracteres até encontrar um </a:t>
            </a:r>
            <a:r>
              <a:rPr lang="pt-BR" dirty="0" err="1"/>
              <a:t>enter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460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Lendo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Aqui, deparamos com outro problema: tanto o comando </a:t>
            </a:r>
            <a:r>
              <a:rPr lang="pt-BR" dirty="0" err="1"/>
              <a:t>scanf</a:t>
            </a:r>
            <a:r>
              <a:rPr lang="pt-BR" dirty="0"/>
              <a:t> quanto o </a:t>
            </a:r>
            <a:r>
              <a:rPr lang="pt-BR" dirty="0" err="1"/>
              <a:t>gets</a:t>
            </a:r>
            <a:r>
              <a:rPr lang="pt-BR" dirty="0"/>
              <a:t> podem ler mais caracteres que os existentes na </a:t>
            </a:r>
            <a:r>
              <a:rPr lang="pt-BR" dirty="0" err="1"/>
              <a:t>string</a:t>
            </a:r>
            <a:r>
              <a:rPr lang="pt-BR" dirty="0"/>
              <a:t>, provocando erros.</a:t>
            </a:r>
          </a:p>
          <a:p>
            <a:pPr algn="just"/>
            <a:r>
              <a:rPr lang="pt-BR" dirty="0"/>
              <a:t>A solução aqui, é utilizar uma função que tenha o mesmo comportamento do </a:t>
            </a:r>
            <a:r>
              <a:rPr lang="pt-BR" dirty="0" err="1"/>
              <a:t>gets</a:t>
            </a:r>
            <a:r>
              <a:rPr lang="pt-BR" dirty="0"/>
              <a:t>, mas que permita limitar a leitura a um tamanho máximo. As opções são:</a:t>
            </a:r>
          </a:p>
          <a:p>
            <a:pPr marL="109728" indent="0" algn="just">
              <a:buNone/>
            </a:pPr>
            <a:endParaRPr lang="pt-BR" dirty="0"/>
          </a:p>
          <a:p>
            <a:pPr marL="109728" indent="0" algn="ctr">
              <a:buNone/>
            </a:pPr>
            <a:r>
              <a:rPr lang="pt-BR" dirty="0" err="1"/>
              <a:t>fgets</a:t>
            </a:r>
            <a:r>
              <a:rPr lang="pt-BR" dirty="0"/>
              <a:t> (texto, 50, </a:t>
            </a:r>
            <a:r>
              <a:rPr lang="pt-BR" dirty="0" err="1"/>
              <a:t>stdin</a:t>
            </a:r>
            <a:r>
              <a:rPr lang="pt-BR" dirty="0"/>
              <a:t>);</a:t>
            </a:r>
          </a:p>
          <a:p>
            <a:pPr marL="109728" indent="0" algn="ctr">
              <a:buNone/>
            </a:pPr>
            <a:r>
              <a:rPr lang="pt-BR" dirty="0" err="1"/>
              <a:t>scanf</a:t>
            </a:r>
            <a:r>
              <a:rPr lang="pt-BR" dirty="0"/>
              <a:t>("%50[^\n]);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1204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Lendo </a:t>
            </a:r>
            <a:r>
              <a:rPr lang="pt-BR" dirty="0" err="1"/>
              <a:t>String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sz="4800" dirty="0"/>
              <a:t>Exemplos:</a:t>
            </a:r>
          </a:p>
          <a:p>
            <a:pPr marL="109728" indent="0">
              <a:buNone/>
            </a:pPr>
            <a:endParaRPr lang="pt-BR" sz="4000" i="1" dirty="0"/>
          </a:p>
          <a:p>
            <a:pPr marL="109728" indent="0">
              <a:buNone/>
            </a:pPr>
            <a:r>
              <a:rPr lang="pt-BR" sz="4000" i="1" dirty="0"/>
              <a:t>#define STRSIZE 1000 </a:t>
            </a:r>
            <a:r>
              <a:rPr lang="pt-BR" i="1" dirty="0"/>
              <a:t>//definir uma constante</a:t>
            </a:r>
          </a:p>
          <a:p>
            <a:pPr marL="109728" indent="0">
              <a:buNone/>
            </a:pPr>
            <a:endParaRPr lang="pt-BR" sz="4000" dirty="0"/>
          </a:p>
          <a:p>
            <a:pPr marL="109728" indent="0">
              <a:buNone/>
            </a:pPr>
            <a:r>
              <a:rPr lang="pt-BR" sz="4000" dirty="0"/>
              <a:t>char </a:t>
            </a:r>
            <a:r>
              <a:rPr lang="pt-BR" sz="4000" dirty="0" err="1"/>
              <a:t>str</a:t>
            </a:r>
            <a:r>
              <a:rPr lang="pt-BR" sz="4000" dirty="0"/>
              <a:t>[</a:t>
            </a:r>
            <a:r>
              <a:rPr lang="pt-BR" sz="4000" i="1" dirty="0"/>
              <a:t>STRSIZE</a:t>
            </a:r>
            <a:r>
              <a:rPr lang="pt-BR" sz="4000" dirty="0"/>
              <a:t>];</a:t>
            </a:r>
          </a:p>
          <a:p>
            <a:pPr marL="109728" indent="0">
              <a:buNone/>
            </a:pPr>
            <a:endParaRPr lang="pt-BR" sz="4000" dirty="0"/>
          </a:p>
          <a:p>
            <a:pPr marL="109728" indent="0">
              <a:buNone/>
            </a:pPr>
            <a:r>
              <a:rPr lang="pt-BR" sz="4000" dirty="0" err="1"/>
              <a:t>scanf</a:t>
            </a:r>
            <a:r>
              <a:rPr lang="pt-BR" sz="4000" dirty="0"/>
              <a:t>(“%s”, </a:t>
            </a:r>
            <a:r>
              <a:rPr lang="pt-BR" sz="4000" dirty="0" err="1"/>
              <a:t>str</a:t>
            </a:r>
            <a:r>
              <a:rPr lang="pt-BR" sz="4000" dirty="0"/>
              <a:t>); </a:t>
            </a:r>
            <a:r>
              <a:rPr lang="pt-BR" i="1" dirty="0"/>
              <a:t>//leitura utilizando a função </a:t>
            </a:r>
            <a:r>
              <a:rPr lang="pt-BR" i="1" dirty="0" err="1"/>
              <a:t>scanf</a:t>
            </a:r>
            <a:r>
              <a:rPr lang="pt-BR" i="1" dirty="0"/>
              <a:t> – ler somente uma palavra</a:t>
            </a:r>
          </a:p>
          <a:p>
            <a:pPr marL="109728" indent="0">
              <a:buNone/>
            </a:pPr>
            <a:endParaRPr lang="pt-BR" sz="4000" dirty="0"/>
          </a:p>
          <a:p>
            <a:pPr marL="109728" indent="0">
              <a:buNone/>
            </a:pPr>
            <a:r>
              <a:rPr lang="pt-BR" sz="4000" dirty="0" err="1"/>
              <a:t>fflush</a:t>
            </a:r>
            <a:r>
              <a:rPr lang="pt-BR" sz="4000" dirty="0"/>
              <a:t>(</a:t>
            </a:r>
            <a:r>
              <a:rPr lang="pt-BR" sz="4000" dirty="0" err="1"/>
              <a:t>stdin</a:t>
            </a:r>
            <a:r>
              <a:rPr lang="pt-BR" sz="4000" dirty="0"/>
              <a:t>); </a:t>
            </a:r>
            <a:r>
              <a:rPr lang="pt-BR" dirty="0"/>
              <a:t>//utilizar para limpar a memória antes das funções </a:t>
            </a:r>
            <a:r>
              <a:rPr lang="pt-BR" dirty="0" err="1"/>
              <a:t>gets</a:t>
            </a:r>
            <a:endParaRPr lang="pt-BR" i="1" dirty="0"/>
          </a:p>
          <a:p>
            <a:pPr marL="109728" indent="0">
              <a:buNone/>
            </a:pPr>
            <a:r>
              <a:rPr lang="pt-BR" sz="4000" i="1" dirty="0" err="1"/>
              <a:t>gets</a:t>
            </a:r>
            <a:r>
              <a:rPr lang="pt-BR" sz="4000" i="1" dirty="0"/>
              <a:t>(</a:t>
            </a:r>
            <a:r>
              <a:rPr lang="pt-BR" sz="4000" i="1" dirty="0" err="1"/>
              <a:t>str</a:t>
            </a:r>
            <a:r>
              <a:rPr lang="pt-BR" sz="4000" i="1" dirty="0"/>
              <a:t>); </a:t>
            </a:r>
            <a:r>
              <a:rPr lang="pt-BR" i="1" dirty="0"/>
              <a:t>//ler várias palavras, porém não controla o tamanho máximo</a:t>
            </a:r>
          </a:p>
          <a:p>
            <a:pPr marL="109728" indent="0">
              <a:buNone/>
            </a:pPr>
            <a:r>
              <a:rPr lang="pt-BR" sz="4000" i="1" dirty="0" err="1"/>
              <a:t>fgets</a:t>
            </a:r>
            <a:r>
              <a:rPr lang="pt-BR" sz="4000" i="1" dirty="0"/>
              <a:t> (</a:t>
            </a:r>
            <a:r>
              <a:rPr lang="pt-BR" sz="4000" i="1" dirty="0" err="1"/>
              <a:t>str</a:t>
            </a:r>
            <a:r>
              <a:rPr lang="pt-BR" sz="4000" i="1" dirty="0"/>
              <a:t>, STRSIZE, </a:t>
            </a:r>
            <a:r>
              <a:rPr lang="pt-BR" sz="4000" i="1" dirty="0" err="1"/>
              <a:t>stdin</a:t>
            </a:r>
            <a:r>
              <a:rPr lang="pt-BR" sz="4000" i="1" dirty="0"/>
              <a:t>); </a:t>
            </a:r>
            <a:r>
              <a:rPr lang="pt-BR" i="1" dirty="0"/>
              <a:t>//ler </a:t>
            </a:r>
            <a:r>
              <a:rPr lang="pt-BR" i="1" dirty="0" err="1"/>
              <a:t>string</a:t>
            </a:r>
            <a:r>
              <a:rPr lang="pt-BR" i="1" dirty="0"/>
              <a:t> com tamanho máximo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41734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777</Words>
  <Application>Microsoft Office PowerPoint</Application>
  <PresentationFormat>Apresentação na tela (4:3)</PresentationFormat>
  <Paragraphs>134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1" baseType="lpstr">
      <vt:lpstr>Arial</vt:lpstr>
      <vt:lpstr>Calibri</vt:lpstr>
      <vt:lpstr>Tema do Office</vt:lpstr>
      <vt:lpstr>Resolução Estruturada de Problemas</vt:lpstr>
      <vt:lpstr>Conteúdo</vt:lpstr>
      <vt:lpstr>Cadeias de Caracteres</vt:lpstr>
      <vt:lpstr>Declaração</vt:lpstr>
      <vt:lpstr>Lendo String</vt:lpstr>
      <vt:lpstr>Lendo String</vt:lpstr>
      <vt:lpstr>Lendo String</vt:lpstr>
      <vt:lpstr>Lendo String</vt:lpstr>
      <vt:lpstr>Lendo String</vt:lpstr>
      <vt:lpstr>Exibindo String</vt:lpstr>
      <vt:lpstr>Exibindo String</vt:lpstr>
      <vt:lpstr>Manipulando Cadeias de Caracteres</vt:lpstr>
      <vt:lpstr>Manipulando Cadeias de Caracteres</vt:lpstr>
      <vt:lpstr>Strings em Funções e Procedimentos</vt:lpstr>
      <vt:lpstr>Strings em Funções e Procedimentos</vt:lpstr>
      <vt:lpstr>Percorrendo Strings</vt:lpstr>
      <vt:lpstr>Percorrendo Strings</vt:lpstr>
      <vt:lpstr>Exercícios</vt:lpstr>
    </vt:vector>
  </TitlesOfParts>
  <Company>Toledo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Marketing</dc:creator>
  <cp:lastModifiedBy>Alisson Augusto Carnelos Kuhn</cp:lastModifiedBy>
  <cp:revision>16</cp:revision>
  <dcterms:created xsi:type="dcterms:W3CDTF">2014-09-02T19:41:53Z</dcterms:created>
  <dcterms:modified xsi:type="dcterms:W3CDTF">2023-09-21T23:37:11Z</dcterms:modified>
</cp:coreProperties>
</file>