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8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08659AE-718F-4082-9550-3778C95F95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E48AC6-8E8E-4413-80DD-F5006AD092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12EC399-DD09-4FDE-8C11-CC38D2B900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8CD3895-975B-4EAF-B2CE-1A9EDB1CD3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E1F4D-811C-4AFB-B47E-59F46BEF89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76028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4E259-AC57-4627-8E63-34986AF051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06208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19/10/2023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863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19/10/2023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423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19/10/2023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868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19/10/2023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570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19/10/2023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508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19/10/2023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251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19/10/2023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785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19/10/2023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057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19/10/2023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153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19/10/2023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282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19/10/2023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796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144CC-60A9-4064-9DA2-EB019371278B}" type="datetimeFigureOut">
              <a:rPr lang="pt-BR" smtClean="0"/>
              <a:t>19/10/2023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499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772400" cy="1470025"/>
          </a:xfrm>
        </p:spPr>
        <p:txBody>
          <a:bodyPr/>
          <a:lstStyle/>
          <a:p>
            <a:r>
              <a:rPr lang="pt-BR" dirty="0"/>
              <a:t>Resolução Estruturada de Problemas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Alisson Kuhn</a:t>
            </a:r>
          </a:p>
          <a:p>
            <a:r>
              <a:rPr lang="pt-BR" sz="2400" dirty="0"/>
              <a:t>alissonkuhn@hotmail.com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8399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na Linguagem 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3552" y="1556792"/>
            <a:ext cx="8229600" cy="4392488"/>
          </a:xfrm>
        </p:spPr>
        <p:txBody>
          <a:bodyPr>
            <a:noAutofit/>
          </a:bodyPr>
          <a:lstStyle/>
          <a:p>
            <a:r>
              <a:rPr lang="pt-BR" sz="2400" dirty="0"/>
              <a:t>Já vimos que para acessar os membros de uma struct deve-se usar </a:t>
            </a:r>
            <a:r>
              <a:rPr lang="pt-BR" sz="2000" dirty="0" err="1">
                <a:solidFill>
                  <a:schemeClr val="accent6">
                    <a:lumMod val="50000"/>
                  </a:schemeClr>
                </a:solidFill>
              </a:rPr>
              <a:t>nome_variavel.nome_membro</a:t>
            </a:r>
            <a:endParaRPr lang="pt-BR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t-BR" sz="2400" dirty="0"/>
              <a:t>Portanto, considerando o exemplo anterior</a:t>
            </a:r>
          </a:p>
          <a:p>
            <a:pPr lvl="1"/>
            <a:r>
              <a:rPr lang="pt-BR" sz="2000" dirty="0"/>
              <a:t>Para inicializar o cep da variável info_end que é uma variável da struct endereço se faria:</a:t>
            </a:r>
          </a:p>
          <a:p>
            <a:pPr marL="457200" lvl="1" indent="0">
              <a:buNone/>
            </a:pPr>
            <a:r>
              <a:rPr lang="pt-BR" sz="2000" dirty="0">
                <a:solidFill>
                  <a:schemeClr val="accent6">
                    <a:lumMod val="50000"/>
                  </a:schemeClr>
                </a:solidFill>
              </a:rPr>
              <a:t>	info_end.cep = 123456;</a:t>
            </a:r>
          </a:p>
          <a:p>
            <a:pPr lvl="1"/>
            <a:r>
              <a:rPr lang="pt-BR" sz="2000" dirty="0"/>
              <a:t>Para obter o nome da pessoa e colocar na string nome da struct se poderia utilizar: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gets(info_end.nome);</a:t>
            </a:r>
          </a:p>
          <a:p>
            <a:pPr lvl="1"/>
            <a:r>
              <a:rPr lang="pt-BR" sz="2000" dirty="0"/>
              <a:t>Para imprimir o endereço seria:</a:t>
            </a:r>
          </a:p>
          <a:p>
            <a:pPr marL="457200" lvl="1" indent="0">
              <a:buNone/>
            </a:pPr>
            <a:r>
              <a:rPr lang="pt-BR" sz="2000" dirty="0"/>
              <a:t>	</a:t>
            </a:r>
            <a:r>
              <a:rPr lang="pt-BR" sz="2000" dirty="0">
                <a:solidFill>
                  <a:schemeClr val="accent6">
                    <a:lumMod val="50000"/>
                  </a:schemeClr>
                </a:solidFill>
              </a:rPr>
              <a:t>printf(“%s”, info_end.rua);</a:t>
            </a:r>
          </a:p>
        </p:txBody>
      </p:sp>
    </p:spTree>
    <p:extLst>
      <p:ext uri="{BB962C8B-B14F-4D97-AF65-F5344CB8AC3E}">
        <p14:creationId xmlns:p14="http://schemas.microsoft.com/office/powerpoint/2010/main" val="1326904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na Linguagem 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3552" y="1556792"/>
            <a:ext cx="8229600" cy="4392488"/>
          </a:xfrm>
        </p:spPr>
        <p:txBody>
          <a:bodyPr>
            <a:noAutofit/>
          </a:bodyPr>
          <a:lstStyle/>
          <a:p>
            <a:r>
              <a:rPr lang="pt-BR" sz="2400" dirty="0"/>
              <a:t>Exemplo 1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accent6">
                    <a:lumMod val="50000"/>
                  </a:schemeClr>
                </a:solidFill>
              </a:rPr>
              <a:t>struct aluno { 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accent6">
                    <a:lumMod val="50000"/>
                  </a:schemeClr>
                </a:solidFill>
              </a:rPr>
              <a:t>		char nome[40]; 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accent6">
                    <a:lumMod val="50000"/>
                  </a:schemeClr>
                </a:solidFill>
              </a:rPr>
              <a:t>		float P1; 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accent6">
                    <a:lumMod val="50000"/>
                  </a:schemeClr>
                </a:solidFill>
              </a:rPr>
              <a:t>		float P2; 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accent6">
                    <a:lumMod val="50000"/>
                  </a:schemeClr>
                </a:solidFill>
              </a:rPr>
              <a:t>		float T; 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accent6">
                    <a:lumMod val="50000"/>
                  </a:schemeClr>
                </a:solidFill>
              </a:rPr>
              <a:t>		int faltas;</a:t>
            </a:r>
            <a:endParaRPr lang="pt-BR" sz="14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pt-BR" sz="1400" b="1" dirty="0">
                <a:solidFill>
                  <a:schemeClr val="accent6">
                    <a:lumMod val="50000"/>
                  </a:schemeClr>
                </a:solidFill>
              </a:rPr>
              <a:t>	};//como definição de estrutura é comando, precisa ";”</a:t>
            </a:r>
            <a:endParaRPr lang="pt-BR" sz="14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pt-BR" sz="1400" b="1" dirty="0">
                <a:solidFill>
                  <a:schemeClr val="accent6">
                    <a:lumMod val="50000"/>
                  </a:schemeClr>
                </a:solidFill>
              </a:rPr>
              <a:t>main() 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accent6">
                    <a:lumMod val="50000"/>
                  </a:schemeClr>
                </a:solidFill>
              </a:rPr>
              <a:t>{</a:t>
            </a:r>
            <a:endParaRPr lang="pt-BR" sz="14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pt-BR" sz="1400" b="1" dirty="0">
                <a:solidFill>
                  <a:schemeClr val="accent6">
                    <a:lumMod val="50000"/>
                  </a:schemeClr>
                </a:solidFill>
              </a:rPr>
              <a:t>	struct aluno joao, maria; 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accent6">
                    <a:lumMod val="50000"/>
                  </a:schemeClr>
                </a:solidFill>
              </a:rPr>
              <a:t>	joao.P1 = 9.5; 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accent6">
                    <a:lumMod val="50000"/>
                  </a:schemeClr>
                </a:solidFill>
              </a:rPr>
              <a:t>	joao.P2 = 8.5; 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accent6">
                    <a:lumMod val="50000"/>
                  </a:schemeClr>
                </a:solidFill>
              </a:rPr>
              <a:t>	joao.T = 9.0; 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accent6">
                    <a:lumMod val="50000"/>
                  </a:schemeClr>
                </a:solidFill>
              </a:rPr>
              <a:t>	joao.faltas = 4; 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accent6">
                    <a:lumMod val="50000"/>
                  </a:schemeClr>
                </a:solidFill>
              </a:rPr>
              <a:t>	maria = joao;</a:t>
            </a:r>
            <a:endParaRPr lang="pt-BR" sz="14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pt-BR" sz="1400" b="1" dirty="0">
                <a:solidFill>
                  <a:schemeClr val="accent6">
                    <a:lumMod val="50000"/>
                  </a:schemeClr>
                </a:solidFill>
              </a:rPr>
              <a:t>} </a:t>
            </a:r>
            <a:endParaRPr lang="pt-BR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91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de Struct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3552" y="1556792"/>
            <a:ext cx="8229600" cy="4392488"/>
          </a:xfrm>
        </p:spPr>
        <p:txBody>
          <a:bodyPr>
            <a:noAutofit/>
          </a:bodyPr>
          <a:lstStyle/>
          <a:p>
            <a:r>
              <a:rPr lang="pt-BR" sz="2800" dirty="0"/>
              <a:t>O uso mais comum de struct é em vetores</a:t>
            </a:r>
          </a:p>
          <a:p>
            <a:r>
              <a:rPr lang="pt-BR" sz="2800" dirty="0"/>
              <a:t>Para declarar um vetor de struct</a:t>
            </a:r>
          </a:p>
          <a:p>
            <a:pPr lvl="1"/>
            <a:r>
              <a:rPr lang="pt-BR" sz="2400" dirty="0"/>
              <a:t>Define-se a struct</a:t>
            </a:r>
          </a:p>
          <a:p>
            <a:pPr lvl="1"/>
            <a:r>
              <a:rPr lang="pt-BR" sz="2400" dirty="0"/>
              <a:t>Declara-se o vetor do tipo struct criado </a:t>
            </a:r>
          </a:p>
          <a:p>
            <a:endParaRPr lang="pt-BR" sz="2800" dirty="0"/>
          </a:p>
          <a:p>
            <a:r>
              <a:rPr lang="pt-BR" sz="2800" dirty="0"/>
              <a:t>Exemplo: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accent6">
                    <a:lumMod val="50000"/>
                  </a:schemeClr>
                </a:solidFill>
              </a:rPr>
              <a:t>	struct aluno Turma380[28]; </a:t>
            </a:r>
          </a:p>
          <a:p>
            <a:pPr marL="0" indent="0">
              <a:buNone/>
            </a:pPr>
            <a:r>
              <a:rPr lang="pt-BR" sz="2800" dirty="0">
                <a:solidFill>
                  <a:schemeClr val="accent6">
                    <a:lumMod val="50000"/>
                  </a:schemeClr>
                </a:solidFill>
              </a:rPr>
              <a:t>	struct endereco vetorEndAmigos[100];</a:t>
            </a:r>
          </a:p>
        </p:txBody>
      </p:sp>
    </p:spTree>
    <p:extLst>
      <p:ext uri="{BB962C8B-B14F-4D97-AF65-F5344CB8AC3E}">
        <p14:creationId xmlns:p14="http://schemas.microsoft.com/office/powerpoint/2010/main" val="2676877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de Struct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3552" y="1556792"/>
            <a:ext cx="8229600" cy="4392488"/>
          </a:xfrm>
        </p:spPr>
        <p:txBody>
          <a:bodyPr>
            <a:noAutofit/>
          </a:bodyPr>
          <a:lstStyle/>
          <a:p>
            <a:r>
              <a:rPr lang="pt-BR" sz="2800" dirty="0"/>
              <a:t>Para manipular os dados do vetor, devem ser fornecidos o índice e o campo</a:t>
            </a:r>
          </a:p>
          <a:p>
            <a:endParaRPr lang="pt-BR" sz="2800" dirty="0"/>
          </a:p>
          <a:p>
            <a:r>
              <a:rPr lang="pt-BR" sz="2800" dirty="0"/>
              <a:t>Exemplo </a:t>
            </a:r>
          </a:p>
          <a:p>
            <a:pPr marL="400050" lvl="1" indent="0">
              <a:buNone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strcpy(Turma380[0].nome, “Fulano”); </a:t>
            </a:r>
          </a:p>
          <a:p>
            <a:pPr marL="400050" lvl="1" indent="0">
              <a:buNone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Turma380[0].P1 = 9.5; Turma380[0].P2 = 8.5; Turma380[0].T = 9.0; Turma380[0].faltas = 4;</a:t>
            </a:r>
          </a:p>
          <a:p>
            <a:pPr marL="400050" lvl="1" indent="0">
              <a:buNone/>
            </a:pPr>
            <a:endParaRPr lang="pt-BR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400050" lvl="1" indent="0">
              <a:buNone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strcpy(vetorEndAmigos[0].rua, “Carlos Gomes”);</a:t>
            </a:r>
          </a:p>
          <a:p>
            <a:pPr marL="400050" lvl="1" indent="0">
              <a:buNone/>
            </a:pPr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strcpy(vetorEndAmigos[1].rua, “Goethe”);</a:t>
            </a:r>
          </a:p>
        </p:txBody>
      </p:sp>
    </p:spTree>
    <p:extLst>
      <p:ext uri="{BB962C8B-B14F-4D97-AF65-F5344CB8AC3E}">
        <p14:creationId xmlns:p14="http://schemas.microsoft.com/office/powerpoint/2010/main" val="655230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de Struct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3552" y="1556792"/>
            <a:ext cx="8229600" cy="4392488"/>
          </a:xfrm>
        </p:spPr>
        <p:txBody>
          <a:bodyPr>
            <a:noAutofit/>
          </a:bodyPr>
          <a:lstStyle/>
          <a:p>
            <a:r>
              <a:rPr lang="pt-BR" sz="2800" dirty="0"/>
              <a:t>Exemplo </a:t>
            </a:r>
          </a:p>
          <a:p>
            <a:pPr marL="0" indent="0">
              <a:buNone/>
            </a:pPr>
            <a:r>
              <a:rPr lang="pt-BR" sz="1800" dirty="0" err="1">
                <a:solidFill>
                  <a:schemeClr val="accent6">
                    <a:lumMod val="50000"/>
                  </a:schemeClr>
                </a:solidFill>
              </a:rPr>
              <a:t>struct</a:t>
            </a:r>
            <a:r>
              <a:rPr lang="pt-BR" sz="1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BR" sz="1800" dirty="0" err="1">
                <a:solidFill>
                  <a:schemeClr val="accent6">
                    <a:lumMod val="50000"/>
                  </a:schemeClr>
                </a:solidFill>
              </a:rPr>
              <a:t>endereco</a:t>
            </a:r>
            <a:r>
              <a:rPr lang="pt-BR" sz="1800" dirty="0">
                <a:solidFill>
                  <a:schemeClr val="accent6">
                    <a:lumMod val="50000"/>
                  </a:schemeClr>
                </a:solidFill>
              </a:rPr>
              <a:t>{ 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6">
                    <a:lumMod val="50000"/>
                  </a:schemeClr>
                </a:solidFill>
              </a:rPr>
              <a:t>			char nome[30]; 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6">
                    <a:lumMod val="50000"/>
                  </a:schemeClr>
                </a:solidFill>
              </a:rPr>
              <a:t>			char rua[40]; 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6">
                    <a:lumMod val="50000"/>
                  </a:schemeClr>
                </a:solidFill>
              </a:rPr>
              <a:t>			char cidade[20]; 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6">
                    <a:lumMod val="50000"/>
                  </a:schemeClr>
                </a:solidFill>
              </a:rPr>
              <a:t>			char estado[3]; 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6">
                    <a:lumMod val="50000"/>
                  </a:schemeClr>
                </a:solidFill>
              </a:rPr>
              <a:t>			long int cep;}; 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6">
                    <a:lumMod val="50000"/>
                  </a:schemeClr>
                </a:solidFill>
              </a:rPr>
              <a:t>main() { 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6">
                    <a:lumMod val="50000"/>
                  </a:schemeClr>
                </a:solidFill>
              </a:rPr>
              <a:t>	struct endereco info_end[100]; 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6">
                    <a:lumMod val="50000"/>
                  </a:schemeClr>
                </a:solidFill>
              </a:rPr>
              <a:t>	: 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6">
                    <a:lumMod val="50000"/>
                  </a:schemeClr>
                </a:solidFill>
              </a:rPr>
              <a:t>	// Imprime todos os nomes do vetor 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6">
                    <a:lumMod val="50000"/>
                  </a:schemeClr>
                </a:solidFill>
              </a:rPr>
              <a:t>	for(int i = 0; i &lt; 100; i++) 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6">
                    <a:lumMod val="50000"/>
                  </a:schemeClr>
                </a:solidFill>
              </a:rPr>
              <a:t>		printf(“%s”, info_end[i].nome);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6">
                    <a:lumMod val="50000"/>
                  </a:schemeClr>
                </a:solidFill>
              </a:rPr>
              <a:t> }</a:t>
            </a:r>
            <a:endParaRPr lang="pt-BR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55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pt-BR" dirty="0"/>
              <a:t>Lista 15 (Exercícios de </a:t>
            </a:r>
            <a:r>
              <a:rPr lang="pt-BR" dirty="0" err="1"/>
              <a:t>Struct</a:t>
            </a:r>
            <a:r>
              <a:rPr lang="pt-BR" dirty="0"/>
              <a:t> - Registro)</a:t>
            </a:r>
          </a:p>
          <a:p>
            <a:r>
              <a:rPr lang="pt-BR" dirty="0"/>
              <a:t>Lista 16 (Exercícios de </a:t>
            </a:r>
            <a:r>
              <a:rPr lang="pt-BR" dirty="0" err="1"/>
              <a:t>Struct</a:t>
            </a:r>
            <a:r>
              <a:rPr lang="pt-BR" dirty="0"/>
              <a:t> - Registro - Complementar)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149080"/>
            <a:ext cx="2427019" cy="1429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264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Estruturas de Dados Heterogêneo</a:t>
            </a:r>
          </a:p>
          <a:p>
            <a:pPr lvl="1"/>
            <a:r>
              <a:rPr lang="pt-BR" dirty="0"/>
              <a:t>Registro (struct)</a:t>
            </a:r>
            <a:endParaRPr lang="pt-BR" sz="12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137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 de struct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800" dirty="0"/>
              <a:t>Vetores e matrizes</a:t>
            </a:r>
          </a:p>
          <a:p>
            <a:pPr lvl="1"/>
            <a:r>
              <a:rPr lang="pt-BR" sz="2400" dirty="0"/>
              <a:t>Estruturas de dados homogêneas</a:t>
            </a:r>
          </a:p>
          <a:p>
            <a:pPr lvl="1"/>
            <a:r>
              <a:rPr lang="pt-BR" sz="2400" dirty="0"/>
              <a:t>Armazenam vários valores, mas todos de um mesmo tipo (todos int, todos double, todos float, todos char)</a:t>
            </a:r>
          </a:p>
          <a:p>
            <a:r>
              <a:rPr lang="pt-BR" sz="2800" dirty="0"/>
              <a:t>Problemas reais</a:t>
            </a:r>
          </a:p>
          <a:p>
            <a:pPr lvl="1"/>
            <a:r>
              <a:rPr lang="pt-BR" sz="2400" dirty="0"/>
              <a:t>Temos coleções de dados que são de tipos diferentes</a:t>
            </a:r>
          </a:p>
          <a:p>
            <a:pPr lvl="1"/>
            <a:r>
              <a:rPr lang="pt-BR" sz="2400" dirty="0"/>
              <a:t>Exemplo: ficha de um cadastro de cliente</a:t>
            </a:r>
          </a:p>
          <a:p>
            <a:pPr lvl="2"/>
            <a:r>
              <a:rPr lang="pt-BR" sz="2000" dirty="0"/>
              <a:t>Nome: string</a:t>
            </a:r>
          </a:p>
          <a:p>
            <a:pPr lvl="2"/>
            <a:r>
              <a:rPr lang="pt-BR" sz="2000" dirty="0"/>
              <a:t>Endereço: string</a:t>
            </a:r>
          </a:p>
          <a:p>
            <a:pPr lvl="2"/>
            <a:r>
              <a:rPr lang="pt-BR" sz="2000" dirty="0"/>
              <a:t>Telefone: string</a:t>
            </a:r>
          </a:p>
          <a:p>
            <a:pPr lvl="2"/>
            <a:r>
              <a:rPr lang="pt-BR" sz="2000" dirty="0"/>
              <a:t>Salário: float</a:t>
            </a:r>
          </a:p>
          <a:p>
            <a:pPr lvl="2"/>
            <a:r>
              <a:rPr lang="pt-BR" sz="2000" dirty="0"/>
              <a:t>Idade: int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4293096"/>
            <a:ext cx="1872208" cy="151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8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 de struct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3552" y="1556792"/>
            <a:ext cx="8229600" cy="4536504"/>
          </a:xfrm>
        </p:spPr>
        <p:txBody>
          <a:bodyPr>
            <a:noAutofit/>
          </a:bodyPr>
          <a:lstStyle/>
          <a:p>
            <a:r>
              <a:rPr lang="pt-BR" sz="2800" dirty="0"/>
              <a:t>Registro (ou struct)</a:t>
            </a:r>
          </a:p>
          <a:p>
            <a:pPr lvl="1"/>
            <a:r>
              <a:rPr lang="pt-BR" sz="2000" dirty="0"/>
              <a:t>Tipo de dado estruturado heterogêneo</a:t>
            </a:r>
          </a:p>
          <a:p>
            <a:pPr lvl="2"/>
            <a:r>
              <a:rPr lang="pt-BR" sz="1600" dirty="0"/>
              <a:t>Coleção de variáveis referenciadas sobre um mesmo nome</a:t>
            </a:r>
          </a:p>
          <a:p>
            <a:pPr lvl="2"/>
            <a:endParaRPr lang="pt-BR" sz="1600" dirty="0"/>
          </a:p>
          <a:p>
            <a:r>
              <a:rPr lang="pt-BR" sz="2800" dirty="0"/>
              <a:t>Permite agrupar dados de diferentes tipos numa mesma estrutura (ao contrário de matrizes que possuem elementos de um mesmo tipo)</a:t>
            </a:r>
          </a:p>
          <a:p>
            <a:pPr lvl="1"/>
            <a:r>
              <a:rPr lang="pt-BR" sz="2000" dirty="0"/>
              <a:t>Cada componente de um registro pode ser de um tipo diferente (int, char, ...)</a:t>
            </a:r>
          </a:p>
          <a:p>
            <a:pPr lvl="1"/>
            <a:r>
              <a:rPr lang="pt-BR" sz="2000" dirty="0"/>
              <a:t>Estes componentes são referenciados por um nome</a:t>
            </a:r>
          </a:p>
        </p:txBody>
      </p:sp>
    </p:spTree>
    <p:extLst>
      <p:ext uri="{BB962C8B-B14F-4D97-AF65-F5344CB8AC3E}">
        <p14:creationId xmlns:p14="http://schemas.microsoft.com/office/powerpoint/2010/main" val="337504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 de struct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3552" y="1556792"/>
            <a:ext cx="8229600" cy="4536504"/>
          </a:xfrm>
        </p:spPr>
        <p:txBody>
          <a:bodyPr>
            <a:noAutofit/>
          </a:bodyPr>
          <a:lstStyle/>
          <a:p>
            <a:r>
              <a:rPr lang="pt-BR" sz="2800" dirty="0"/>
              <a:t>Os elementos do registro</a:t>
            </a:r>
          </a:p>
          <a:p>
            <a:pPr lvl="1"/>
            <a:r>
              <a:rPr lang="pt-BR" sz="2000" dirty="0"/>
              <a:t>São chamados de campos ou membros da struct</a:t>
            </a:r>
          </a:p>
          <a:p>
            <a:pPr lvl="1"/>
            <a:endParaRPr lang="pt-BR" sz="2000" dirty="0"/>
          </a:p>
          <a:p>
            <a:r>
              <a:rPr lang="pt-BR" sz="2800" dirty="0"/>
              <a:t>É utilizado para armazenar informações de um mesmo objeto</a:t>
            </a:r>
          </a:p>
          <a:p>
            <a:endParaRPr lang="pt-BR" sz="2800" dirty="0"/>
          </a:p>
          <a:p>
            <a:r>
              <a:rPr lang="pt-BR" sz="2800" dirty="0"/>
              <a:t>Exemplos:</a:t>
            </a:r>
          </a:p>
          <a:p>
            <a:pPr lvl="1"/>
            <a:r>
              <a:rPr lang="pt-BR" sz="2000" dirty="0"/>
              <a:t>carro  cor, marca, ano, placa, chassi</a:t>
            </a:r>
          </a:p>
          <a:p>
            <a:pPr lvl="1"/>
            <a:r>
              <a:rPr lang="pt-BR" sz="2000" dirty="0"/>
              <a:t>pessoa  nome, idade, endereço</a:t>
            </a:r>
          </a:p>
        </p:txBody>
      </p:sp>
    </p:spTree>
    <p:extLst>
      <p:ext uri="{BB962C8B-B14F-4D97-AF65-F5344CB8AC3E}">
        <p14:creationId xmlns:p14="http://schemas.microsoft.com/office/powerpoint/2010/main" val="93983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 de struct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3552" y="1556792"/>
            <a:ext cx="8229600" cy="4536504"/>
          </a:xfrm>
        </p:spPr>
        <p:txBody>
          <a:bodyPr>
            <a:noAutofit/>
          </a:bodyPr>
          <a:lstStyle/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Campo (Field)</a:t>
            </a:r>
          </a:p>
          <a:p>
            <a:pPr lvl="1"/>
            <a:r>
              <a:rPr lang="pt-BR" sz="2400" dirty="0"/>
              <a:t>Conjunto de caracteres com o mesmo significado</a:t>
            </a:r>
          </a:p>
          <a:p>
            <a:pPr lvl="1"/>
            <a:r>
              <a:rPr lang="pt-BR" sz="2400" dirty="0"/>
              <a:t>Exemplo: nome</a:t>
            </a:r>
          </a:p>
          <a:p>
            <a:r>
              <a:rPr lang="pt-BR" sz="2800" dirty="0"/>
              <a:t>Registro (Struct ou Record)</a:t>
            </a:r>
          </a:p>
          <a:p>
            <a:pPr lvl="1"/>
            <a:r>
              <a:rPr lang="pt-BR" sz="2400" dirty="0"/>
              <a:t>Conjunto de campos relacionados</a:t>
            </a:r>
          </a:p>
          <a:p>
            <a:pPr lvl="1"/>
            <a:r>
              <a:rPr lang="pt-BR" sz="2400" dirty="0"/>
              <a:t>Exemplo: nome, endereço, telefone, salário e idade de uma pessoa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417638"/>
            <a:ext cx="3096344" cy="154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6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na Linguagem 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3552" y="1556792"/>
            <a:ext cx="8229600" cy="4536504"/>
          </a:xfrm>
        </p:spPr>
        <p:txBody>
          <a:bodyPr>
            <a:noAutofit/>
          </a:bodyPr>
          <a:lstStyle/>
          <a:p>
            <a:r>
              <a:rPr lang="pt-BR" sz="2400" dirty="0"/>
              <a:t>A palavra reservada struct indica ao compilador que está sendo criada uma estrutura</a:t>
            </a:r>
          </a:p>
          <a:p>
            <a:r>
              <a:rPr lang="pt-BR" sz="2400" dirty="0"/>
              <a:t>Uma estrutura deve ser declarada após incluir as bibliotecas e antes da main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6">
                    <a:lumMod val="50000"/>
                  </a:schemeClr>
                </a:solidFill>
              </a:rPr>
              <a:t>	struct &lt;identificador_struct&gt; 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6">
                    <a:lumMod val="50000"/>
                  </a:schemeClr>
                </a:solidFill>
              </a:rPr>
              <a:t>	{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6">
                    <a:lumMod val="50000"/>
                  </a:schemeClr>
                </a:solidFill>
              </a:rPr>
              <a:t>		tipo &lt;nome_variável_campo1&gt;;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6">
                    <a:lumMod val="50000"/>
                  </a:schemeClr>
                </a:solidFill>
              </a:rPr>
              <a:t>		tipo &lt;nome_variável_campo2&gt;;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6">
                    <a:lumMod val="50000"/>
                  </a:schemeClr>
                </a:solidFill>
              </a:rPr>
              <a:t>	: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accent6">
                    <a:lumMod val="50000"/>
                  </a:schemeClr>
                </a:solidFill>
              </a:rPr>
              <a:t>	} &lt;variáveis_estrutura&gt;;</a:t>
            </a:r>
          </a:p>
          <a:p>
            <a:pPr marL="0" indent="0">
              <a:buNone/>
            </a:pPr>
            <a:endParaRPr lang="pt-BR" sz="20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accent6">
                    <a:lumMod val="50000"/>
                  </a:schemeClr>
                </a:solidFill>
              </a:rPr>
              <a:t>	struct &lt;identificador_struct&gt; &lt;var1&gt;, &lt;var2&gt;;</a:t>
            </a:r>
          </a:p>
        </p:txBody>
      </p:sp>
    </p:spTree>
    <p:extLst>
      <p:ext uri="{BB962C8B-B14F-4D97-AF65-F5344CB8AC3E}">
        <p14:creationId xmlns:p14="http://schemas.microsoft.com/office/powerpoint/2010/main" val="395373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na Linguagem 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3552" y="1556792"/>
            <a:ext cx="8229600" cy="4536504"/>
          </a:xfrm>
        </p:spPr>
        <p:txBody>
          <a:bodyPr>
            <a:noAutofit/>
          </a:bodyPr>
          <a:lstStyle/>
          <a:p>
            <a:r>
              <a:rPr lang="pt-BR" sz="2800" dirty="0"/>
              <a:t>Se o compilador C for compatível com o padrão C ANSI</a:t>
            </a:r>
          </a:p>
          <a:p>
            <a:pPr lvl="1"/>
            <a:r>
              <a:rPr lang="pt-BR" sz="2000" dirty="0"/>
              <a:t>Informação contida em uma struct pode ser atribuída a outra struct do mesmo tipo</a:t>
            </a:r>
          </a:p>
          <a:p>
            <a:pPr lvl="1"/>
            <a:r>
              <a:rPr lang="pt-BR" sz="2000" dirty="0"/>
              <a:t>Não é necessário atribuir os valores de todos os elementos/campos Separadamente </a:t>
            </a:r>
          </a:p>
          <a:p>
            <a:pPr lvl="1"/>
            <a:r>
              <a:rPr lang="pt-BR" sz="2000" dirty="0"/>
              <a:t>Por exemplo: </a:t>
            </a:r>
            <a:r>
              <a:rPr lang="pt-BR" sz="2000" dirty="0">
                <a:solidFill>
                  <a:schemeClr val="accent6">
                    <a:lumMod val="50000"/>
                  </a:schemeClr>
                </a:solidFill>
              </a:rPr>
              <a:t>&lt;var1&gt; = &lt;var2&gt;;</a:t>
            </a:r>
          </a:p>
          <a:p>
            <a:pPr lvl="2"/>
            <a:r>
              <a:rPr lang="pt-BR" sz="1600" dirty="0"/>
              <a:t>Todos os campos de </a:t>
            </a:r>
            <a:r>
              <a:rPr lang="pt-BR" sz="1600" dirty="0">
                <a:solidFill>
                  <a:schemeClr val="accent6">
                    <a:lumMod val="50000"/>
                  </a:schemeClr>
                </a:solidFill>
              </a:rPr>
              <a:t>&lt;var1&gt; </a:t>
            </a:r>
            <a:r>
              <a:rPr lang="pt-BR" sz="1600" dirty="0"/>
              <a:t>receberão os valores correspondentes dos campos de &lt;var2&gt;</a:t>
            </a:r>
          </a:p>
          <a:p>
            <a:r>
              <a:rPr lang="pt-BR" sz="2800" dirty="0"/>
              <a:t>Para acessar os campos da struct</a:t>
            </a:r>
          </a:p>
          <a:p>
            <a:pPr lvl="1"/>
            <a:r>
              <a:rPr lang="pt-BR" sz="2000" dirty="0"/>
              <a:t>Utiliza-se o nome da variável struct, seguido de ponto, seguido do nome do campo</a:t>
            </a:r>
          </a:p>
          <a:p>
            <a:pPr lvl="1"/>
            <a:r>
              <a:rPr lang="pt-BR" sz="2000" dirty="0"/>
              <a:t> Por exemplo: </a:t>
            </a:r>
            <a:r>
              <a:rPr lang="pt-BR" sz="2000" dirty="0">
                <a:solidFill>
                  <a:schemeClr val="accent6">
                    <a:lumMod val="50000"/>
                  </a:schemeClr>
                </a:solidFill>
              </a:rPr>
              <a:t>&lt;var1&gt;.&lt;nome_variável_campo2&gt;;</a:t>
            </a:r>
          </a:p>
        </p:txBody>
      </p:sp>
    </p:spTree>
    <p:extLst>
      <p:ext uri="{BB962C8B-B14F-4D97-AF65-F5344CB8AC3E}">
        <p14:creationId xmlns:p14="http://schemas.microsoft.com/office/powerpoint/2010/main" val="192095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na Linguagem 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3552" y="1556792"/>
            <a:ext cx="8229600" cy="4536504"/>
          </a:xfrm>
        </p:spPr>
        <p:txBody>
          <a:bodyPr>
            <a:noAutofit/>
          </a:bodyPr>
          <a:lstStyle/>
          <a:p>
            <a:r>
              <a:rPr lang="pt-BR" sz="2400" dirty="0"/>
              <a:t>Por exemplo um struct endereço que guarda os elementos nome, rua, cidade, estado e cep 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pt-BR" sz="1800" dirty="0" err="1">
                <a:solidFill>
                  <a:schemeClr val="accent6">
                    <a:lumMod val="50000"/>
                  </a:schemeClr>
                </a:solidFill>
              </a:rPr>
              <a:t>struct</a:t>
            </a:r>
            <a:r>
              <a:rPr lang="pt-BR" sz="1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pt-BR" sz="1800" dirty="0" err="1">
                <a:solidFill>
                  <a:schemeClr val="accent6">
                    <a:lumMod val="50000"/>
                  </a:schemeClr>
                </a:solidFill>
              </a:rPr>
              <a:t>endereco</a:t>
            </a:r>
            <a:endParaRPr lang="pt-BR" sz="18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accent6">
                    <a:lumMod val="50000"/>
                  </a:schemeClr>
                </a:solidFill>
              </a:rPr>
              <a:t>	{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6">
                    <a:lumMod val="50000"/>
                  </a:schemeClr>
                </a:solidFill>
              </a:rPr>
              <a:t>		char nome[30];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6">
                    <a:lumMod val="50000"/>
                  </a:schemeClr>
                </a:solidFill>
              </a:rPr>
              <a:t>		char rua[40];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6">
                    <a:lumMod val="50000"/>
                  </a:schemeClr>
                </a:solidFill>
              </a:rPr>
              <a:t>		long int cep;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6">
                    <a:lumMod val="50000"/>
                  </a:schemeClr>
                </a:solidFill>
              </a:rPr>
              <a:t>	};</a:t>
            </a:r>
          </a:p>
          <a:p>
            <a:r>
              <a:rPr lang="pt-BR" sz="2400" dirty="0"/>
              <a:t>Foi feita apenas a declaração da struct, ainda não foi criada nenhuma variável da struct endereço</a:t>
            </a:r>
          </a:p>
          <a:p>
            <a:r>
              <a:rPr lang="pt-BR" sz="2400" dirty="0"/>
              <a:t> O comando para declarar uma variável com esta struct é: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struct endereco </a:t>
            </a:r>
            <a:r>
              <a:rPr lang="pt-BR" sz="2000" dirty="0">
                <a:solidFill>
                  <a:schemeClr val="accent6">
                    <a:lumMod val="50000"/>
                  </a:schemeClr>
                </a:solidFill>
              </a:rPr>
              <a:t>info_end</a:t>
            </a:r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452972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585</Words>
  <Application>Microsoft Office PowerPoint</Application>
  <PresentationFormat>Apresentação na tela (4:3)</PresentationFormat>
  <Paragraphs>139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Tema do Office</vt:lpstr>
      <vt:lpstr>Resolução Estruturada de Problemas</vt:lpstr>
      <vt:lpstr>Conteúdo</vt:lpstr>
      <vt:lpstr>Conceito de struct</vt:lpstr>
      <vt:lpstr>Conceito de struct</vt:lpstr>
      <vt:lpstr>Conceito de struct</vt:lpstr>
      <vt:lpstr>Conceito de struct</vt:lpstr>
      <vt:lpstr>Sintaxe na Linguagem C</vt:lpstr>
      <vt:lpstr>Sintaxe na Linguagem C</vt:lpstr>
      <vt:lpstr>Sintaxe na Linguagem C</vt:lpstr>
      <vt:lpstr>Sintaxe na Linguagem C</vt:lpstr>
      <vt:lpstr>Sintaxe na Linguagem C</vt:lpstr>
      <vt:lpstr>Vetor de Struct</vt:lpstr>
      <vt:lpstr>Vetor de Struct</vt:lpstr>
      <vt:lpstr>Vetor de Struct</vt:lpstr>
      <vt:lpstr>Exercícios</vt:lpstr>
    </vt:vector>
  </TitlesOfParts>
  <Company>Toledo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Marketing</dc:creator>
  <cp:lastModifiedBy>Alisson Augusto Carnelos Kuhn</cp:lastModifiedBy>
  <cp:revision>27</cp:revision>
  <dcterms:created xsi:type="dcterms:W3CDTF">2014-09-02T19:41:53Z</dcterms:created>
  <dcterms:modified xsi:type="dcterms:W3CDTF">2023-10-19T23:19:11Z</dcterms:modified>
</cp:coreProperties>
</file>