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8" r:id="rId12"/>
    <p:sldId id="272" r:id="rId13"/>
    <p:sldId id="259" r:id="rId14"/>
    <p:sldId id="273" r:id="rId15"/>
    <p:sldId id="264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1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704"/>
  </p:normalViewPr>
  <p:slideViewPr>
    <p:cSldViewPr snapToGrid="0" snapToObjects="1">
      <p:cViewPr varScale="1">
        <p:scale>
          <a:sx n="69" d="100"/>
          <a:sy n="69" d="100"/>
        </p:scale>
        <p:origin x="208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B89DE-2E6D-7646-A583-92A7E558AB0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Suparnički</a:t>
            </a:r>
            <a:r>
              <a:rPr lang="en-US" sz="6000" dirty="0" smtClean="0"/>
              <a:t> </a:t>
            </a:r>
            <a:r>
              <a:rPr lang="en-US" sz="6000" dirty="0" err="1" smtClean="0"/>
              <a:t>generativni</a:t>
            </a:r>
            <a:r>
              <a:rPr lang="en-US" sz="6000" dirty="0" smtClean="0"/>
              <a:t> </a:t>
            </a:r>
            <a:r>
              <a:rPr lang="en-US" sz="6000" dirty="0" err="1" smtClean="0"/>
              <a:t>modeli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prevođenje</a:t>
            </a:r>
            <a:r>
              <a:rPr lang="en-US" sz="6000" dirty="0" smtClean="0"/>
              <a:t> </a:t>
            </a:r>
            <a:r>
              <a:rPr lang="en-US" sz="6000" dirty="0" err="1" smtClean="0"/>
              <a:t>slika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73323"/>
            <a:ext cx="8825658" cy="86142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Student: </a:t>
            </a:r>
            <a:r>
              <a:rPr lang="en-US" cap="none" dirty="0" err="1" smtClean="0">
                <a:solidFill>
                  <a:schemeClr val="tx1"/>
                </a:solidFill>
              </a:rPr>
              <a:t>Vukić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Krešimir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Mentor: </a:t>
            </a:r>
            <a:r>
              <a:rPr lang="en-US" cap="none" dirty="0" err="1" smtClean="0">
                <a:solidFill>
                  <a:schemeClr val="tx1"/>
                </a:solidFill>
              </a:rPr>
              <a:t>Siniša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Šegvić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3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Prednosti:</a:t>
            </a:r>
          </a:p>
          <a:p>
            <a:pPr lvl="1"/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generiranim</a:t>
            </a:r>
            <a:r>
              <a:rPr lang="en-US" dirty="0"/>
              <a:t> </a:t>
            </a:r>
            <a:r>
              <a:rPr lang="en-US" dirty="0" err="1"/>
              <a:t>podatcima</a:t>
            </a:r>
            <a:endParaRPr lang="en-US" dirty="0"/>
          </a:p>
          <a:p>
            <a:pPr lvl="1"/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smtClean="0"/>
              <a:t>Uzorkovani podatci puni anomalija</a:t>
            </a:r>
          </a:p>
          <a:p>
            <a:pPr lvl="1"/>
            <a:endParaRPr lang="hr-HR" dirty="0"/>
          </a:p>
          <a:p>
            <a:r>
              <a:rPr lang="hr-HR" dirty="0" smtClean="0"/>
              <a:t>Primjena:</a:t>
            </a:r>
          </a:p>
          <a:p>
            <a:pPr lvl="1"/>
            <a:r>
              <a:rPr lang="hr-HR" dirty="0" smtClean="0"/>
              <a:t>Kompresija podataka, video igre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9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380747"/>
          </a:xfrm>
        </p:spPr>
        <p:txBody>
          <a:bodyPr/>
          <a:lstStyle/>
          <a:p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većom</a:t>
            </a:r>
            <a:r>
              <a:rPr lang="en-US" dirty="0" smtClean="0"/>
              <a:t> </a:t>
            </a:r>
            <a:r>
              <a:rPr lang="en-US" dirty="0" err="1" smtClean="0"/>
              <a:t>kontrolom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endParaRPr lang="en-US" dirty="0" smtClean="0"/>
          </a:p>
          <a:p>
            <a:r>
              <a:rPr lang="en-US" dirty="0" err="1" smtClean="0"/>
              <a:t>Ideja</a:t>
            </a:r>
            <a:r>
              <a:rPr lang="en-US" dirty="0" smtClean="0"/>
              <a:t>: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err="1" smtClean="0"/>
              <a:t>Oznake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, </a:t>
            </a:r>
            <a:r>
              <a:rPr lang="en-US" dirty="0" err="1" smtClean="0"/>
              <a:t>skice</a:t>
            </a:r>
            <a:r>
              <a:rPr lang="en-US" dirty="0" smtClean="0"/>
              <a:t>, </a:t>
            </a:r>
            <a:r>
              <a:rPr lang="en-US" dirty="0" err="1" smtClean="0"/>
              <a:t>dubinske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mr-IN" dirty="0" smtClean="0"/>
              <a:t>…</a:t>
            </a:r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433665"/>
            <a:ext cx="9403742" cy="34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3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94739"/>
          </a:xfrm>
        </p:spPr>
        <p:txBody>
          <a:bodyPr/>
          <a:lstStyle/>
          <a:p>
            <a:r>
              <a:rPr lang="hr-HR" dirty="0" smtClean="0"/>
              <a:t>Funkcija gubitka</a:t>
            </a:r>
          </a:p>
          <a:p>
            <a:pPr lvl="1"/>
            <a:r>
              <a:rPr lang="hr-HR" dirty="0" smtClean="0"/>
              <a:t>Obični GAN - jesu li generirani podatci različiti od stvarnih</a:t>
            </a:r>
          </a:p>
          <a:p>
            <a:pPr lvl="1"/>
            <a:r>
              <a:rPr lang="hr-HR" dirty="0" smtClean="0"/>
              <a:t>Uvjetovani GAN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GANovi</a:t>
            </a:r>
            <a:r>
              <a:rPr lang="en-US" dirty="0" smtClean="0"/>
              <a:t> </a:t>
            </a:r>
            <a:r>
              <a:rPr lang="en-US" dirty="0" err="1" smtClean="0"/>
              <a:t>ovise</a:t>
            </a:r>
            <a:r>
              <a:rPr lang="en-US" dirty="0" smtClean="0"/>
              <a:t> o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količinama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Izrada</a:t>
            </a:r>
            <a:r>
              <a:rPr lang="en-US" dirty="0" smtClean="0"/>
              <a:t> </a:t>
            </a:r>
            <a:r>
              <a:rPr lang="en-US" dirty="0" err="1" smtClean="0"/>
              <a:t>takvih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endParaRPr lang="en-US" dirty="0"/>
          </a:p>
          <a:p>
            <a:pPr lvl="1"/>
            <a:r>
              <a:rPr lang="en-US" dirty="0" err="1" smtClean="0"/>
              <a:t>Izuzetno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endParaRPr lang="en-US" dirty="0" smtClean="0"/>
          </a:p>
          <a:p>
            <a:pPr lvl="1"/>
            <a:r>
              <a:rPr lang="en-US" dirty="0" err="1" smtClean="0"/>
              <a:t>Iznimno</a:t>
            </a:r>
            <a:r>
              <a:rPr lang="en-US" dirty="0" smtClean="0"/>
              <a:t> </a:t>
            </a:r>
            <a:r>
              <a:rPr lang="en-US" dirty="0" err="1" smtClean="0"/>
              <a:t>dugotrajna</a:t>
            </a:r>
            <a:endParaRPr lang="en-US" dirty="0" smtClean="0"/>
          </a:p>
          <a:p>
            <a:pPr lvl="1"/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neizvediva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8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učenju</a:t>
            </a:r>
            <a:r>
              <a:rPr lang="en-US" dirty="0" smtClean="0"/>
              <a:t> bez </a:t>
            </a:r>
            <a:r>
              <a:rPr lang="en-US" dirty="0" err="1" smtClean="0"/>
              <a:t>označenih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cilj</a:t>
            </a:r>
            <a:r>
              <a:rPr lang="en-US" dirty="0" smtClean="0"/>
              <a:t> u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ostaje</a:t>
            </a:r>
            <a:r>
              <a:rPr lang="en-US" dirty="0" smtClean="0"/>
              <a:t> </a:t>
            </a:r>
            <a:r>
              <a:rPr lang="en-US" dirty="0" err="1" smtClean="0"/>
              <a:t>isti</a:t>
            </a:r>
            <a:endParaRPr lang="en-US" dirty="0" smtClean="0"/>
          </a:p>
          <a:p>
            <a:pPr lvl="1"/>
            <a:r>
              <a:rPr lang="en-US" dirty="0" err="1"/>
              <a:t>Naučiti</a:t>
            </a:r>
            <a:r>
              <a:rPr lang="en-US" dirty="0"/>
              <a:t> </a:t>
            </a:r>
            <a:r>
              <a:rPr lang="en-US" dirty="0" err="1"/>
              <a:t>preslikavanje</a:t>
            </a:r>
            <a:r>
              <a:rPr lang="en-US" dirty="0"/>
              <a:t> s </a:t>
            </a:r>
            <a:r>
              <a:rPr lang="en-US" dirty="0" err="1"/>
              <a:t>izvorišne</a:t>
            </a:r>
            <a:r>
              <a:rPr lang="en-US" dirty="0"/>
              <a:t> </a:t>
            </a:r>
            <a:r>
              <a:rPr lang="en-US" dirty="0" err="1"/>
              <a:t>domene</a:t>
            </a:r>
            <a:r>
              <a:rPr lang="en-US" dirty="0"/>
              <a:t> X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ciljnu</a:t>
            </a:r>
            <a:r>
              <a:rPr lang="en-US" dirty="0"/>
              <a:t> Y: G:X-&gt;Y</a:t>
            </a:r>
          </a:p>
          <a:p>
            <a:pPr marL="457200" lvl="1" indent="0">
              <a:buNone/>
            </a:pPr>
            <a:r>
              <a:rPr lang="en-US" dirty="0" err="1"/>
              <a:t>takvo</a:t>
            </a:r>
            <a:r>
              <a:rPr lang="en-US" dirty="0"/>
              <a:t> da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razlikovati</a:t>
            </a:r>
            <a:r>
              <a:rPr lang="en-US" dirty="0"/>
              <a:t> </a:t>
            </a:r>
            <a:r>
              <a:rPr lang="en-US" dirty="0" err="1"/>
              <a:t>distribuciju</a:t>
            </a:r>
            <a:r>
              <a:rPr lang="en-US" dirty="0"/>
              <a:t> G(X) od </a:t>
            </a:r>
            <a:r>
              <a:rPr lang="en-US" dirty="0" err="1"/>
              <a:t>distribucije</a:t>
            </a:r>
            <a:r>
              <a:rPr lang="en-US" dirty="0"/>
              <a:t> </a:t>
            </a:r>
            <a:r>
              <a:rPr lang="en-US" dirty="0" smtClean="0"/>
              <a:t>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err="1" smtClean="0"/>
              <a:t>cilj</a:t>
            </a:r>
            <a:r>
              <a:rPr lang="en-US" dirty="0" smtClean="0"/>
              <a:t> je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nespecifičan</a:t>
            </a:r>
            <a:endParaRPr lang="en-US" dirty="0" smtClean="0"/>
          </a:p>
          <a:p>
            <a:pPr lvl="1"/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nekonzistentni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0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Uvode</a:t>
            </a:r>
            <a:r>
              <a:rPr lang="en-US" dirty="0" smtClean="0"/>
              <a:t> </a:t>
            </a:r>
            <a:r>
              <a:rPr lang="en-US" dirty="0" err="1" smtClean="0"/>
              <a:t>uvjet</a:t>
            </a:r>
            <a:r>
              <a:rPr lang="en-US" dirty="0" smtClean="0"/>
              <a:t> </a:t>
            </a:r>
            <a:r>
              <a:rPr lang="en-US" dirty="0" err="1" smtClean="0"/>
              <a:t>tranzitivnosti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ciljnom</a:t>
            </a:r>
            <a:r>
              <a:rPr lang="en-US" dirty="0" smtClean="0"/>
              <a:t> </a:t>
            </a:r>
            <a:r>
              <a:rPr lang="en-US" dirty="0" err="1" smtClean="0"/>
              <a:t>funkcijom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Efektivno</a:t>
            </a:r>
            <a:r>
              <a:rPr lang="en-US" dirty="0" smtClean="0"/>
              <a:t> </a:t>
            </a:r>
            <a:r>
              <a:rPr lang="en-US" dirty="0" err="1" smtClean="0"/>
              <a:t>vrše</a:t>
            </a:r>
            <a:r>
              <a:rPr lang="en-US" dirty="0" smtClean="0"/>
              <a:t> </a:t>
            </a:r>
            <a:r>
              <a:rPr lang="en-US" dirty="0" err="1" smtClean="0"/>
              <a:t>regularizaciju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inverz</a:t>
            </a:r>
            <a:r>
              <a:rPr lang="en-US" dirty="0" smtClean="0"/>
              <a:t> G-a =&gt; F : Y </a:t>
            </a:r>
            <a:r>
              <a:rPr lang="mr-IN" dirty="0" smtClean="0"/>
              <a:t>–</a:t>
            </a:r>
            <a:r>
              <a:rPr lang="en-US" dirty="0" smtClean="0"/>
              <a:t>&gt; X</a:t>
            </a:r>
          </a:p>
          <a:p>
            <a:pPr lvl="1"/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gubitka</a:t>
            </a:r>
            <a:r>
              <a:rPr lang="en-US" dirty="0" smtClean="0"/>
              <a:t> </a:t>
            </a:r>
            <a:r>
              <a:rPr lang="en-US" dirty="0" err="1" smtClean="0"/>
              <a:t>proširuju</a:t>
            </a:r>
            <a:r>
              <a:rPr lang="en-US" dirty="0" smtClean="0"/>
              <a:t> </a:t>
            </a:r>
            <a:r>
              <a:rPr lang="en-US" dirty="0" err="1" smtClean="0"/>
              <a:t>gubitkom</a:t>
            </a:r>
            <a:r>
              <a:rPr lang="en-US" dirty="0" smtClean="0"/>
              <a:t> </a:t>
            </a:r>
            <a:r>
              <a:rPr lang="en-US" dirty="0" err="1" smtClean="0"/>
              <a:t>cikličke</a:t>
            </a:r>
            <a:r>
              <a:rPr lang="en-US" dirty="0" smtClean="0"/>
              <a:t> </a:t>
            </a:r>
            <a:r>
              <a:rPr lang="en-US" dirty="0" err="1" smtClean="0"/>
              <a:t>dosljednosti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F(G(X)) = </a:t>
            </a:r>
            <a:r>
              <a:rPr lang="en-US" dirty="0" err="1" smtClean="0"/>
              <a:t>cca</a:t>
            </a:r>
            <a:r>
              <a:rPr lang="en-US" dirty="0" smtClean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47243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31772"/>
            <a:ext cx="6083559" cy="6826228"/>
          </a:xfrm>
        </p:spPr>
      </p:pic>
    </p:spTree>
    <p:extLst>
      <p:ext uri="{BB962C8B-B14F-4D97-AF65-F5344CB8AC3E}">
        <p14:creationId xmlns:p14="http://schemas.microsoft.com/office/powerpoint/2010/main" val="1937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Pretvaraju problem u nadzirano učenje</a:t>
            </a:r>
          </a:p>
          <a:p>
            <a:endParaRPr lang="hr-HR" dirty="0" smtClean="0"/>
          </a:p>
          <a:p>
            <a:r>
              <a:rPr lang="hr-HR" dirty="0" smtClean="0"/>
              <a:t>Umjesto parova primjera </a:t>
            </a:r>
            <a:r>
              <a:rPr lang="mr-IN" dirty="0" smtClean="0"/>
              <a:t>–</a:t>
            </a:r>
            <a:r>
              <a:rPr lang="hr-HR" dirty="0" smtClean="0"/>
              <a:t> nadziranje zajedničkim značajkama cijelih setova</a:t>
            </a:r>
          </a:p>
        </p:txBody>
      </p:sp>
    </p:spTree>
    <p:extLst>
      <p:ext uri="{BB962C8B-B14F-4D97-AF65-F5344CB8AC3E}">
        <p14:creationId xmlns:p14="http://schemas.microsoft.com/office/powerpoint/2010/main" val="53732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translacije slike s gledišta modeliranja vjerojatnosti</a:t>
            </a:r>
          </a:p>
          <a:p>
            <a:pPr lvl="1"/>
            <a:r>
              <a:rPr lang="en-US" dirty="0" smtClean="0"/>
              <a:t>O</a:t>
            </a:r>
            <a:r>
              <a:rPr lang="hr-HR" dirty="0" err="1" smtClean="0"/>
              <a:t>drediti</a:t>
            </a:r>
            <a:r>
              <a:rPr lang="hr-HR" dirty="0" smtClean="0"/>
              <a:t> združenu distribuciju više različitih domena</a:t>
            </a:r>
          </a:p>
          <a:p>
            <a:endParaRPr lang="hr-HR" dirty="0"/>
          </a:p>
          <a:p>
            <a:r>
              <a:rPr lang="hr-HR" dirty="0" smtClean="0"/>
              <a:t>Kod nenadziranog učenja</a:t>
            </a:r>
          </a:p>
          <a:p>
            <a:pPr lvl="1"/>
            <a:r>
              <a:rPr lang="en-US" dirty="0" smtClean="0"/>
              <a:t>I</a:t>
            </a:r>
            <a:r>
              <a:rPr lang="hr-HR" dirty="0" err="1" smtClean="0"/>
              <a:t>zvorni</a:t>
            </a:r>
            <a:r>
              <a:rPr lang="hr-HR" dirty="0" smtClean="0"/>
              <a:t> i ciljni skupovi uzorkovani iz marginalnih distribucija</a:t>
            </a:r>
          </a:p>
          <a:p>
            <a:pPr lvl="1"/>
            <a:r>
              <a:rPr lang="hr-HR" dirty="0" smtClean="0"/>
              <a:t>Združenih distribucija ima beskonačno mnogo</a:t>
            </a:r>
            <a:endParaRPr lang="hr-HR" dirty="0"/>
          </a:p>
          <a:p>
            <a:pPr lvl="1"/>
            <a:endParaRPr lang="hr-HR" dirty="0" smtClean="0"/>
          </a:p>
          <a:p>
            <a:r>
              <a:rPr lang="hr-HR" dirty="0"/>
              <a:t>Preslikavanje obje domene na prostor zajedničkih latentnih varijabli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36975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Ostvarenje umreženim GAN-om i varijacijskim </a:t>
            </a:r>
            <a:r>
              <a:rPr lang="hr-HR" dirty="0" err="1" smtClean="0"/>
              <a:t>autoenkoderom</a:t>
            </a:r>
            <a:endParaRPr lang="hr-HR" dirty="0" smtClean="0"/>
          </a:p>
          <a:p>
            <a:pPr lvl="1"/>
            <a:r>
              <a:rPr lang="hr-HR" dirty="0" smtClean="0"/>
              <a:t>GAN stvara latentni prostor</a:t>
            </a:r>
          </a:p>
          <a:p>
            <a:pPr lvl="1"/>
            <a:r>
              <a:rPr lang="hr-HR" dirty="0" smtClean="0"/>
              <a:t>VAE određuje relacije između domena</a:t>
            </a:r>
          </a:p>
          <a:p>
            <a:pPr marL="457200" lvl="1" indent="0">
              <a:buNone/>
            </a:pP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694922"/>
            <a:ext cx="9945353" cy="3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Generativno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endParaRPr lang="en-US" dirty="0" smtClean="0"/>
          </a:p>
          <a:p>
            <a:r>
              <a:rPr lang="en-US" dirty="0" err="1" smtClean="0"/>
              <a:t>Suparnički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err="1" smtClean="0"/>
              <a:t>Autoenkoderi</a:t>
            </a:r>
            <a:endParaRPr lang="en-US" dirty="0" smtClean="0"/>
          </a:p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 smtClean="0"/>
              <a:t>Kružni</a:t>
            </a:r>
            <a:r>
              <a:rPr lang="en-US" dirty="0" smtClean="0"/>
              <a:t> GAN, UNIT, MUNIT</a:t>
            </a:r>
            <a:endParaRPr lang="en-US" dirty="0" smtClean="0"/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en-US" dirty="0" smtClean="0"/>
              <a:t>(MUNIT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Modeli prethodnih poglavlja nisu generičko rješenje</a:t>
            </a:r>
          </a:p>
          <a:p>
            <a:endParaRPr lang="hr-HR" dirty="0" smtClean="0"/>
          </a:p>
          <a:p>
            <a:r>
              <a:rPr lang="hr-HR" dirty="0" smtClean="0"/>
              <a:t>Kružni GAN-ovi vrše determinističko preslikavanje</a:t>
            </a:r>
          </a:p>
          <a:p>
            <a:endParaRPr lang="hr-HR" dirty="0" smtClean="0"/>
          </a:p>
          <a:p>
            <a:r>
              <a:rPr lang="hr-HR" dirty="0" smtClean="0"/>
              <a:t>UNIT uče </a:t>
            </a:r>
            <a:r>
              <a:rPr lang="hr-HR" dirty="0" err="1" smtClean="0"/>
              <a:t>unimodalno</a:t>
            </a:r>
            <a:r>
              <a:rPr lang="hr-HR" dirty="0" smtClean="0"/>
              <a:t> preslikavanje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teško ostvaruju raznolikost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400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en-US" dirty="0" smtClean="0"/>
              <a:t>(MUNIT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Rastavljanje slike na</a:t>
            </a:r>
          </a:p>
          <a:p>
            <a:pPr lvl="1"/>
            <a:r>
              <a:rPr lang="en-US" dirty="0" smtClean="0"/>
              <a:t>D</a:t>
            </a:r>
            <a:r>
              <a:rPr lang="hr-HR" dirty="0" err="1" smtClean="0"/>
              <a:t>omenski</a:t>
            </a:r>
            <a:r>
              <a:rPr lang="hr-HR" dirty="0" smtClean="0"/>
              <a:t> </a:t>
            </a:r>
            <a:r>
              <a:rPr lang="hr-HR" dirty="0" err="1" smtClean="0"/>
              <a:t>invarijantne</a:t>
            </a:r>
            <a:r>
              <a:rPr lang="hr-HR" dirty="0" smtClean="0"/>
              <a:t> značajke</a:t>
            </a:r>
          </a:p>
          <a:p>
            <a:pPr lvl="1"/>
            <a:r>
              <a:rPr lang="en-US" dirty="0" err="1" smtClean="0"/>
              <a:t>Značajke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sadrže</a:t>
            </a:r>
            <a:r>
              <a:rPr lang="en-US" dirty="0" smtClean="0"/>
              <a:t> </a:t>
            </a:r>
            <a:r>
              <a:rPr lang="en-US" dirty="0" err="1" smtClean="0"/>
              <a:t>specifična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endParaRPr lang="en-US" dirty="0" smtClean="0"/>
          </a:p>
          <a:p>
            <a:endParaRPr lang="hr-HR" dirty="0"/>
          </a:p>
          <a:p>
            <a:r>
              <a:rPr lang="hr-HR" dirty="0" smtClean="0"/>
              <a:t>Sadržaj slike </a:t>
            </a:r>
            <a:r>
              <a:rPr lang="mr-IN" dirty="0" smtClean="0"/>
              <a:t>–</a:t>
            </a:r>
            <a:r>
              <a:rPr lang="hr-HR" dirty="0" smtClean="0"/>
              <a:t> prostorna struktura</a:t>
            </a:r>
          </a:p>
          <a:p>
            <a:endParaRPr lang="hr-HR" dirty="0"/>
          </a:p>
          <a:p>
            <a:r>
              <a:rPr lang="hr-HR" dirty="0" smtClean="0"/>
              <a:t>Stil slike </a:t>
            </a:r>
            <a:r>
              <a:rPr lang="mr-IN" dirty="0" smtClean="0"/>
              <a:t>–</a:t>
            </a:r>
            <a:r>
              <a:rPr lang="hr-HR" dirty="0" smtClean="0"/>
              <a:t> </a:t>
            </a:r>
            <a:r>
              <a:rPr lang="hr-HR" dirty="0" err="1" smtClean="0"/>
              <a:t>rendering</a:t>
            </a:r>
            <a:r>
              <a:rPr lang="hr-HR" dirty="0" smtClean="0"/>
              <a:t> sadržaja slike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3896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en-US" dirty="0" smtClean="0"/>
              <a:t>(MUNIT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0" y="1996751"/>
            <a:ext cx="9745402" cy="4867467"/>
          </a:xfrm>
        </p:spPr>
      </p:pic>
    </p:spTree>
    <p:extLst>
      <p:ext uri="{BB962C8B-B14F-4D97-AF65-F5344CB8AC3E}">
        <p14:creationId xmlns:p14="http://schemas.microsoft.com/office/powerpoint/2010/main" val="178564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prirodnih</a:t>
            </a:r>
            <a:r>
              <a:rPr lang="en-US" dirty="0" smtClean="0"/>
              <a:t> </a:t>
            </a:r>
            <a:r>
              <a:rPr lang="en-US" dirty="0" err="1" smtClean="0"/>
              <a:t>značajki</a:t>
            </a:r>
            <a:endParaRPr lang="en-US" dirty="0"/>
          </a:p>
          <a:p>
            <a:pPr lvl="1"/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samostalni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generacije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Uvjetovani</a:t>
            </a:r>
            <a:r>
              <a:rPr lang="en-US" dirty="0" smtClean="0"/>
              <a:t> 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Mreža</a:t>
            </a:r>
            <a:r>
              <a:rPr lang="en-US" dirty="0" smtClean="0"/>
              <a:t> </a:t>
            </a:r>
            <a:r>
              <a:rPr lang="en-US" dirty="0" err="1" smtClean="0"/>
              <a:t>samostalno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naučiti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gubitka</a:t>
            </a:r>
            <a:endParaRPr lang="en-US" dirty="0" smtClean="0"/>
          </a:p>
          <a:p>
            <a:pPr lvl="1"/>
            <a:r>
              <a:rPr lang="en-US" dirty="0" err="1" smtClean="0"/>
              <a:t>Uklanja</a:t>
            </a:r>
            <a:r>
              <a:rPr lang="en-US" dirty="0" smtClean="0"/>
              <a:t> </a:t>
            </a:r>
            <a:r>
              <a:rPr lang="en-US" dirty="0" err="1" smtClean="0"/>
              <a:t>potrebu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inženjerskim</a:t>
            </a:r>
            <a:r>
              <a:rPr lang="en-US" dirty="0" smtClean="0"/>
              <a:t> </a:t>
            </a:r>
            <a:r>
              <a:rPr lang="en-US" dirty="0" err="1" smtClean="0"/>
              <a:t>radom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široj</a:t>
            </a:r>
            <a:r>
              <a:rPr lang="en-US" dirty="0" smtClean="0"/>
              <a:t> </a:t>
            </a:r>
            <a:r>
              <a:rPr lang="en-US" dirty="0" err="1" smtClean="0"/>
              <a:t>adaptaciji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26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Kružni GAN-ovi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ezultati</a:t>
            </a:r>
            <a:r>
              <a:rPr lang="hr-HR" dirty="0" smtClean="0"/>
              <a:t> usporedni s nadziranim modelima</a:t>
            </a:r>
          </a:p>
          <a:p>
            <a:pPr lvl="1"/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svestrani</a:t>
            </a:r>
          </a:p>
          <a:p>
            <a:pPr lvl="1"/>
            <a:r>
              <a:rPr lang="en-US" dirty="0" err="1" smtClean="0"/>
              <a:t>Moguć</a:t>
            </a:r>
            <a:r>
              <a:rPr lang="en-US" dirty="0" smtClean="0"/>
              <a:t> </a:t>
            </a:r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r>
              <a:rPr lang="en-US" dirty="0" smtClean="0"/>
              <a:t> </a:t>
            </a:r>
            <a:r>
              <a:rPr lang="en-US" dirty="0" err="1" smtClean="0"/>
              <a:t>cijelih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endParaRPr lang="en-US" dirty="0" smtClean="0"/>
          </a:p>
          <a:p>
            <a:pPr lvl="1"/>
            <a:r>
              <a:rPr lang="hr-HR" dirty="0" smtClean="0"/>
              <a:t>Zakazuju kod nestrukturiranih podataka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613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MUNIT</a:t>
            </a:r>
          </a:p>
          <a:p>
            <a:pPr lvl="1"/>
            <a:r>
              <a:rPr lang="en-US" dirty="0" smtClean="0"/>
              <a:t>N</a:t>
            </a:r>
            <a:r>
              <a:rPr lang="hr-HR" dirty="0" err="1" smtClean="0"/>
              <a:t>adogradnja</a:t>
            </a:r>
            <a:r>
              <a:rPr lang="hr-HR" dirty="0" smtClean="0"/>
              <a:t> na ideje kružnih </a:t>
            </a:r>
            <a:r>
              <a:rPr lang="hr-HR" dirty="0" err="1" smtClean="0"/>
              <a:t>GANova</a:t>
            </a:r>
            <a:r>
              <a:rPr lang="hr-HR" dirty="0" smtClean="0"/>
              <a:t> i UNIT modela</a:t>
            </a:r>
          </a:p>
          <a:p>
            <a:pPr lvl="1"/>
            <a:r>
              <a:rPr lang="en-US" dirty="0" smtClean="0"/>
              <a:t>P</a:t>
            </a:r>
            <a:r>
              <a:rPr lang="hr-HR" dirty="0" smtClean="0"/>
              <a:t>okušaj obuhvaćanja potpune distribucije podataka</a:t>
            </a:r>
          </a:p>
          <a:p>
            <a:pPr lvl="1"/>
            <a:r>
              <a:rPr lang="hr-HR" dirty="0" smtClean="0"/>
              <a:t>Odbacivanje smetnji cikličkom konzistencijom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astavljanje</a:t>
            </a:r>
            <a:r>
              <a:rPr lang="hr-HR" dirty="0" smtClean="0"/>
              <a:t> latentnog prostora na sadržajni i stilistički omogućuje visoku preciznost</a:t>
            </a:r>
          </a:p>
          <a:p>
            <a:pPr lvl="1"/>
            <a:r>
              <a:rPr lang="hr-HR" dirty="0" smtClean="0"/>
              <a:t>Od predstavljenih modela daje najbolje rezultate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146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/>
              <a:t>Generativni</a:t>
            </a:r>
            <a:r>
              <a:rPr lang="en-US" sz="3200" dirty="0"/>
              <a:t> </a:t>
            </a:r>
            <a:r>
              <a:rPr lang="en-US" sz="3200" dirty="0" err="1"/>
              <a:t>naspram</a:t>
            </a:r>
            <a:r>
              <a:rPr lang="en-US" sz="3200" dirty="0"/>
              <a:t> </a:t>
            </a:r>
            <a:r>
              <a:rPr lang="en-US" sz="3200" dirty="0" err="1"/>
              <a:t>diskriminativnih</a:t>
            </a:r>
            <a:r>
              <a:rPr lang="en-US" sz="3200" dirty="0"/>
              <a:t> </a:t>
            </a:r>
            <a:r>
              <a:rPr lang="en-US" sz="3200" dirty="0" err="1"/>
              <a:t>algoritama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Diskriminativni</a:t>
            </a:r>
            <a:endParaRPr lang="en-US" dirty="0" smtClean="0"/>
          </a:p>
          <a:p>
            <a:pPr lvl="1"/>
            <a:r>
              <a:rPr lang="en-US" dirty="0" err="1" smtClean="0"/>
              <a:t>Modeliranje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ulaznih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vjerojatnosti</a:t>
            </a:r>
            <a:r>
              <a:rPr lang="en-US" dirty="0" smtClean="0"/>
              <a:t> p(Y|X)</a:t>
            </a:r>
            <a:endParaRPr lang="en-US" dirty="0"/>
          </a:p>
          <a:p>
            <a:pPr lvl="1"/>
            <a:r>
              <a:rPr lang="en-US" dirty="0" smtClean="0"/>
              <a:t>Ne </a:t>
            </a:r>
            <a:r>
              <a:rPr lang="en-US" dirty="0" err="1" smtClean="0"/>
              <a:t>stvaraju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pretpostavki</a:t>
            </a:r>
            <a:r>
              <a:rPr lang="en-US" dirty="0" smtClean="0"/>
              <a:t> o </a:t>
            </a:r>
            <a:r>
              <a:rPr lang="en-US" dirty="0" err="1" smtClean="0"/>
              <a:t>distribuciji</a:t>
            </a:r>
            <a:endParaRPr lang="en-US" dirty="0" smtClean="0"/>
          </a:p>
          <a:p>
            <a:pPr lvl="1"/>
            <a:r>
              <a:rPr lang="en-US" dirty="0" err="1" smtClean="0"/>
              <a:t>Znaju</a:t>
            </a:r>
            <a:r>
              <a:rPr lang="en-US" dirty="0" smtClean="0"/>
              <a:t> </a:t>
            </a:r>
            <a:r>
              <a:rPr lang="en-US" dirty="0" err="1" smtClean="0"/>
              <a:t>klasificirati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primjere</a:t>
            </a:r>
            <a:endParaRPr lang="en-US" dirty="0"/>
          </a:p>
          <a:p>
            <a:r>
              <a:rPr lang="en-US" dirty="0" err="1" smtClean="0"/>
              <a:t>Generativni</a:t>
            </a:r>
            <a:endParaRPr lang="en-US" dirty="0" smtClean="0"/>
          </a:p>
          <a:p>
            <a:pPr lvl="1"/>
            <a:r>
              <a:rPr lang="en-US" dirty="0" err="1" smtClean="0"/>
              <a:t>Uče</a:t>
            </a:r>
            <a:r>
              <a:rPr lang="en-US" dirty="0" smtClean="0"/>
              <a:t> </a:t>
            </a:r>
            <a:r>
              <a:rPr lang="en-US" dirty="0" err="1" smtClean="0"/>
              <a:t>distribuciju</a:t>
            </a:r>
            <a:r>
              <a:rPr lang="en-US" dirty="0" smtClean="0"/>
              <a:t> </a:t>
            </a:r>
            <a:r>
              <a:rPr lang="en-US" dirty="0" err="1" smtClean="0"/>
              <a:t>pojedinih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p(X|Y)</a:t>
            </a:r>
            <a:endParaRPr lang="en-US" dirty="0"/>
          </a:p>
          <a:p>
            <a:pPr lvl="1"/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uzorkovati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primjere</a:t>
            </a:r>
            <a:endParaRPr lang="en-US" dirty="0"/>
          </a:p>
          <a:p>
            <a:r>
              <a:rPr lang="en-US" dirty="0" err="1" smtClean="0"/>
              <a:t>Generativni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složeniji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4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pronalazak</a:t>
            </a:r>
            <a:r>
              <a:rPr lang="en-US" dirty="0" smtClean="0"/>
              <a:t> </a:t>
            </a:r>
            <a:r>
              <a:rPr lang="en-US" dirty="0" err="1" smtClean="0"/>
              <a:t>ciljne</a:t>
            </a:r>
            <a:r>
              <a:rPr lang="en-US" dirty="0" smtClean="0"/>
              <a:t> </a:t>
            </a:r>
            <a:r>
              <a:rPr lang="en-US" dirty="0" err="1" smtClean="0"/>
              <a:t>distribucije</a:t>
            </a:r>
            <a:r>
              <a:rPr lang="en-US" dirty="0" smtClean="0"/>
              <a:t> u </a:t>
            </a:r>
            <a:r>
              <a:rPr lang="en-US" dirty="0" err="1" smtClean="0"/>
              <a:t>dubokim</a:t>
            </a:r>
            <a:r>
              <a:rPr lang="en-US" dirty="0" smtClean="0"/>
              <a:t> </a:t>
            </a:r>
            <a:r>
              <a:rPr lang="en-US" dirty="0" err="1" smtClean="0"/>
              <a:t>hijerarhijskim</a:t>
            </a:r>
            <a:r>
              <a:rPr lang="en-US" dirty="0" smtClean="0"/>
              <a:t> </a:t>
            </a:r>
            <a:r>
              <a:rPr lang="en-US" dirty="0" err="1" smtClean="0"/>
              <a:t>podatcima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ini-max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 smtClean="0"/>
          </a:p>
          <a:p>
            <a:r>
              <a:rPr lang="en-US" dirty="0" smtClean="0"/>
              <a:t>Generator (G) </a:t>
            </a:r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</a:t>
            </a:r>
            <a:r>
              <a:rPr lang="en-US" dirty="0" err="1" smtClean="0"/>
              <a:t>stvarnima</a:t>
            </a:r>
            <a:endParaRPr lang="en-US" dirty="0" smtClean="0"/>
          </a:p>
          <a:p>
            <a:r>
              <a:rPr lang="en-US" dirty="0" err="1" smtClean="0"/>
              <a:t>Diskriminator</a:t>
            </a:r>
            <a:r>
              <a:rPr lang="en-US" dirty="0" smtClean="0"/>
              <a:t> (D) </a:t>
            </a:r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njihovu</a:t>
            </a:r>
            <a:r>
              <a:rPr lang="en-US" dirty="0" smtClean="0"/>
              <a:t> </a:t>
            </a:r>
            <a:r>
              <a:rPr lang="en-US" dirty="0" err="1" smtClean="0"/>
              <a:t>autentičnost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2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256"/>
            <a:ext cx="12192000" cy="4465774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7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Autoenkoderi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Dvodjela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  <a:p>
            <a:pPr lvl="1"/>
            <a:r>
              <a:rPr lang="en-US" dirty="0" err="1" smtClean="0"/>
              <a:t>Enkoder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kompresija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latentne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 smtClean="0"/>
          </a:p>
          <a:p>
            <a:pPr lvl="1"/>
            <a:r>
              <a:rPr lang="en-US" dirty="0" err="1" smtClean="0"/>
              <a:t>Dekoder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rekonstrukcija</a:t>
            </a:r>
            <a:r>
              <a:rPr lang="en-US" dirty="0" smtClean="0"/>
              <a:t> </a:t>
            </a:r>
            <a:r>
              <a:rPr lang="en-US" dirty="0" err="1" smtClean="0"/>
              <a:t>izvornih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Cilj</a:t>
            </a:r>
            <a:r>
              <a:rPr lang="en-US" dirty="0" smtClean="0"/>
              <a:t>: </a:t>
            </a:r>
            <a:r>
              <a:rPr lang="en-US" dirty="0" err="1" smtClean="0"/>
              <a:t>postići</a:t>
            </a:r>
            <a:r>
              <a:rPr lang="en-US" dirty="0" smtClean="0"/>
              <a:t> </a:t>
            </a:r>
            <a:r>
              <a:rPr lang="en-US" dirty="0" err="1" smtClean="0"/>
              <a:t>ćim</a:t>
            </a:r>
            <a:r>
              <a:rPr lang="en-US" dirty="0" smtClean="0"/>
              <a:t> </a:t>
            </a:r>
            <a:r>
              <a:rPr lang="en-US" dirty="0" err="1" smtClean="0"/>
              <a:t>veću</a:t>
            </a:r>
            <a:r>
              <a:rPr lang="en-US" dirty="0" smtClean="0"/>
              <a:t> </a:t>
            </a:r>
            <a:r>
              <a:rPr lang="en-US" dirty="0" err="1" smtClean="0"/>
              <a:t>sličnost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izlaza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Nenadzirani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3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Autoenkoderi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91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7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Ograničenje: latentni vektor mora ličiti </a:t>
            </a:r>
            <a:r>
              <a:rPr lang="hr-HR" dirty="0" err="1" smtClean="0"/>
              <a:t>gausovoj</a:t>
            </a:r>
            <a:r>
              <a:rPr lang="hr-HR" dirty="0" smtClean="0"/>
              <a:t> distribuciji</a:t>
            </a:r>
          </a:p>
          <a:p>
            <a:endParaRPr lang="en-US" dirty="0" smtClean="0"/>
          </a:p>
          <a:p>
            <a:r>
              <a:rPr lang="en-US" dirty="0" err="1" smtClean="0"/>
              <a:t>Latentni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mijenjamo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Paramterima</a:t>
            </a:r>
            <a:r>
              <a:rPr lang="en-US" dirty="0" smtClean="0"/>
              <a:t> </a:t>
            </a:r>
            <a:r>
              <a:rPr lang="en-US" dirty="0" err="1" smtClean="0"/>
              <a:t>normalne</a:t>
            </a:r>
            <a:r>
              <a:rPr lang="en-US" dirty="0" smtClean="0"/>
              <a:t> </a:t>
            </a:r>
            <a:r>
              <a:rPr lang="en-US" dirty="0" err="1" smtClean="0"/>
              <a:t>distribucije</a:t>
            </a:r>
            <a:endParaRPr lang="en-US" dirty="0" smtClean="0"/>
          </a:p>
          <a:p>
            <a:pPr lvl="1"/>
            <a:r>
              <a:rPr lang="en-US" dirty="0" err="1" smtClean="0"/>
              <a:t>Parametrima</a:t>
            </a:r>
            <a:r>
              <a:rPr lang="en-US" dirty="0" smtClean="0"/>
              <a:t> </a:t>
            </a:r>
            <a:r>
              <a:rPr lang="en-US" dirty="0" err="1" smtClean="0"/>
              <a:t>standardne</a:t>
            </a:r>
            <a:r>
              <a:rPr lang="en-US" dirty="0" smtClean="0"/>
              <a:t> </a:t>
            </a:r>
            <a:r>
              <a:rPr lang="en-US" dirty="0" err="1" smtClean="0"/>
              <a:t>devijacije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5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4" y="1862966"/>
            <a:ext cx="11272214" cy="526036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6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572</Words>
  <Application>Microsoft Macintosh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Apple Braille</vt:lpstr>
      <vt:lpstr>Century Gothic</vt:lpstr>
      <vt:lpstr>Mangal</vt:lpstr>
      <vt:lpstr>Wingdings 3</vt:lpstr>
      <vt:lpstr>Arial</vt:lpstr>
      <vt:lpstr>Ion</vt:lpstr>
      <vt:lpstr>Suparnički generativni modeli za prevođenje slika</vt:lpstr>
      <vt:lpstr>Sadržaj</vt:lpstr>
      <vt:lpstr>Generativni naspram diskriminativnih algoritama</vt:lpstr>
      <vt:lpstr>Suparnički modeli</vt:lpstr>
      <vt:lpstr>Suparnički modeli</vt:lpstr>
      <vt:lpstr>Autoenkoderi</vt:lpstr>
      <vt:lpstr>Autoenkoderi</vt:lpstr>
      <vt:lpstr>Varijacijski autoenkoderi</vt:lpstr>
      <vt:lpstr>Varijacijski autoenkoderi</vt:lpstr>
      <vt:lpstr>Varijacijski autoenkoderi</vt:lpstr>
      <vt:lpstr>Uvjetne generativne mreže</vt:lpstr>
      <vt:lpstr>Uvjetne generativne mreže</vt:lpstr>
      <vt:lpstr>Translacija bez uparenih primjera za učenje</vt:lpstr>
      <vt:lpstr>Translacija bez uparenih primjera za učenje</vt:lpstr>
      <vt:lpstr>Kružni GAN (CycleGAN)</vt:lpstr>
      <vt:lpstr>PowerPoint Presentation</vt:lpstr>
      <vt:lpstr>Kružni GAN (CycleGAN)</vt:lpstr>
      <vt:lpstr>Unimodalna nenadzirana translacija (UNIT)</vt:lpstr>
      <vt:lpstr>Unimodalna nenadzirana translacija (UNIT)</vt:lpstr>
      <vt:lpstr>Multimodalna nenadzirana translacija (MUNIT)</vt:lpstr>
      <vt:lpstr>Multimodalna nenadzirana translacija (MUNIT)</vt:lpstr>
      <vt:lpstr>Multimodalna nenadzirana translacija (MUNIT)</vt:lpstr>
      <vt:lpstr>Zaključak</vt:lpstr>
      <vt:lpstr>Zaključak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Suparnički generativni modeli za prevođenje slika</dc:title>
  <dc:creator>Microsoft Office User</dc:creator>
  <cp:lastModifiedBy>Microsoft Office User</cp:lastModifiedBy>
  <cp:revision>23</cp:revision>
  <dcterms:created xsi:type="dcterms:W3CDTF">2018-05-17T21:43:28Z</dcterms:created>
  <dcterms:modified xsi:type="dcterms:W3CDTF">2018-06-04T06:39:34Z</dcterms:modified>
</cp:coreProperties>
</file>