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57" r:id="rId4"/>
    <p:sldId id="265" r:id="rId5"/>
    <p:sldId id="266" r:id="rId6"/>
    <p:sldId id="267" r:id="rId7"/>
    <p:sldId id="269" r:id="rId8"/>
    <p:sldId id="271" r:id="rId9"/>
    <p:sldId id="258" r:id="rId10"/>
    <p:sldId id="272" r:id="rId11"/>
    <p:sldId id="259" r:id="rId12"/>
    <p:sldId id="273" r:id="rId13"/>
    <p:sldId id="264" r:id="rId14"/>
    <p:sldId id="274" r:id="rId15"/>
    <p:sldId id="275" r:id="rId16"/>
    <p:sldId id="276" r:id="rId17"/>
    <p:sldId id="284" r:id="rId18"/>
    <p:sldId id="283" r:id="rId19"/>
    <p:sldId id="285" r:id="rId20"/>
    <p:sldId id="277" r:id="rId21"/>
    <p:sldId id="278" r:id="rId22"/>
    <p:sldId id="279" r:id="rId23"/>
    <p:sldId id="280" r:id="rId24"/>
    <p:sldId id="261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2" autoAdjust="0"/>
    <p:restoredTop sz="94761"/>
  </p:normalViewPr>
  <p:slideViewPr>
    <p:cSldViewPr snapToGrid="0" snapToObjects="1">
      <p:cViewPr varScale="1">
        <p:scale>
          <a:sx n="76" d="100"/>
          <a:sy n="76" d="100"/>
        </p:scale>
        <p:origin x="108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B89DE-2E6D-7646-A583-92A7E558AB0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Suparnički</a:t>
            </a:r>
            <a:r>
              <a:rPr lang="en-US" sz="6000" dirty="0" smtClean="0"/>
              <a:t> </a:t>
            </a:r>
            <a:r>
              <a:rPr lang="en-US" sz="6000" dirty="0" err="1" smtClean="0"/>
              <a:t>generativni</a:t>
            </a:r>
            <a:r>
              <a:rPr lang="en-US" sz="6000" dirty="0" smtClean="0"/>
              <a:t> </a:t>
            </a:r>
            <a:r>
              <a:rPr lang="en-US" sz="6000" dirty="0" err="1" smtClean="0"/>
              <a:t>modeli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prevođenje</a:t>
            </a:r>
            <a:r>
              <a:rPr lang="en-US" sz="6000" dirty="0" smtClean="0"/>
              <a:t> </a:t>
            </a:r>
            <a:r>
              <a:rPr lang="en-US" sz="6000" dirty="0" err="1" smtClean="0"/>
              <a:t>slika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73323"/>
            <a:ext cx="8825658" cy="86142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Student: </a:t>
            </a:r>
            <a:r>
              <a:rPr lang="en-US" cap="none" dirty="0" err="1" smtClean="0">
                <a:solidFill>
                  <a:schemeClr val="tx1"/>
                </a:solidFill>
              </a:rPr>
              <a:t>Vukić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Krešimir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Mentor: </a:t>
            </a:r>
            <a:r>
              <a:rPr lang="en-US" cap="none" dirty="0" err="1" smtClean="0">
                <a:solidFill>
                  <a:schemeClr val="tx1"/>
                </a:solidFill>
              </a:rPr>
              <a:t>Siniša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Šegvić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94739"/>
          </a:xfrm>
        </p:spPr>
        <p:txBody>
          <a:bodyPr/>
          <a:lstStyle/>
          <a:p>
            <a:r>
              <a:rPr lang="hr-HR" dirty="0" smtClean="0"/>
              <a:t>Funkcija gubitka</a:t>
            </a:r>
          </a:p>
          <a:p>
            <a:pPr lvl="1"/>
            <a:r>
              <a:rPr lang="hr-HR" dirty="0" smtClean="0"/>
              <a:t>Obični GAN - jesu li generirani podatci različiti od stvarnih</a:t>
            </a:r>
          </a:p>
          <a:p>
            <a:pPr lvl="1"/>
            <a:r>
              <a:rPr lang="hr-HR" dirty="0" smtClean="0"/>
              <a:t>Uvjetovani GAN </a:t>
            </a:r>
            <a:r>
              <a:rPr lang="mr-IN" dirty="0" smtClean="0"/>
              <a:t>–</a:t>
            </a:r>
            <a:r>
              <a:rPr lang="hr-HR" dirty="0" smtClean="0"/>
              <a:t> dodatno pokušavaju svrstati podatke u klase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GANovi</a:t>
            </a:r>
            <a:r>
              <a:rPr lang="en-US" dirty="0" smtClean="0"/>
              <a:t> </a:t>
            </a:r>
            <a:r>
              <a:rPr lang="en-US" dirty="0" err="1" smtClean="0"/>
              <a:t>ovise</a:t>
            </a:r>
            <a:r>
              <a:rPr lang="en-US" dirty="0" smtClean="0"/>
              <a:t> o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količinama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Izrada</a:t>
            </a:r>
            <a:r>
              <a:rPr lang="en-US" dirty="0" smtClean="0"/>
              <a:t> </a:t>
            </a:r>
            <a:r>
              <a:rPr lang="en-US" dirty="0" err="1" smtClean="0"/>
              <a:t>takvih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endParaRPr lang="en-US" dirty="0"/>
          </a:p>
          <a:p>
            <a:pPr lvl="1"/>
            <a:r>
              <a:rPr lang="en-US" dirty="0" err="1" smtClean="0"/>
              <a:t>Izuzetno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endParaRPr lang="en-US" dirty="0" smtClean="0"/>
          </a:p>
          <a:p>
            <a:pPr lvl="1"/>
            <a:r>
              <a:rPr lang="en-US" dirty="0" err="1" smtClean="0"/>
              <a:t>Iznimno</a:t>
            </a:r>
            <a:r>
              <a:rPr lang="en-US" dirty="0" smtClean="0"/>
              <a:t> </a:t>
            </a:r>
            <a:r>
              <a:rPr lang="en-US" dirty="0" err="1" smtClean="0"/>
              <a:t>dugotrajna</a:t>
            </a:r>
            <a:endParaRPr lang="en-US" dirty="0" smtClean="0"/>
          </a:p>
          <a:p>
            <a:pPr lvl="1"/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neizvediva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učenju</a:t>
                </a:r>
                <a:r>
                  <a:rPr lang="en-US" dirty="0" smtClean="0"/>
                  <a:t> bez </a:t>
                </a:r>
                <a:r>
                  <a:rPr lang="en-US" dirty="0" err="1" smtClean="0"/>
                  <a:t>označenih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cilj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biti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ostaje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isti</a:t>
                </a:r>
                <a:endParaRPr lang="en-US" dirty="0" smtClean="0"/>
              </a:p>
              <a:p>
                <a:pPr lvl="1"/>
                <a:r>
                  <a:rPr lang="en-US" dirty="0" err="1"/>
                  <a:t>Naučiti</a:t>
                </a:r>
                <a:r>
                  <a:rPr lang="en-US" dirty="0"/>
                  <a:t> </a:t>
                </a:r>
                <a:r>
                  <a:rPr lang="en-US" dirty="0" err="1"/>
                  <a:t>preslikavanje</a:t>
                </a:r>
                <a:r>
                  <a:rPr lang="en-US" dirty="0"/>
                  <a:t> s </a:t>
                </a:r>
                <a:r>
                  <a:rPr lang="en-US" dirty="0" err="1"/>
                  <a:t>izvorišne</a:t>
                </a:r>
                <a:r>
                  <a:rPr lang="en-US" dirty="0"/>
                  <a:t> </a:t>
                </a:r>
                <a:r>
                  <a:rPr lang="en-US" dirty="0" err="1"/>
                  <a:t>domene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hr-H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ciljnu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r-HR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takvo</a:t>
                </a:r>
                <a:r>
                  <a:rPr lang="en-US" dirty="0"/>
                  <a:t> da </a:t>
                </a:r>
                <a:r>
                  <a:rPr lang="en-US" dirty="0" err="1"/>
                  <a:t>nije</a:t>
                </a:r>
                <a:r>
                  <a:rPr lang="en-US" dirty="0"/>
                  <a:t> </a:t>
                </a:r>
                <a:r>
                  <a:rPr lang="en-US" dirty="0" err="1"/>
                  <a:t>moguće</a:t>
                </a:r>
                <a:r>
                  <a:rPr lang="en-US" dirty="0"/>
                  <a:t> </a:t>
                </a:r>
                <a:r>
                  <a:rPr lang="en-US" dirty="0" err="1"/>
                  <a:t>razlikovati</a:t>
                </a:r>
                <a:r>
                  <a:rPr lang="en-US" dirty="0"/>
                  <a:t> </a:t>
                </a:r>
                <a:r>
                  <a:rPr lang="en-US" dirty="0" err="1"/>
                  <a:t>distribuciju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od </a:t>
                </a:r>
                <a:r>
                  <a:rPr lang="en-US" dirty="0" err="1"/>
                  <a:t>distribucije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Problem</a:t>
                </a:r>
              </a:p>
              <a:p>
                <a:pPr lvl="1"/>
                <a:r>
                  <a:rPr lang="hr-HR" dirty="0" err="1"/>
                  <a:t>C</a:t>
                </a:r>
                <a:r>
                  <a:rPr lang="en-US" dirty="0" err="1" smtClean="0"/>
                  <a:t>ilj</a:t>
                </a:r>
                <a:r>
                  <a:rPr lang="en-US" dirty="0" smtClean="0"/>
                  <a:t> </a:t>
                </a:r>
                <a:r>
                  <a:rPr lang="en-US" dirty="0" smtClean="0"/>
                  <a:t>je </a:t>
                </a:r>
                <a:r>
                  <a:rPr lang="en-US" dirty="0" err="1" smtClean="0"/>
                  <a:t>vrlo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nespecifičan</a:t>
                </a:r>
                <a:endParaRPr lang="en-US" dirty="0" smtClean="0"/>
              </a:p>
              <a:p>
                <a:pPr lvl="1"/>
                <a:r>
                  <a:rPr lang="hr-HR" dirty="0" smtClean="0"/>
                  <a:t>Potrebna su nam dodatna ograničenja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 smtClean="0"/>
                  <a:t>Uz preslikavanje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r-HR" dirty="0" smtClean="0"/>
                  <a:t> uče i njegov inverz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hr-HR" dirty="0" smtClean="0"/>
              </a:p>
              <a:p>
                <a:r>
                  <a:rPr lang="hr-HR" dirty="0" smtClean="0"/>
                  <a:t>Uvjet </a:t>
                </a:r>
                <a:r>
                  <a:rPr lang="en-US" dirty="0" err="1" smtClean="0"/>
                  <a:t>cikličke</a:t>
                </a:r>
                <a:r>
                  <a:rPr lang="en-US" dirty="0" smtClean="0"/>
                  <a:t> </a:t>
                </a:r>
                <a:r>
                  <a:rPr lang="en-US" dirty="0" err="1"/>
                  <a:t>dosljednosti</a:t>
                </a:r>
                <a:r>
                  <a:rPr lang="hr-HR" dirty="0" smtClean="0"/>
                  <a:t>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))≈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r-HR" dirty="0" smtClean="0"/>
              </a:p>
              <a:p>
                <a:endParaRPr lang="hr-H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547205"/>
            <a:ext cx="5399089" cy="2701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3552966"/>
            <a:ext cx="5246640" cy="2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56" y="1396537"/>
            <a:ext cx="4537344" cy="5091254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smtClean="0"/>
              <a:t>Standardni gubitak GANa:</a:t>
            </a:r>
          </a:p>
          <a:p>
            <a:endParaRPr lang="hr-HR" smtClean="0"/>
          </a:p>
          <a:p>
            <a:r>
              <a:rPr lang="hr-HR" smtClean="0"/>
              <a:t>Proširuju gubitkom cikličke dosljednosti:</a:t>
            </a:r>
          </a:p>
          <a:p>
            <a:endParaRPr lang="hr-HR" smtClean="0"/>
          </a:p>
          <a:p>
            <a:r>
              <a:rPr lang="hr-HR" smtClean="0"/>
              <a:t>Gubitak CycleGANa: </a:t>
            </a:r>
          </a:p>
          <a:p>
            <a:endParaRPr lang="hr-HR" smtClean="0"/>
          </a:p>
          <a:p>
            <a:r>
              <a:rPr lang="hr-HR" smtClean="0"/>
              <a:t>Pretvaraju problem u nadzirano učenje</a:t>
            </a:r>
          </a:p>
          <a:p>
            <a:pPr lvl="1"/>
            <a:r>
              <a:rPr lang="hr-HR" smtClean="0"/>
              <a:t>Umjesto parova primjera </a:t>
            </a:r>
            <a:r>
              <a:rPr lang="mr-IN" smtClean="0"/>
              <a:t>–</a:t>
            </a:r>
            <a:r>
              <a:rPr lang="hr-HR" smtClean="0"/>
              <a:t> nadziranje zajedničkim značajkama cijelih setova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3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Standardni gubitak GANa</a:t>
            </a:r>
            <a:r>
              <a:rPr lang="hr-HR" dirty="0" smtClean="0"/>
              <a:t>: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Proširuju gubitkom cikličke dosljednosti:</a:t>
            </a:r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Gubitak CycleGANa: </a:t>
            </a:r>
            <a:endParaRPr lang="hr-HR" dirty="0" smtClean="0"/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4" y="2586818"/>
            <a:ext cx="547687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34" y="5114924"/>
            <a:ext cx="447675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034" y="3894821"/>
            <a:ext cx="4171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</a:t>
            </a:r>
            <a:r>
              <a:rPr lang="en-US" sz="1600" dirty="0"/>
              <a:t>networks, 2017.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24012"/>
            <a:ext cx="7243763" cy="45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translacije slike s gledišta modeliranja vjerojatnosti</a:t>
            </a:r>
          </a:p>
          <a:p>
            <a:pPr lvl="1"/>
            <a:r>
              <a:rPr lang="en-US" dirty="0" smtClean="0"/>
              <a:t>O</a:t>
            </a:r>
            <a:r>
              <a:rPr lang="hr-HR" dirty="0" smtClean="0"/>
              <a:t>drediti združenu distribuciju više različitih </a:t>
            </a:r>
            <a:r>
              <a:rPr lang="hr-HR" dirty="0" smtClean="0"/>
              <a:t>domena</a:t>
            </a:r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</a:t>
            </a:r>
            <a:r>
              <a:rPr lang="en-US" sz="1600" dirty="0"/>
              <a:t>networks, 2017.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160945"/>
            <a:ext cx="52673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3160945"/>
            <a:ext cx="5062480" cy="1256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4624059"/>
            <a:ext cx="10425055" cy="13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hr-HR" dirty="0"/>
              <a:t>zvorni i ciljni skupovi uzorkovani iz marginalnih distribucija</a:t>
            </a:r>
          </a:p>
          <a:p>
            <a:endParaRPr lang="hr-HR" dirty="0" smtClean="0"/>
          </a:p>
          <a:p>
            <a:r>
              <a:rPr lang="hr-HR" dirty="0" smtClean="0"/>
              <a:t>Združenih </a:t>
            </a:r>
            <a:r>
              <a:rPr lang="hr-HR" dirty="0"/>
              <a:t>distribucija ima beskonačno </a:t>
            </a:r>
            <a:r>
              <a:rPr lang="hr-HR" dirty="0" smtClean="0"/>
              <a:t>mnogo</a:t>
            </a:r>
            <a:endParaRPr lang="hr-HR" dirty="0"/>
          </a:p>
          <a:p>
            <a:endParaRPr lang="hr-HR" dirty="0"/>
          </a:p>
          <a:p>
            <a:r>
              <a:rPr lang="hr-HR" dirty="0" smtClean="0"/>
              <a:t>Potrebno dodatno ograničenje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</a:t>
            </a:r>
            <a:r>
              <a:rPr lang="en-US" sz="1600" dirty="0"/>
              <a:t>networks, 2017.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0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Preslikavanje </a:t>
            </a:r>
            <a:r>
              <a:rPr lang="hr-HR" dirty="0"/>
              <a:t>obje domene na prostor zajedničkih latentnih varijabli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</a:t>
            </a:r>
            <a:r>
              <a:rPr lang="en-US" sz="1600" dirty="0"/>
              <a:t>networks, 2017.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5" y="2616200"/>
            <a:ext cx="5399418" cy="36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Generativno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endParaRPr lang="en-US" dirty="0" smtClean="0"/>
          </a:p>
          <a:p>
            <a:r>
              <a:rPr lang="en-US" dirty="0" err="1" smtClean="0"/>
              <a:t>Suparnički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err="1" smtClean="0"/>
              <a:t>Autoenkoderi</a:t>
            </a:r>
            <a:endParaRPr lang="en-US" dirty="0" smtClean="0"/>
          </a:p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 smtClean="0"/>
              <a:t>Kružni</a:t>
            </a:r>
            <a:r>
              <a:rPr lang="en-US" dirty="0" smtClean="0"/>
              <a:t> GAN, UNIT, MUNIT</a:t>
            </a:r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Nenadzirana </a:t>
            </a:r>
            <a:r>
              <a:rPr lang="en-US" dirty="0" err="1"/>
              <a:t>translacija</a:t>
            </a:r>
            <a:r>
              <a:rPr lang="en-US" dirty="0"/>
              <a:t> </a:t>
            </a:r>
            <a:r>
              <a:rPr lang="hr-HR" dirty="0"/>
              <a:t>slika </a:t>
            </a:r>
            <a:r>
              <a:rPr lang="en-US" dirty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Ostvarenje umreženim GAN-om i varijacijskim </a:t>
            </a:r>
            <a:r>
              <a:rPr lang="hr-HR" dirty="0" err="1" smtClean="0"/>
              <a:t>autoenkoderom</a:t>
            </a:r>
            <a:endParaRPr lang="hr-HR" dirty="0" smtClean="0"/>
          </a:p>
          <a:p>
            <a:pPr lvl="1"/>
            <a:r>
              <a:rPr lang="hr-HR" dirty="0" smtClean="0"/>
              <a:t>GAN stvara latentni prostor</a:t>
            </a:r>
          </a:p>
          <a:p>
            <a:pPr lvl="1"/>
            <a:r>
              <a:rPr lang="hr-HR" dirty="0" smtClean="0"/>
              <a:t>VAE određuje relacije između domena</a:t>
            </a:r>
          </a:p>
          <a:p>
            <a:pPr marL="457200" lvl="1" indent="0">
              <a:buNone/>
            </a:pP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30" y="3440587"/>
            <a:ext cx="9456128" cy="3007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</a:t>
            </a:r>
            <a:r>
              <a:rPr lang="en-US" sz="1600" dirty="0"/>
              <a:t>networks, 2017.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6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Modeli prethodnih poglavlja nisu generičko rješenje</a:t>
            </a:r>
          </a:p>
          <a:p>
            <a:endParaRPr lang="hr-HR" dirty="0" smtClean="0"/>
          </a:p>
          <a:p>
            <a:r>
              <a:rPr lang="hr-HR" dirty="0" smtClean="0"/>
              <a:t>Kružni GAN-ovi vrše determinističko preslikavanje</a:t>
            </a:r>
          </a:p>
          <a:p>
            <a:endParaRPr lang="hr-HR" dirty="0" smtClean="0"/>
          </a:p>
          <a:p>
            <a:r>
              <a:rPr lang="hr-HR" dirty="0" smtClean="0"/>
              <a:t>UNIT uče </a:t>
            </a:r>
            <a:r>
              <a:rPr lang="hr-HR" dirty="0" err="1" smtClean="0"/>
              <a:t>unimodalno</a:t>
            </a:r>
            <a:r>
              <a:rPr lang="hr-HR" dirty="0" smtClean="0"/>
              <a:t> preslikavanje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teško ostvaruju raznolikost</a:t>
            </a:r>
          </a:p>
          <a:p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</a:t>
            </a:r>
            <a:r>
              <a:rPr lang="en-US" sz="1600" dirty="0" smtClean="0"/>
              <a:t>unsupervised </a:t>
            </a:r>
            <a:r>
              <a:rPr lang="en-US" sz="1600" dirty="0"/>
              <a:t>image-to-image translation. </a:t>
            </a:r>
            <a:r>
              <a:rPr lang="en-US" sz="1600" dirty="0" smtClean="0"/>
              <a:t> arXiv:1804.04732</a:t>
            </a:r>
            <a:r>
              <a:rPr lang="en-US" sz="1600" dirty="0"/>
              <a:t>, 2018.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40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Rastavljanje slike na</a:t>
            </a:r>
          </a:p>
          <a:p>
            <a:pPr lvl="1"/>
            <a:r>
              <a:rPr lang="en-US" dirty="0" smtClean="0"/>
              <a:t>D</a:t>
            </a:r>
            <a:r>
              <a:rPr lang="hr-HR" dirty="0" err="1" smtClean="0"/>
              <a:t>omenski</a:t>
            </a:r>
            <a:r>
              <a:rPr lang="hr-HR" dirty="0" smtClean="0"/>
              <a:t> </a:t>
            </a:r>
            <a:r>
              <a:rPr lang="hr-HR" dirty="0" err="1" smtClean="0"/>
              <a:t>invarijantne</a:t>
            </a:r>
            <a:r>
              <a:rPr lang="hr-HR" dirty="0" smtClean="0"/>
              <a:t> značajke</a:t>
            </a:r>
          </a:p>
          <a:p>
            <a:pPr lvl="1"/>
            <a:r>
              <a:rPr lang="en-US" dirty="0" err="1" smtClean="0"/>
              <a:t>Značajke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sadrže</a:t>
            </a:r>
            <a:r>
              <a:rPr lang="en-US" dirty="0" smtClean="0"/>
              <a:t> </a:t>
            </a:r>
            <a:r>
              <a:rPr lang="en-US" dirty="0" err="1" smtClean="0"/>
              <a:t>specifična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endParaRPr lang="en-US" dirty="0" smtClean="0"/>
          </a:p>
          <a:p>
            <a:endParaRPr lang="hr-HR" dirty="0"/>
          </a:p>
          <a:p>
            <a:r>
              <a:rPr lang="hr-HR" dirty="0" smtClean="0"/>
              <a:t>Sadržaj slike </a:t>
            </a:r>
            <a:r>
              <a:rPr lang="mr-IN" dirty="0" smtClean="0"/>
              <a:t>–</a:t>
            </a:r>
            <a:r>
              <a:rPr lang="hr-HR" dirty="0" smtClean="0"/>
              <a:t> prostorna struktura</a:t>
            </a:r>
          </a:p>
          <a:p>
            <a:endParaRPr lang="hr-HR" dirty="0"/>
          </a:p>
          <a:p>
            <a:r>
              <a:rPr lang="hr-HR" dirty="0" smtClean="0"/>
              <a:t>Stil slike </a:t>
            </a:r>
            <a:r>
              <a:rPr lang="mr-IN" dirty="0" smtClean="0"/>
              <a:t>–</a:t>
            </a:r>
            <a:r>
              <a:rPr lang="hr-HR" dirty="0" smtClean="0"/>
              <a:t> </a:t>
            </a:r>
            <a:r>
              <a:rPr lang="hr-HR" dirty="0" err="1" smtClean="0"/>
              <a:t>rendering</a:t>
            </a:r>
            <a:r>
              <a:rPr lang="hr-HR" dirty="0" smtClean="0"/>
              <a:t> sadržaja slike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8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0" y="1996752"/>
            <a:ext cx="9076313" cy="4447936"/>
          </a:xfrm>
        </p:spPr>
      </p:pic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56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prirodnih</a:t>
            </a:r>
            <a:r>
              <a:rPr lang="en-US" dirty="0" smtClean="0"/>
              <a:t> </a:t>
            </a:r>
            <a:r>
              <a:rPr lang="en-US" dirty="0" err="1" smtClean="0"/>
              <a:t>značajki</a:t>
            </a:r>
            <a:endParaRPr lang="en-US" dirty="0"/>
          </a:p>
          <a:p>
            <a:pPr lvl="1"/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samostalni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generacije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Uvjetovani</a:t>
            </a:r>
            <a:r>
              <a:rPr lang="en-US" dirty="0" smtClean="0"/>
              <a:t> 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Mreža</a:t>
            </a:r>
            <a:r>
              <a:rPr lang="en-US" dirty="0" smtClean="0"/>
              <a:t> </a:t>
            </a:r>
            <a:r>
              <a:rPr lang="en-US" dirty="0" err="1" smtClean="0"/>
              <a:t>samostalno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naučiti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gubitka</a:t>
            </a:r>
            <a:endParaRPr lang="en-US" dirty="0" smtClean="0"/>
          </a:p>
          <a:p>
            <a:pPr lvl="1"/>
            <a:r>
              <a:rPr lang="en-US" dirty="0" err="1" smtClean="0"/>
              <a:t>Uklanja</a:t>
            </a:r>
            <a:r>
              <a:rPr lang="en-US" dirty="0" smtClean="0"/>
              <a:t> </a:t>
            </a:r>
            <a:r>
              <a:rPr lang="en-US" dirty="0" err="1" smtClean="0"/>
              <a:t>potrebu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inženjerskim</a:t>
            </a:r>
            <a:r>
              <a:rPr lang="en-US" dirty="0" smtClean="0"/>
              <a:t> </a:t>
            </a:r>
            <a:r>
              <a:rPr lang="en-US" dirty="0" err="1" smtClean="0"/>
              <a:t>radom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široj</a:t>
            </a:r>
            <a:r>
              <a:rPr lang="en-US" dirty="0" smtClean="0"/>
              <a:t> </a:t>
            </a:r>
            <a:r>
              <a:rPr lang="en-US" dirty="0" err="1" smtClean="0"/>
              <a:t>adaptaciji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2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Kružni GAN-ovi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ezultati</a:t>
            </a:r>
            <a:r>
              <a:rPr lang="hr-HR" dirty="0" smtClean="0"/>
              <a:t> usporedni s nadziranim modelima</a:t>
            </a:r>
          </a:p>
          <a:p>
            <a:pPr lvl="1"/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svestrani</a:t>
            </a:r>
          </a:p>
          <a:p>
            <a:pPr lvl="1"/>
            <a:r>
              <a:rPr lang="en-US" dirty="0" err="1" smtClean="0"/>
              <a:t>Moguć</a:t>
            </a:r>
            <a:r>
              <a:rPr lang="en-US" dirty="0" smtClean="0"/>
              <a:t> </a:t>
            </a:r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r>
              <a:rPr lang="en-US" dirty="0" smtClean="0"/>
              <a:t> </a:t>
            </a:r>
            <a:r>
              <a:rPr lang="en-US" dirty="0" err="1" smtClean="0"/>
              <a:t>cijelih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endParaRPr lang="en-US" dirty="0" smtClean="0"/>
          </a:p>
          <a:p>
            <a:pPr lvl="1"/>
            <a:r>
              <a:rPr lang="hr-HR" dirty="0" smtClean="0"/>
              <a:t>Zakazuju kod nestrukturiranih podataka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6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MUNIT</a:t>
            </a:r>
          </a:p>
          <a:p>
            <a:pPr lvl="1"/>
            <a:r>
              <a:rPr lang="en-US" dirty="0" smtClean="0"/>
              <a:t>N</a:t>
            </a:r>
            <a:r>
              <a:rPr lang="hr-HR" dirty="0" err="1" smtClean="0"/>
              <a:t>adogradnja</a:t>
            </a:r>
            <a:r>
              <a:rPr lang="hr-HR" dirty="0" smtClean="0"/>
              <a:t> na ideje kružnih </a:t>
            </a:r>
            <a:r>
              <a:rPr lang="hr-HR" dirty="0" err="1" smtClean="0"/>
              <a:t>GANova</a:t>
            </a:r>
            <a:r>
              <a:rPr lang="hr-HR" dirty="0" smtClean="0"/>
              <a:t> i UNIT modela</a:t>
            </a:r>
          </a:p>
          <a:p>
            <a:pPr lvl="1"/>
            <a:r>
              <a:rPr lang="en-US" dirty="0" smtClean="0"/>
              <a:t>P</a:t>
            </a:r>
            <a:r>
              <a:rPr lang="hr-HR" dirty="0" smtClean="0"/>
              <a:t>okušaj obuhvaćanja potpune distribucije podataka</a:t>
            </a:r>
          </a:p>
          <a:p>
            <a:pPr lvl="1"/>
            <a:r>
              <a:rPr lang="hr-HR" dirty="0" smtClean="0"/>
              <a:t>Odbacivanje smetnji cikličkom konzistencijom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astavljanje</a:t>
            </a:r>
            <a:r>
              <a:rPr lang="hr-HR" dirty="0" smtClean="0"/>
              <a:t> latentnog prostora na sadržajni i stilistički omogućuje visoku preciznost</a:t>
            </a:r>
          </a:p>
          <a:p>
            <a:pPr lvl="1"/>
            <a:r>
              <a:rPr lang="hr-HR" dirty="0" smtClean="0"/>
              <a:t>Od predstavljenih modela daje najbolje rezultate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14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/>
              <a:t>Generativni</a:t>
            </a:r>
            <a:r>
              <a:rPr lang="en-US" sz="3200" dirty="0"/>
              <a:t> </a:t>
            </a:r>
            <a:r>
              <a:rPr lang="en-US" sz="3200" dirty="0" err="1"/>
              <a:t>naspram</a:t>
            </a:r>
            <a:r>
              <a:rPr lang="en-US" sz="3200" dirty="0"/>
              <a:t> </a:t>
            </a:r>
            <a:r>
              <a:rPr lang="en-US" sz="3200" dirty="0" err="1"/>
              <a:t>diskriminativnih</a:t>
            </a:r>
            <a:r>
              <a:rPr lang="en-US" sz="3200" dirty="0"/>
              <a:t> </a:t>
            </a:r>
            <a:r>
              <a:rPr lang="en-US" sz="3200" dirty="0" err="1"/>
              <a:t>algoritama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Diskriminativni</a:t>
            </a:r>
            <a:endParaRPr lang="en-US" dirty="0" smtClean="0"/>
          </a:p>
          <a:p>
            <a:pPr lvl="1"/>
            <a:r>
              <a:rPr lang="en-US" dirty="0" err="1" smtClean="0"/>
              <a:t>Modeliranje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ulaznih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vjerojatnosti</a:t>
            </a:r>
            <a:r>
              <a:rPr lang="en-US" dirty="0" smtClean="0"/>
              <a:t> p(Y|X)</a:t>
            </a:r>
            <a:endParaRPr lang="en-US" dirty="0"/>
          </a:p>
          <a:p>
            <a:pPr lvl="1"/>
            <a:r>
              <a:rPr lang="en-US" dirty="0" smtClean="0"/>
              <a:t>Ne </a:t>
            </a:r>
            <a:r>
              <a:rPr lang="en-US" dirty="0" err="1" smtClean="0"/>
              <a:t>stvaraju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pretpostavki</a:t>
            </a:r>
            <a:r>
              <a:rPr lang="en-US" dirty="0" smtClean="0"/>
              <a:t> o </a:t>
            </a:r>
            <a:r>
              <a:rPr lang="en-US" dirty="0" err="1" smtClean="0"/>
              <a:t>distribuciji</a:t>
            </a:r>
            <a:endParaRPr lang="en-US" dirty="0" smtClean="0"/>
          </a:p>
          <a:p>
            <a:pPr lvl="1"/>
            <a:r>
              <a:rPr lang="en-US" dirty="0" err="1" smtClean="0"/>
              <a:t>Znaju</a:t>
            </a:r>
            <a:r>
              <a:rPr lang="en-US" dirty="0" smtClean="0"/>
              <a:t> </a:t>
            </a:r>
            <a:r>
              <a:rPr lang="en-US" dirty="0" err="1" smtClean="0"/>
              <a:t>klasificirati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primjere</a:t>
            </a:r>
            <a:endParaRPr lang="en-US" dirty="0"/>
          </a:p>
          <a:p>
            <a:r>
              <a:rPr lang="en-US" dirty="0" err="1" smtClean="0"/>
              <a:t>Generativni</a:t>
            </a:r>
            <a:endParaRPr lang="en-US" dirty="0" smtClean="0"/>
          </a:p>
          <a:p>
            <a:pPr lvl="1"/>
            <a:r>
              <a:rPr lang="en-US" dirty="0" err="1" smtClean="0"/>
              <a:t>Uče</a:t>
            </a:r>
            <a:r>
              <a:rPr lang="en-US" dirty="0" smtClean="0"/>
              <a:t> </a:t>
            </a:r>
            <a:r>
              <a:rPr lang="en-US" dirty="0" err="1" smtClean="0"/>
              <a:t>distribuciju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pojedinih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p(X|Y)</a:t>
            </a:r>
            <a:endParaRPr lang="en-US" dirty="0"/>
          </a:p>
          <a:p>
            <a:pPr lvl="1"/>
            <a:r>
              <a:rPr lang="en-US" dirty="0" err="1" smtClean="0"/>
              <a:t>Razne</a:t>
            </a:r>
            <a:r>
              <a:rPr lang="en-US" dirty="0" smtClean="0"/>
              <a:t> </a:t>
            </a:r>
            <a:r>
              <a:rPr lang="en-US" dirty="0" err="1" smtClean="0"/>
              <a:t>varijante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endParaRPr lang="en-US" dirty="0" smtClean="0"/>
          </a:p>
          <a:p>
            <a:pPr lvl="2"/>
            <a:r>
              <a:rPr lang="en-US" dirty="0" err="1"/>
              <a:t>U</a:t>
            </a:r>
            <a:r>
              <a:rPr lang="en-US" dirty="0" err="1" smtClean="0"/>
              <a:t>zorkovati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primjere</a:t>
            </a:r>
            <a:endParaRPr lang="en-US" dirty="0"/>
          </a:p>
          <a:p>
            <a:pPr lvl="2"/>
            <a:r>
              <a:rPr lang="en-US" dirty="0" err="1" smtClean="0"/>
              <a:t>Naučiti</a:t>
            </a:r>
            <a:r>
              <a:rPr lang="en-US" dirty="0" smtClean="0"/>
              <a:t> </a:t>
            </a:r>
            <a:r>
              <a:rPr lang="en-US" dirty="0" err="1" smtClean="0"/>
              <a:t>distribuciju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lvl="2"/>
            <a:r>
              <a:rPr lang="en-US" dirty="0" err="1" smtClean="0"/>
              <a:t>Identificirati</a:t>
            </a:r>
            <a:r>
              <a:rPr lang="en-US" dirty="0" smtClean="0"/>
              <a:t> </a:t>
            </a:r>
            <a:r>
              <a:rPr lang="en-US" dirty="0" err="1" smtClean="0"/>
              <a:t>bitne</a:t>
            </a:r>
            <a:r>
              <a:rPr lang="en-US" dirty="0" smtClean="0"/>
              <a:t> </a:t>
            </a:r>
            <a:r>
              <a:rPr lang="en-US" dirty="0" err="1" smtClean="0"/>
              <a:t>značajke</a:t>
            </a:r>
            <a:endParaRPr lang="en-US" dirty="0"/>
          </a:p>
          <a:p>
            <a:r>
              <a:rPr lang="en-US" dirty="0" err="1" smtClean="0"/>
              <a:t>Generativni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složeniji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Mini-max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 smtClean="0"/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r>
              <a:rPr lang="en-US" dirty="0" smtClean="0"/>
              <a:t> </a:t>
            </a:r>
            <a:r>
              <a:rPr lang="en-US" dirty="0" err="1" smtClean="0"/>
              <a:t>maksimizira</a:t>
            </a:r>
            <a:r>
              <a:rPr lang="en-US" dirty="0" smtClean="0"/>
              <a:t>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 smtClean="0"/>
          </a:p>
          <a:p>
            <a:pPr lvl="1"/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polovica</a:t>
            </a:r>
            <a:r>
              <a:rPr lang="en-US" dirty="0" smtClean="0"/>
              <a:t> </a:t>
            </a:r>
            <a:r>
              <a:rPr lang="en-US" dirty="0" err="1" smtClean="0"/>
              <a:t>minimizira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Generator (G) </a:t>
            </a:r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</a:t>
            </a:r>
            <a:r>
              <a:rPr lang="en-US" dirty="0" err="1" smtClean="0"/>
              <a:t>stvarnima</a:t>
            </a:r>
            <a:endParaRPr lang="en-US" dirty="0" smtClean="0"/>
          </a:p>
          <a:p>
            <a:r>
              <a:rPr lang="en-US" dirty="0" err="1" smtClean="0"/>
              <a:t>Diskriminator</a:t>
            </a:r>
            <a:r>
              <a:rPr lang="en-US" dirty="0" smtClean="0"/>
              <a:t> (D) </a:t>
            </a:r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njihovu</a:t>
            </a:r>
            <a:r>
              <a:rPr lang="en-US" dirty="0" smtClean="0"/>
              <a:t> </a:t>
            </a:r>
            <a:r>
              <a:rPr lang="en-US" dirty="0" err="1" smtClean="0"/>
              <a:t>autentičnost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Nenadzirani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7" y="2179529"/>
            <a:ext cx="9607105" cy="3518960"/>
          </a:xfrm>
        </p:spPr>
      </p:pic>
    </p:spTree>
    <p:extLst>
      <p:ext uri="{BB962C8B-B14F-4D97-AF65-F5344CB8AC3E}">
        <p14:creationId xmlns:p14="http://schemas.microsoft.com/office/powerpoint/2010/main" val="10114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Autoenkoderi</a:t>
            </a:r>
            <a:r>
              <a:rPr lang="en-US" sz="3200" dirty="0" smtClean="0"/>
              <a:t> (AE)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818901" cy="4195481"/>
          </a:xfrm>
        </p:spPr>
        <p:txBody>
          <a:bodyPr/>
          <a:lstStyle/>
          <a:p>
            <a:r>
              <a:rPr lang="hr-HR" dirty="0" smtClean="0"/>
              <a:t>Mreže s ciljem postizanja čim veće sličnosti ulaza i izlaza</a:t>
            </a:r>
          </a:p>
          <a:p>
            <a:endParaRPr lang="hr-HR" dirty="0" smtClean="0"/>
          </a:p>
          <a:p>
            <a:r>
              <a:rPr lang="en-US" dirty="0" err="1" smtClean="0"/>
              <a:t>Dvodjela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  <a:p>
            <a:pPr lvl="1"/>
            <a:r>
              <a:rPr lang="en-US" dirty="0" err="1" smtClean="0"/>
              <a:t>Enkoder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kompresija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latentne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 smtClean="0"/>
          </a:p>
          <a:p>
            <a:pPr lvl="1"/>
            <a:r>
              <a:rPr lang="en-US" dirty="0" err="1" smtClean="0"/>
              <a:t>Dekoder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rekonstrukcija</a:t>
            </a:r>
            <a:r>
              <a:rPr lang="en-US" dirty="0" smtClean="0"/>
              <a:t> </a:t>
            </a:r>
            <a:r>
              <a:rPr lang="en-US" dirty="0" err="1" smtClean="0"/>
              <a:t>izvornih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Nenadzirani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02" y="4474725"/>
            <a:ext cx="7853464" cy="20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Umjesto latentnog vektora uče </a:t>
            </a:r>
            <a:r>
              <a:rPr lang="hr-HR" dirty="0" err="1" smtClean="0"/>
              <a:t>gausovu</a:t>
            </a:r>
            <a:r>
              <a:rPr lang="hr-HR" dirty="0" smtClean="0"/>
              <a:t> distribuciju podataka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2" y="3035856"/>
            <a:ext cx="8244361" cy="32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Prednosti: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ontrola</a:t>
            </a:r>
            <a:r>
              <a:rPr lang="en-US" dirty="0" smtClean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generiranim</a:t>
            </a:r>
            <a:r>
              <a:rPr lang="en-US" dirty="0"/>
              <a:t> </a:t>
            </a:r>
            <a:r>
              <a:rPr lang="en-US" dirty="0" err="1"/>
              <a:t>podatcima</a:t>
            </a:r>
            <a:endParaRPr lang="en-US" dirty="0"/>
          </a:p>
          <a:p>
            <a:pPr lvl="1"/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smtClean="0"/>
              <a:t>Uzorkovani podatci puni anomalija</a:t>
            </a:r>
          </a:p>
          <a:p>
            <a:pPr lvl="1"/>
            <a:endParaRPr lang="hr-HR" dirty="0"/>
          </a:p>
          <a:p>
            <a:r>
              <a:rPr lang="hr-HR" dirty="0" smtClean="0"/>
              <a:t>Primjena:</a:t>
            </a:r>
          </a:p>
          <a:p>
            <a:pPr lvl="1"/>
            <a:r>
              <a:rPr lang="hr-HR" dirty="0" smtClean="0"/>
              <a:t>Kompresija podataka, video igre</a:t>
            </a:r>
          </a:p>
        </p:txBody>
      </p:sp>
    </p:spTree>
    <p:extLst>
      <p:ext uri="{BB962C8B-B14F-4D97-AF65-F5344CB8AC3E}">
        <p14:creationId xmlns:p14="http://schemas.microsoft.com/office/powerpoint/2010/main" val="4647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1380747"/>
          </a:xfrm>
        </p:spPr>
        <p:txBody>
          <a:bodyPr/>
          <a:lstStyle/>
          <a:p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većom</a:t>
            </a:r>
            <a:r>
              <a:rPr lang="en-US" dirty="0" smtClean="0"/>
              <a:t> </a:t>
            </a:r>
            <a:r>
              <a:rPr lang="en-US" dirty="0" err="1" smtClean="0"/>
              <a:t>kontrolom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endParaRPr lang="en-US" dirty="0" smtClean="0"/>
          </a:p>
          <a:p>
            <a:r>
              <a:rPr lang="en-US" dirty="0" err="1" smtClean="0"/>
              <a:t>Ideja</a:t>
            </a:r>
            <a:r>
              <a:rPr lang="en-US" dirty="0" smtClean="0"/>
              <a:t>: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err="1" smtClean="0"/>
              <a:t>Oznake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, </a:t>
            </a:r>
            <a:r>
              <a:rPr lang="en-US" dirty="0" err="1" smtClean="0"/>
              <a:t>skice</a:t>
            </a:r>
            <a:r>
              <a:rPr lang="en-US" dirty="0" smtClean="0"/>
              <a:t>, </a:t>
            </a:r>
            <a:r>
              <a:rPr lang="en-US" dirty="0" err="1" smtClean="0"/>
              <a:t>dubinske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mr-IN" dirty="0" smtClean="0"/>
              <a:t>…</a:t>
            </a:r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253778"/>
            <a:ext cx="9403742" cy="34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1633</TotalTime>
  <Words>686</Words>
  <Application>Microsoft Office PowerPoint</Application>
  <PresentationFormat>Widescreen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Century Gothic</vt:lpstr>
      <vt:lpstr>Mangal</vt:lpstr>
      <vt:lpstr>Wingdings 3</vt:lpstr>
      <vt:lpstr>Ion</vt:lpstr>
      <vt:lpstr>Suparnički generativni modeli za prevođenje slika</vt:lpstr>
      <vt:lpstr>Sadržaj</vt:lpstr>
      <vt:lpstr>Generativni naspram diskriminativnih algoritama</vt:lpstr>
      <vt:lpstr>Suparnički modeli</vt:lpstr>
      <vt:lpstr>Suparnički modeli</vt:lpstr>
      <vt:lpstr>Autoenkoderi (AE)</vt:lpstr>
      <vt:lpstr>Varijacijski autoenkoderi (VAE)</vt:lpstr>
      <vt:lpstr>Varijacijski autoenkoderi (VAE)</vt:lpstr>
      <vt:lpstr>Uvjetne generativne mreže</vt:lpstr>
      <vt:lpstr>Uvjetne generativne mreže</vt:lpstr>
      <vt:lpstr>Translacija bez uparenih primjera za učenje</vt:lpstr>
      <vt:lpstr>Translacija bez uparenih primjera za učenje</vt:lpstr>
      <vt:lpstr>Kružni GAN (CycleGAN)</vt:lpstr>
      <vt:lpstr>Kružni GAN (CycleGAN)</vt:lpstr>
      <vt:lpstr>Kružni GAN (CycleGAN)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Multimodalna nenadzirana translacija (MUNIT)</vt:lpstr>
      <vt:lpstr>Multimodalna nenadzirana translacija (MUNIT)</vt:lpstr>
      <vt:lpstr>Multimodalna nenadzirana translacija (MUNIT)</vt:lpstr>
      <vt:lpstr>Zaključak</vt:lpstr>
      <vt:lpstr>Zaključak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Suparnički generativni modeli za prevođenje slika</dc:title>
  <dc:creator>Microsoft Office User</dc:creator>
  <cp:lastModifiedBy>Windows User</cp:lastModifiedBy>
  <cp:revision>49</cp:revision>
  <dcterms:created xsi:type="dcterms:W3CDTF">2018-05-17T21:43:28Z</dcterms:created>
  <dcterms:modified xsi:type="dcterms:W3CDTF">2018-06-06T10:03:08Z</dcterms:modified>
</cp:coreProperties>
</file>