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63" r:id="rId3"/>
    <p:sldId id="257" r:id="rId4"/>
    <p:sldId id="265" r:id="rId5"/>
    <p:sldId id="288" r:id="rId6"/>
    <p:sldId id="267" r:id="rId7"/>
    <p:sldId id="269" r:id="rId8"/>
    <p:sldId id="271" r:id="rId9"/>
    <p:sldId id="258" r:id="rId10"/>
    <p:sldId id="272" r:id="rId11"/>
    <p:sldId id="259" r:id="rId12"/>
    <p:sldId id="273" r:id="rId13"/>
    <p:sldId id="264" r:id="rId14"/>
    <p:sldId id="274" r:id="rId15"/>
    <p:sldId id="275" r:id="rId16"/>
    <p:sldId id="276" r:id="rId17"/>
    <p:sldId id="284" r:id="rId18"/>
    <p:sldId id="283" r:id="rId19"/>
    <p:sldId id="285" r:id="rId20"/>
    <p:sldId id="277" r:id="rId21"/>
    <p:sldId id="278" r:id="rId22"/>
    <p:sldId id="279" r:id="rId23"/>
    <p:sldId id="280" r:id="rId24"/>
    <p:sldId id="287" r:id="rId25"/>
    <p:sldId id="261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97" autoAdjust="0"/>
    <p:restoredTop sz="94761"/>
  </p:normalViewPr>
  <p:slideViewPr>
    <p:cSldViewPr snapToGrid="0" snapToObjects="1">
      <p:cViewPr>
        <p:scale>
          <a:sx n="106" d="100"/>
          <a:sy n="106" d="100"/>
        </p:scale>
        <p:origin x="1000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92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9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59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47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35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98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76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75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4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2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8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6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1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73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2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90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6B89DE-2E6D-7646-A583-92A7E558AB0E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6000" dirty="0" err="1" smtClean="0"/>
              <a:t>Suparnički</a:t>
            </a:r>
            <a:r>
              <a:rPr lang="en-US" sz="6000" dirty="0" smtClean="0"/>
              <a:t> </a:t>
            </a:r>
            <a:r>
              <a:rPr lang="en-US" sz="6000" dirty="0" err="1" smtClean="0"/>
              <a:t>generativni</a:t>
            </a:r>
            <a:r>
              <a:rPr lang="en-US" sz="6000" dirty="0" smtClean="0"/>
              <a:t> </a:t>
            </a:r>
            <a:r>
              <a:rPr lang="en-US" sz="6000" dirty="0" err="1" smtClean="0"/>
              <a:t>modeli</a:t>
            </a:r>
            <a:r>
              <a:rPr lang="en-US" sz="6000" dirty="0" smtClean="0"/>
              <a:t> </a:t>
            </a:r>
            <a:r>
              <a:rPr lang="en-US" sz="6000" dirty="0" err="1" smtClean="0"/>
              <a:t>za</a:t>
            </a:r>
            <a:r>
              <a:rPr lang="en-US" sz="6000" dirty="0" smtClean="0"/>
              <a:t> </a:t>
            </a:r>
            <a:r>
              <a:rPr lang="en-US" sz="6000" dirty="0" err="1" smtClean="0"/>
              <a:t>prevođenje</a:t>
            </a:r>
            <a:r>
              <a:rPr lang="en-US" sz="6000" dirty="0" smtClean="0"/>
              <a:t> </a:t>
            </a:r>
            <a:r>
              <a:rPr lang="en-US" sz="6000" dirty="0" err="1" smtClean="0"/>
              <a:t>slika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973323"/>
            <a:ext cx="8825658" cy="861420"/>
          </a:xfrm>
        </p:spPr>
        <p:txBody>
          <a:bodyPr>
            <a:normAutofit/>
          </a:bodyPr>
          <a:lstStyle/>
          <a:p>
            <a:r>
              <a:rPr lang="en-US" cap="none" dirty="0" smtClean="0">
                <a:solidFill>
                  <a:schemeClr val="tx1"/>
                </a:solidFill>
              </a:rPr>
              <a:t>Student: </a:t>
            </a:r>
            <a:r>
              <a:rPr lang="en-US" cap="none" dirty="0" err="1" smtClean="0">
                <a:solidFill>
                  <a:schemeClr val="tx1"/>
                </a:solidFill>
              </a:rPr>
              <a:t>Vukić</a:t>
            </a:r>
            <a:r>
              <a:rPr lang="en-US" cap="none" dirty="0" smtClean="0">
                <a:solidFill>
                  <a:schemeClr val="tx1"/>
                </a:solidFill>
              </a:rPr>
              <a:t> </a:t>
            </a:r>
            <a:r>
              <a:rPr lang="en-US" cap="none" dirty="0" err="1" smtClean="0">
                <a:solidFill>
                  <a:schemeClr val="tx1"/>
                </a:solidFill>
              </a:rPr>
              <a:t>Krešimir</a:t>
            </a:r>
            <a:endParaRPr lang="en-US" cap="none" dirty="0" smtClean="0">
              <a:solidFill>
                <a:schemeClr val="tx1"/>
              </a:solidFill>
            </a:endParaRPr>
          </a:p>
          <a:p>
            <a:r>
              <a:rPr lang="en-US" cap="none" dirty="0" smtClean="0">
                <a:solidFill>
                  <a:schemeClr val="tx1"/>
                </a:solidFill>
              </a:rPr>
              <a:t>Mentor: </a:t>
            </a:r>
            <a:r>
              <a:rPr lang="en-US" cap="none" dirty="0" err="1" smtClean="0">
                <a:solidFill>
                  <a:schemeClr val="tx1"/>
                </a:solidFill>
              </a:rPr>
              <a:t>Siniša</a:t>
            </a:r>
            <a:r>
              <a:rPr lang="en-US" cap="none" dirty="0" smtClean="0">
                <a:solidFill>
                  <a:schemeClr val="tx1"/>
                </a:solidFill>
              </a:rPr>
              <a:t> </a:t>
            </a:r>
            <a:r>
              <a:rPr lang="en-US" cap="none" dirty="0" err="1" smtClean="0">
                <a:solidFill>
                  <a:schemeClr val="tx1"/>
                </a:solidFill>
              </a:rPr>
              <a:t>Šegvić</a:t>
            </a:r>
            <a:endParaRPr lang="en-US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23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Uvjetovane</a:t>
            </a:r>
            <a:r>
              <a:rPr lang="en-US" dirty="0" smtClean="0"/>
              <a:t> </a:t>
            </a:r>
            <a:r>
              <a:rPr lang="en-US" dirty="0" err="1" smtClean="0"/>
              <a:t>generativne</a:t>
            </a:r>
            <a:r>
              <a:rPr lang="en-US" dirty="0" smtClean="0"/>
              <a:t> </a:t>
            </a:r>
            <a:r>
              <a:rPr lang="en-US" dirty="0" err="1" smtClean="0"/>
              <a:t>mreže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694739"/>
          </a:xfrm>
        </p:spPr>
        <p:txBody>
          <a:bodyPr/>
          <a:lstStyle/>
          <a:p>
            <a:r>
              <a:rPr lang="hr-HR" dirty="0" smtClean="0"/>
              <a:t>Funkcija gubitka</a:t>
            </a:r>
          </a:p>
          <a:p>
            <a:pPr lvl="1"/>
            <a:r>
              <a:rPr lang="hr-HR" dirty="0" smtClean="0"/>
              <a:t>Obični GAN - jesu li generirani podatci različiti od </a:t>
            </a:r>
            <a:r>
              <a:rPr lang="hr-HR" dirty="0" smtClean="0"/>
              <a:t>stvarnih</a:t>
            </a:r>
          </a:p>
          <a:p>
            <a:pPr lvl="1"/>
            <a:endParaRPr lang="hr-HR" dirty="0"/>
          </a:p>
          <a:p>
            <a:pPr lvl="1"/>
            <a:endParaRPr lang="hr-HR" dirty="0" smtClean="0"/>
          </a:p>
          <a:p>
            <a:pPr lvl="1"/>
            <a:endParaRPr lang="hr-HR" dirty="0" smtClean="0"/>
          </a:p>
          <a:p>
            <a:pPr lvl="1"/>
            <a:r>
              <a:rPr lang="hr-HR" dirty="0" smtClean="0"/>
              <a:t>Uvjetovani </a:t>
            </a:r>
            <a:r>
              <a:rPr lang="hr-HR" dirty="0" smtClean="0"/>
              <a:t>GAN </a:t>
            </a:r>
            <a:r>
              <a:rPr lang="mr-IN" dirty="0" smtClean="0"/>
              <a:t>–</a:t>
            </a:r>
            <a:r>
              <a:rPr lang="hr-HR" dirty="0" smtClean="0"/>
              <a:t> dodatno pokušavaju svrstati podatke u klase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Conditional </a:t>
            </a:r>
            <a:r>
              <a:rPr lang="en-US" sz="1600" dirty="0"/>
              <a:t>generative adversarial nets</a:t>
            </a:r>
            <a:r>
              <a:rPr lang="en-US" sz="1600" dirty="0" smtClean="0"/>
              <a:t>.  arXiv:1411.1784</a:t>
            </a:r>
            <a:r>
              <a:rPr lang="en-US" sz="1600" dirty="0"/>
              <a:t>, 2014.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094705"/>
            <a:ext cx="10420930" cy="5347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4611430"/>
            <a:ext cx="10407537" cy="50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1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Translacija</a:t>
            </a:r>
            <a:r>
              <a:rPr lang="en-US" dirty="0" smtClean="0"/>
              <a:t> bez </a:t>
            </a:r>
            <a:r>
              <a:rPr lang="en-US" dirty="0" err="1" smtClean="0"/>
              <a:t>uparenih</a:t>
            </a:r>
            <a:r>
              <a:rPr lang="en-US" dirty="0" smtClean="0"/>
              <a:t> </a:t>
            </a:r>
            <a:r>
              <a:rPr lang="en-US" dirty="0" err="1" smtClean="0"/>
              <a:t>primjera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učenje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GANovi</a:t>
            </a:r>
            <a:r>
              <a:rPr lang="en-US" dirty="0" smtClean="0"/>
              <a:t> </a:t>
            </a:r>
            <a:r>
              <a:rPr lang="en-US" dirty="0" err="1" smtClean="0"/>
              <a:t>ovise</a:t>
            </a:r>
            <a:r>
              <a:rPr lang="en-US" dirty="0" smtClean="0"/>
              <a:t> o </a:t>
            </a:r>
            <a:r>
              <a:rPr lang="en-US" dirty="0" err="1" smtClean="0"/>
              <a:t>velikim</a:t>
            </a:r>
            <a:r>
              <a:rPr lang="en-US" dirty="0" smtClean="0"/>
              <a:t> </a:t>
            </a:r>
            <a:r>
              <a:rPr lang="en-US" dirty="0" err="1" smtClean="0"/>
              <a:t>količinama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Izrada</a:t>
            </a:r>
            <a:r>
              <a:rPr lang="en-US" dirty="0" smtClean="0"/>
              <a:t> </a:t>
            </a:r>
            <a:r>
              <a:rPr lang="en-US" dirty="0" err="1" smtClean="0"/>
              <a:t>takvih</a:t>
            </a:r>
            <a:r>
              <a:rPr lang="en-US" dirty="0" smtClean="0"/>
              <a:t> </a:t>
            </a:r>
            <a:r>
              <a:rPr lang="en-US" dirty="0" err="1" smtClean="0"/>
              <a:t>skupova</a:t>
            </a:r>
            <a:endParaRPr lang="en-US" dirty="0"/>
          </a:p>
          <a:p>
            <a:pPr lvl="1"/>
            <a:r>
              <a:rPr lang="en-US" dirty="0" err="1" smtClean="0"/>
              <a:t>Izuzetno</a:t>
            </a:r>
            <a:r>
              <a:rPr lang="en-US" dirty="0" smtClean="0"/>
              <a:t> </a:t>
            </a:r>
            <a:r>
              <a:rPr lang="en-US" dirty="0" err="1" smtClean="0"/>
              <a:t>skupa</a:t>
            </a:r>
            <a:endParaRPr lang="en-US" dirty="0" smtClean="0"/>
          </a:p>
          <a:p>
            <a:pPr lvl="1"/>
            <a:r>
              <a:rPr lang="en-US" dirty="0" err="1" smtClean="0"/>
              <a:t>Iznimno</a:t>
            </a:r>
            <a:r>
              <a:rPr lang="en-US" dirty="0" smtClean="0"/>
              <a:t> </a:t>
            </a:r>
            <a:r>
              <a:rPr lang="en-US" dirty="0" err="1" smtClean="0"/>
              <a:t>dugotrajna</a:t>
            </a:r>
            <a:endParaRPr lang="en-US" dirty="0" smtClean="0"/>
          </a:p>
          <a:p>
            <a:pPr lvl="1"/>
            <a:r>
              <a:rPr lang="en-US" dirty="0" err="1" smtClean="0"/>
              <a:t>Često</a:t>
            </a:r>
            <a:r>
              <a:rPr lang="en-US" dirty="0" smtClean="0"/>
              <a:t> </a:t>
            </a:r>
            <a:r>
              <a:rPr lang="en-US" dirty="0" err="1" smtClean="0"/>
              <a:t>neizvediva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28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Translacija</a:t>
            </a:r>
            <a:r>
              <a:rPr lang="en-US" dirty="0" smtClean="0"/>
              <a:t> bez </a:t>
            </a:r>
            <a:r>
              <a:rPr lang="en-US" dirty="0" err="1" smtClean="0"/>
              <a:t>uparenih</a:t>
            </a:r>
            <a:r>
              <a:rPr lang="en-US" dirty="0" smtClean="0"/>
              <a:t> </a:t>
            </a:r>
            <a:r>
              <a:rPr lang="en-US" dirty="0" err="1" smtClean="0"/>
              <a:t>primjera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učenje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Pri </a:t>
                </a:r>
                <a:r>
                  <a:rPr lang="en-US" dirty="0" err="1" smtClean="0"/>
                  <a:t>učenju</a:t>
                </a:r>
                <a:r>
                  <a:rPr lang="en-US" dirty="0" smtClean="0"/>
                  <a:t> bez </a:t>
                </a:r>
                <a:r>
                  <a:rPr lang="en-US" dirty="0" err="1" smtClean="0"/>
                  <a:t>označenih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primjera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cilj</a:t>
                </a:r>
                <a:r>
                  <a:rPr lang="en-US" dirty="0" smtClean="0"/>
                  <a:t> u </a:t>
                </a:r>
                <a:r>
                  <a:rPr lang="en-US" dirty="0" err="1" smtClean="0"/>
                  <a:t>biti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ostaje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isti</a:t>
                </a:r>
                <a:endParaRPr lang="en-US" dirty="0" smtClean="0"/>
              </a:p>
              <a:p>
                <a:pPr lvl="1"/>
                <a:r>
                  <a:rPr lang="en-US" dirty="0" err="1"/>
                  <a:t>Naučiti</a:t>
                </a:r>
                <a:r>
                  <a:rPr lang="en-US" dirty="0"/>
                  <a:t> </a:t>
                </a:r>
                <a:r>
                  <a:rPr lang="en-US" dirty="0" err="1"/>
                  <a:t>preslikavanje</a:t>
                </a:r>
                <a:r>
                  <a:rPr lang="en-US" dirty="0"/>
                  <a:t> s </a:t>
                </a:r>
                <a:r>
                  <a:rPr lang="en-US" dirty="0" err="1"/>
                  <a:t>izvorišne</a:t>
                </a:r>
                <a:r>
                  <a:rPr lang="en-US" dirty="0"/>
                  <a:t> </a:t>
                </a:r>
                <a:r>
                  <a:rPr lang="en-US" dirty="0" err="1"/>
                  <a:t>domene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hr-HR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hr-H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na</a:t>
                </a:r>
                <a:r>
                  <a:rPr lang="en-US" dirty="0"/>
                  <a:t> </a:t>
                </a:r>
                <a:r>
                  <a:rPr lang="en-US" dirty="0" err="1"/>
                  <a:t>ciljnu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r-HR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hr-HR" b="0" i="1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hr-HR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 err="1"/>
                  <a:t>takvo</a:t>
                </a:r>
                <a:r>
                  <a:rPr lang="en-US" dirty="0"/>
                  <a:t> da </a:t>
                </a:r>
                <a:r>
                  <a:rPr lang="en-US" dirty="0" err="1"/>
                  <a:t>nije</a:t>
                </a:r>
                <a:r>
                  <a:rPr lang="en-US" dirty="0"/>
                  <a:t> </a:t>
                </a:r>
                <a:r>
                  <a:rPr lang="en-US" dirty="0" err="1"/>
                  <a:t>moguće</a:t>
                </a:r>
                <a:r>
                  <a:rPr lang="en-US" dirty="0"/>
                  <a:t> </a:t>
                </a:r>
                <a:r>
                  <a:rPr lang="en-US" dirty="0" err="1"/>
                  <a:t>razlikovati</a:t>
                </a:r>
                <a:r>
                  <a:rPr lang="en-US" dirty="0"/>
                  <a:t> </a:t>
                </a:r>
                <a:r>
                  <a:rPr lang="en-US" dirty="0" err="1"/>
                  <a:t>distribuciju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od </a:t>
                </a:r>
                <a:r>
                  <a:rPr lang="en-US" dirty="0" err="1"/>
                  <a:t>distribucije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 smtClean="0"/>
                  <a:t>Problem</a:t>
                </a:r>
              </a:p>
              <a:p>
                <a:pPr lvl="1"/>
                <a:r>
                  <a:rPr lang="hr-HR" dirty="0" err="1"/>
                  <a:t>C</a:t>
                </a:r>
                <a:r>
                  <a:rPr lang="en-US" dirty="0" err="1" smtClean="0"/>
                  <a:t>ilj</a:t>
                </a:r>
                <a:r>
                  <a:rPr lang="en-US" dirty="0" smtClean="0"/>
                  <a:t> je </a:t>
                </a:r>
                <a:r>
                  <a:rPr lang="en-US" dirty="0" err="1" smtClean="0"/>
                  <a:t>vrlo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nespecifičan</a:t>
                </a:r>
                <a:endParaRPr lang="en-US" dirty="0" smtClean="0"/>
              </a:p>
              <a:p>
                <a:pPr lvl="1"/>
                <a:r>
                  <a:rPr lang="hr-HR" dirty="0" smtClean="0"/>
                  <a:t>Potrebna su nam dodatna ograničenja</a:t>
                </a:r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250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Kružni</a:t>
            </a:r>
            <a:r>
              <a:rPr lang="en-US" dirty="0" smtClean="0"/>
              <a:t> GAN (</a:t>
            </a:r>
            <a:r>
              <a:rPr lang="en-US" dirty="0" err="1" smtClean="0"/>
              <a:t>CycleGAN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r-HR" dirty="0" smtClean="0"/>
                  <a:t>Uz preslikavanje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hr-HR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hr-HR" dirty="0" smtClean="0"/>
                  <a:t> uče i njegov inverz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hr-HR" i="1" dirty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hr-HR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endParaRPr lang="hr-HR" dirty="0" smtClean="0"/>
              </a:p>
              <a:p>
                <a:r>
                  <a:rPr lang="hr-HR" dirty="0" smtClean="0"/>
                  <a:t>Uvjet </a:t>
                </a:r>
                <a:r>
                  <a:rPr lang="en-US" dirty="0" err="1" smtClean="0"/>
                  <a:t>cikličke</a:t>
                </a:r>
                <a:r>
                  <a:rPr lang="en-US" dirty="0" smtClean="0"/>
                  <a:t> </a:t>
                </a:r>
                <a:r>
                  <a:rPr lang="en-US" dirty="0" err="1"/>
                  <a:t>dosljednosti</a:t>
                </a:r>
                <a:r>
                  <a:rPr lang="hr-HR" dirty="0" smtClean="0"/>
                  <a:t> </a:t>
                </a:r>
                <a14:m>
                  <m:oMath xmlns:m="http://schemas.openxmlformats.org/officeDocument/2006/math">
                    <m:r>
                      <a:rPr lang="hr-H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r-HR" b="0" i="1" dirty="0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hr-HR" b="0" i="1" dirty="0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hr-HR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r-HR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hr-H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))≈</m:t>
                    </m:r>
                    <m:r>
                      <a:rPr lang="hr-HR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hr-HR" dirty="0" smtClean="0"/>
              </a:p>
              <a:p>
                <a:endParaRPr lang="hr-H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Unpaired </a:t>
            </a:r>
            <a:r>
              <a:rPr lang="en-US" sz="1600" dirty="0"/>
              <a:t>image-to-image translation using cycle-consistent adversarial networks. </a:t>
            </a:r>
            <a:r>
              <a:rPr lang="en-US" sz="1600" dirty="0" smtClean="0"/>
              <a:t>arXiv:1703.10593</a:t>
            </a:r>
            <a:r>
              <a:rPr lang="en-US" sz="1600" dirty="0"/>
              <a:t>, 2017.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3547205"/>
            <a:ext cx="5399089" cy="27011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300" y="3552966"/>
            <a:ext cx="5246640" cy="269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3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257" y="1353434"/>
            <a:ext cx="4537344" cy="5091254"/>
          </a:xfr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 err="1" smtClean="0"/>
              <a:t>Kružni</a:t>
            </a:r>
            <a:r>
              <a:rPr lang="en-US" dirty="0" smtClean="0"/>
              <a:t> GAN (</a:t>
            </a:r>
            <a:r>
              <a:rPr lang="en-US" dirty="0" err="1" smtClean="0"/>
              <a:t>CycleGAN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Unpaired </a:t>
            </a:r>
            <a:r>
              <a:rPr lang="en-US" sz="1600" dirty="0"/>
              <a:t>image-to-image translation using cycle-consistent adversarial networks. </a:t>
            </a:r>
            <a:r>
              <a:rPr lang="en-US" sz="1600" dirty="0" smtClean="0"/>
              <a:t>arXiv:1703.10593</a:t>
            </a:r>
            <a:r>
              <a:rPr lang="en-US" sz="1600" dirty="0"/>
              <a:t>, 2017.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03313" y="2052918"/>
            <a:ext cx="550994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hr-HR" dirty="0" smtClean="0"/>
              <a:t>Pretvaraju </a:t>
            </a:r>
            <a:r>
              <a:rPr lang="hr-HR" dirty="0" smtClean="0"/>
              <a:t>problem u nadzirano učenje</a:t>
            </a:r>
          </a:p>
          <a:p>
            <a:pPr lvl="1"/>
            <a:r>
              <a:rPr lang="hr-HR" dirty="0" smtClean="0"/>
              <a:t>Umjesto parova primjera </a:t>
            </a:r>
            <a:r>
              <a:rPr lang="mr-IN" dirty="0" smtClean="0"/>
              <a:t>–</a:t>
            </a:r>
            <a:r>
              <a:rPr lang="hr-HR" dirty="0" smtClean="0"/>
              <a:t> </a:t>
            </a:r>
            <a:r>
              <a:rPr lang="hr-HR" dirty="0" smtClean="0"/>
              <a:t>nadziranje zajedničkim značajkama cijelih setova</a:t>
            </a:r>
          </a:p>
          <a:p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1937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Kružni</a:t>
            </a:r>
            <a:r>
              <a:rPr lang="en-US" dirty="0" smtClean="0"/>
              <a:t> GAN (</a:t>
            </a:r>
            <a:r>
              <a:rPr lang="en-US" dirty="0" err="1" smtClean="0"/>
              <a:t>CycleGAN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Standardni gubitak </a:t>
            </a:r>
            <a:r>
              <a:rPr lang="hr-HR" dirty="0" smtClean="0"/>
              <a:t>GAN-a</a:t>
            </a:r>
            <a:r>
              <a:rPr lang="hr-HR" dirty="0" smtClean="0"/>
              <a:t>:</a:t>
            </a:r>
          </a:p>
          <a:p>
            <a:endParaRPr lang="hr-HR" dirty="0" smtClean="0"/>
          </a:p>
          <a:p>
            <a:endParaRPr lang="hr-HR" dirty="0" smtClean="0"/>
          </a:p>
          <a:p>
            <a:r>
              <a:rPr lang="hr-HR" dirty="0" smtClean="0"/>
              <a:t>Proširuju gubitkom cikličke dosljednosti:</a:t>
            </a:r>
          </a:p>
          <a:p>
            <a:endParaRPr lang="hr-HR" dirty="0" smtClean="0"/>
          </a:p>
          <a:p>
            <a:endParaRPr lang="hr-HR" dirty="0"/>
          </a:p>
          <a:p>
            <a:r>
              <a:rPr lang="hr-HR" dirty="0" smtClean="0"/>
              <a:t>Gubitak </a:t>
            </a:r>
            <a:r>
              <a:rPr lang="hr-HR" dirty="0" err="1" smtClean="0"/>
              <a:t>CycleGAN</a:t>
            </a:r>
            <a:r>
              <a:rPr lang="hr-HR" dirty="0" smtClean="0"/>
              <a:t>-a</a:t>
            </a:r>
            <a:r>
              <a:rPr lang="hr-HR" dirty="0" smtClean="0"/>
              <a:t>: </a:t>
            </a:r>
          </a:p>
          <a:p>
            <a:endParaRPr lang="hr-H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Unpaired </a:t>
            </a:r>
            <a:r>
              <a:rPr lang="en-US" sz="1600" dirty="0"/>
              <a:t>image-to-image translation using cycle-consistent adversarial networks. </a:t>
            </a:r>
            <a:r>
              <a:rPr lang="en-US" sz="1600" dirty="0" smtClean="0"/>
              <a:t>arXiv:1703.10593</a:t>
            </a:r>
            <a:r>
              <a:rPr lang="en-US" sz="1600" dirty="0"/>
              <a:t>, 2017.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034" y="2586818"/>
            <a:ext cx="5476875" cy="76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034" y="5114924"/>
            <a:ext cx="4476750" cy="1133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0034" y="3894821"/>
            <a:ext cx="41719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2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Nenadzirana</a:t>
            </a:r>
            <a:r>
              <a:rPr lang="hr-HR" dirty="0"/>
              <a:t> </a:t>
            </a:r>
            <a:r>
              <a:rPr lang="en-US" dirty="0" err="1" smtClean="0"/>
              <a:t>translacija</a:t>
            </a:r>
            <a:r>
              <a:rPr lang="en-US" dirty="0" smtClean="0"/>
              <a:t> </a:t>
            </a:r>
            <a:r>
              <a:rPr lang="hr-HR" dirty="0" smtClean="0"/>
              <a:t>slika </a:t>
            </a:r>
            <a:r>
              <a:rPr lang="en-US" dirty="0" smtClean="0"/>
              <a:t>(UNIT)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Unsupervised </a:t>
            </a:r>
            <a:r>
              <a:rPr lang="en-US" sz="1600" dirty="0" smtClean="0"/>
              <a:t>image-to-image</a:t>
            </a:r>
            <a:r>
              <a:rPr lang="hr-HR" sz="1600" dirty="0" smtClean="0"/>
              <a:t> </a:t>
            </a:r>
            <a:r>
              <a:rPr lang="en-US" sz="1600" dirty="0" smtClean="0"/>
              <a:t>translation </a:t>
            </a:r>
            <a:r>
              <a:rPr lang="en-US" sz="1600" dirty="0" smtClean="0"/>
              <a:t>networks</a:t>
            </a:r>
            <a:r>
              <a:rPr lang="en-US" sz="1600" dirty="0"/>
              <a:t>.</a:t>
            </a:r>
            <a:r>
              <a:rPr lang="is-IS" sz="1600" dirty="0" smtClean="0"/>
              <a:t> arXiv:1703.00848,</a:t>
            </a:r>
            <a:r>
              <a:rPr lang="en-US" sz="1600" dirty="0" smtClean="0"/>
              <a:t> 2017</a:t>
            </a:r>
            <a:r>
              <a:rPr lang="en-US" sz="1600" dirty="0"/>
              <a:t>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1624012"/>
            <a:ext cx="7243763" cy="454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5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Nenadzirana</a:t>
            </a:r>
            <a:r>
              <a:rPr lang="hr-HR" dirty="0"/>
              <a:t> </a:t>
            </a:r>
            <a:r>
              <a:rPr lang="en-US" dirty="0" err="1" smtClean="0"/>
              <a:t>translacija</a:t>
            </a:r>
            <a:r>
              <a:rPr lang="en-US" dirty="0" smtClean="0"/>
              <a:t> </a:t>
            </a:r>
            <a:r>
              <a:rPr lang="hr-HR" dirty="0" smtClean="0"/>
              <a:t>slika </a:t>
            </a:r>
            <a:r>
              <a:rPr lang="en-US" dirty="0" smtClean="0"/>
              <a:t>(UNIT)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Cilj translacije slike s gledišta modeliranja vjerojatnosti</a:t>
            </a:r>
          </a:p>
          <a:p>
            <a:pPr lvl="1"/>
            <a:r>
              <a:rPr lang="en-US" dirty="0" smtClean="0"/>
              <a:t>O</a:t>
            </a:r>
            <a:r>
              <a:rPr lang="hr-HR" dirty="0" smtClean="0"/>
              <a:t>drediti združenu distribuciju više različitih domena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Unsupervised image-to-image</a:t>
            </a:r>
            <a:r>
              <a:rPr lang="hr-HR" sz="1600" dirty="0"/>
              <a:t> </a:t>
            </a:r>
            <a:r>
              <a:rPr lang="en-US" sz="1600" dirty="0"/>
              <a:t>translation networks.</a:t>
            </a:r>
            <a:r>
              <a:rPr lang="is-IS" sz="1600" dirty="0"/>
              <a:t> arXiv:1703.00848,</a:t>
            </a:r>
            <a:r>
              <a:rPr lang="en-US" sz="1600" dirty="0"/>
              <a:t> 2017.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25" y="3160945"/>
            <a:ext cx="5267325" cy="1266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0" y="3160945"/>
            <a:ext cx="5062480" cy="12561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725" y="4624059"/>
            <a:ext cx="10425055" cy="136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2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Nenadzirana</a:t>
            </a:r>
            <a:r>
              <a:rPr lang="hr-HR" dirty="0"/>
              <a:t> </a:t>
            </a:r>
            <a:r>
              <a:rPr lang="en-US" dirty="0" err="1" smtClean="0"/>
              <a:t>translacija</a:t>
            </a:r>
            <a:r>
              <a:rPr lang="en-US" dirty="0" smtClean="0"/>
              <a:t> </a:t>
            </a:r>
            <a:r>
              <a:rPr lang="hr-HR" dirty="0" smtClean="0"/>
              <a:t>slika </a:t>
            </a:r>
            <a:r>
              <a:rPr lang="en-US" dirty="0" smtClean="0"/>
              <a:t>(UNIT)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Pretpostavka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</a:t>
            </a:r>
            <a:r>
              <a:rPr lang="hr-HR" dirty="0"/>
              <a:t>zvorni i ciljni skupovi uzorkovani iz marginalnih distribucija</a:t>
            </a:r>
          </a:p>
          <a:p>
            <a:endParaRPr lang="hr-HR" dirty="0" smtClean="0"/>
          </a:p>
          <a:p>
            <a:r>
              <a:rPr lang="hr-HR" dirty="0" smtClean="0"/>
              <a:t>Problem:</a:t>
            </a:r>
          </a:p>
          <a:p>
            <a:pPr lvl="1"/>
            <a:r>
              <a:rPr lang="hr-HR" dirty="0" smtClean="0"/>
              <a:t>Združenih </a:t>
            </a:r>
            <a:r>
              <a:rPr lang="hr-HR" dirty="0"/>
              <a:t>distribucija ima beskonačno </a:t>
            </a:r>
            <a:r>
              <a:rPr lang="hr-HR" dirty="0" smtClean="0"/>
              <a:t>mnogo</a:t>
            </a:r>
            <a:endParaRPr lang="hr-HR" dirty="0"/>
          </a:p>
          <a:p>
            <a:endParaRPr lang="hr-HR" dirty="0"/>
          </a:p>
          <a:p>
            <a:r>
              <a:rPr lang="hr-HR" dirty="0" smtClean="0"/>
              <a:t>Potrebno dodatno ograničenje</a:t>
            </a:r>
            <a:endParaRPr lang="hr-HR" dirty="0"/>
          </a:p>
        </p:txBody>
      </p:sp>
      <p:sp>
        <p:nvSpPr>
          <p:cNvPr id="5" name="TextBox 4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Unsupervised image-to-image</a:t>
            </a:r>
            <a:r>
              <a:rPr lang="hr-HR" sz="1600" dirty="0"/>
              <a:t> </a:t>
            </a:r>
            <a:r>
              <a:rPr lang="en-US" sz="1600" dirty="0"/>
              <a:t>translation networks.</a:t>
            </a:r>
            <a:r>
              <a:rPr lang="is-IS" sz="1600" dirty="0"/>
              <a:t> arXiv:1703.00848,</a:t>
            </a:r>
            <a:r>
              <a:rPr lang="en-US" sz="1600" dirty="0"/>
              <a:t> 2017.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6107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Nenadzirana</a:t>
            </a:r>
            <a:r>
              <a:rPr lang="hr-HR" dirty="0"/>
              <a:t> </a:t>
            </a:r>
            <a:r>
              <a:rPr lang="en-US" dirty="0" err="1" smtClean="0"/>
              <a:t>translacija</a:t>
            </a:r>
            <a:r>
              <a:rPr lang="en-US" dirty="0" smtClean="0"/>
              <a:t> </a:t>
            </a:r>
            <a:r>
              <a:rPr lang="hr-HR" dirty="0" smtClean="0"/>
              <a:t>slika </a:t>
            </a:r>
            <a:r>
              <a:rPr lang="en-US" dirty="0" smtClean="0"/>
              <a:t>(UNIT)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Preslikavanje </a:t>
            </a:r>
            <a:r>
              <a:rPr lang="hr-HR" dirty="0"/>
              <a:t>obje domene na prostor zajedničkih latentnih varijabli</a:t>
            </a:r>
          </a:p>
          <a:p>
            <a:endParaRPr lang="hr-H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Unsupervised image-to-image</a:t>
            </a:r>
            <a:r>
              <a:rPr lang="hr-HR" sz="1600" dirty="0"/>
              <a:t> </a:t>
            </a:r>
            <a:r>
              <a:rPr lang="en-US" sz="1600" dirty="0"/>
              <a:t>translation networks.</a:t>
            </a:r>
            <a:r>
              <a:rPr lang="is-IS" sz="1600" dirty="0"/>
              <a:t> arXiv:1703.00848,</a:t>
            </a:r>
            <a:r>
              <a:rPr lang="en-US" sz="1600" dirty="0"/>
              <a:t> 2017.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605" y="2616200"/>
            <a:ext cx="5399418" cy="363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Sadržaj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Generativno</a:t>
            </a:r>
            <a:r>
              <a:rPr lang="en-US" dirty="0" smtClean="0"/>
              <a:t> </a:t>
            </a:r>
            <a:r>
              <a:rPr lang="en-US" dirty="0" err="1" smtClean="0"/>
              <a:t>modeliranje</a:t>
            </a:r>
            <a:endParaRPr lang="en-US" dirty="0" smtClean="0"/>
          </a:p>
          <a:p>
            <a:r>
              <a:rPr lang="en-US" dirty="0" err="1" smtClean="0"/>
              <a:t>Suparnički</a:t>
            </a:r>
            <a:r>
              <a:rPr lang="en-US" dirty="0" smtClean="0"/>
              <a:t> </a:t>
            </a:r>
            <a:r>
              <a:rPr lang="en-US" dirty="0" err="1" smtClean="0"/>
              <a:t>modeli</a:t>
            </a:r>
            <a:endParaRPr lang="en-US" dirty="0" smtClean="0"/>
          </a:p>
          <a:p>
            <a:r>
              <a:rPr lang="en-US" dirty="0" err="1" smtClean="0"/>
              <a:t>Autoenkoderi</a:t>
            </a:r>
            <a:endParaRPr lang="en-US" dirty="0" smtClean="0"/>
          </a:p>
          <a:p>
            <a:r>
              <a:rPr lang="en-US" dirty="0" err="1" smtClean="0"/>
              <a:t>Translacija</a:t>
            </a:r>
            <a:r>
              <a:rPr lang="en-US" dirty="0" smtClean="0"/>
              <a:t> s </a:t>
            </a:r>
            <a:r>
              <a:rPr lang="en-US" dirty="0" err="1" smtClean="0"/>
              <a:t>označenim</a:t>
            </a:r>
            <a:r>
              <a:rPr lang="en-US" dirty="0" smtClean="0"/>
              <a:t> </a:t>
            </a:r>
            <a:r>
              <a:rPr lang="en-US" dirty="0" err="1" smtClean="0"/>
              <a:t>primjerima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učenje</a:t>
            </a:r>
            <a:endParaRPr lang="en-US" dirty="0" smtClean="0"/>
          </a:p>
          <a:p>
            <a:pPr lvl="1"/>
            <a:r>
              <a:rPr lang="en-US" dirty="0" err="1"/>
              <a:t>Uvjetovane</a:t>
            </a:r>
            <a:r>
              <a:rPr lang="en-US" dirty="0"/>
              <a:t> </a:t>
            </a:r>
            <a:r>
              <a:rPr lang="en-US" dirty="0" err="1"/>
              <a:t>generativne</a:t>
            </a:r>
            <a:r>
              <a:rPr lang="en-US" dirty="0"/>
              <a:t> </a:t>
            </a:r>
            <a:r>
              <a:rPr lang="en-US" dirty="0" err="1" smtClean="0"/>
              <a:t>mreže</a:t>
            </a:r>
            <a:endParaRPr lang="en-US" dirty="0"/>
          </a:p>
          <a:p>
            <a:r>
              <a:rPr lang="en-US" dirty="0" err="1" smtClean="0"/>
              <a:t>Translacija</a:t>
            </a:r>
            <a:r>
              <a:rPr lang="en-US" dirty="0" smtClean="0"/>
              <a:t> bez </a:t>
            </a:r>
            <a:r>
              <a:rPr lang="en-US" dirty="0" err="1" smtClean="0"/>
              <a:t>uparenih</a:t>
            </a:r>
            <a:r>
              <a:rPr lang="en-US" dirty="0" smtClean="0"/>
              <a:t> </a:t>
            </a:r>
            <a:r>
              <a:rPr lang="en-US" dirty="0" err="1" smtClean="0"/>
              <a:t>primjera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učenje</a:t>
            </a:r>
            <a:endParaRPr lang="en-US" dirty="0" smtClean="0"/>
          </a:p>
          <a:p>
            <a:pPr lvl="1"/>
            <a:r>
              <a:rPr lang="en-US" dirty="0" err="1" smtClean="0"/>
              <a:t>Kružni</a:t>
            </a:r>
            <a:r>
              <a:rPr lang="en-US" dirty="0" smtClean="0"/>
              <a:t> GAN, UNIT, MUNIT</a:t>
            </a:r>
          </a:p>
          <a:p>
            <a:r>
              <a:rPr lang="en-US" dirty="0" err="1" smtClean="0"/>
              <a:t>Zaključak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4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Nenadzirana </a:t>
            </a:r>
            <a:r>
              <a:rPr lang="en-US" dirty="0" err="1"/>
              <a:t>translacija</a:t>
            </a:r>
            <a:r>
              <a:rPr lang="en-US" dirty="0"/>
              <a:t> </a:t>
            </a:r>
            <a:r>
              <a:rPr lang="hr-HR" dirty="0"/>
              <a:t>slika </a:t>
            </a:r>
            <a:r>
              <a:rPr lang="en-US" dirty="0"/>
              <a:t>(UNIT)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Ostvarenje umreženim GAN-om i varijacijskim </a:t>
            </a:r>
            <a:r>
              <a:rPr lang="hr-HR" dirty="0" err="1" smtClean="0"/>
              <a:t>autoenkoderom</a:t>
            </a:r>
            <a:endParaRPr lang="hr-HR" dirty="0" smtClean="0"/>
          </a:p>
          <a:p>
            <a:pPr lvl="1"/>
            <a:r>
              <a:rPr lang="hr-HR" dirty="0" smtClean="0"/>
              <a:t>VAE stvara </a:t>
            </a:r>
            <a:r>
              <a:rPr lang="hr-HR" dirty="0" smtClean="0"/>
              <a:t>latentni prostor</a:t>
            </a:r>
          </a:p>
          <a:p>
            <a:pPr lvl="1"/>
            <a:r>
              <a:rPr lang="hr-HR" dirty="0" smtClean="0"/>
              <a:t>GAN </a:t>
            </a:r>
            <a:r>
              <a:rPr lang="hr-HR" dirty="0" err="1" smtClean="0"/>
              <a:t>mapira</a:t>
            </a:r>
            <a:r>
              <a:rPr lang="hr-HR" dirty="0" smtClean="0"/>
              <a:t> latentni prostor u prostor slika</a:t>
            </a:r>
            <a:endParaRPr lang="hr-HR" dirty="0" smtClean="0"/>
          </a:p>
          <a:p>
            <a:pPr marL="457200" lvl="1" indent="0">
              <a:buNone/>
            </a:pPr>
            <a:endParaRPr lang="hr-H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Unsupervised image-to-image</a:t>
            </a:r>
            <a:r>
              <a:rPr lang="hr-HR" sz="1600" dirty="0"/>
              <a:t> </a:t>
            </a:r>
            <a:r>
              <a:rPr lang="en-US" sz="1600" dirty="0"/>
              <a:t>translation networks.</a:t>
            </a:r>
            <a:r>
              <a:rPr lang="is-IS" sz="1600" dirty="0"/>
              <a:t> arXiv:1703.00848,</a:t>
            </a:r>
            <a:r>
              <a:rPr lang="en-US" sz="1600" dirty="0"/>
              <a:t> 2017.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14" y="3929606"/>
            <a:ext cx="4592239" cy="2062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100" y="3721099"/>
            <a:ext cx="33782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4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Multimodalna</a:t>
            </a:r>
            <a:r>
              <a:rPr lang="en-US" dirty="0" smtClean="0"/>
              <a:t> </a:t>
            </a:r>
            <a:r>
              <a:rPr lang="en-US" dirty="0" err="1" smtClean="0"/>
              <a:t>nenadzirana</a:t>
            </a:r>
            <a:r>
              <a:rPr lang="en-US" dirty="0" smtClean="0"/>
              <a:t> </a:t>
            </a:r>
            <a:r>
              <a:rPr lang="en-US" dirty="0" err="1" smtClean="0"/>
              <a:t>translacija</a:t>
            </a:r>
            <a:r>
              <a:rPr lang="en-US" dirty="0" smtClean="0"/>
              <a:t> (MUNIT)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Modeli prethodnih poglavlja nisu generičko rješenje</a:t>
            </a:r>
          </a:p>
          <a:p>
            <a:endParaRPr lang="hr-HR" dirty="0" smtClean="0"/>
          </a:p>
          <a:p>
            <a:r>
              <a:rPr lang="hr-HR" dirty="0" smtClean="0"/>
              <a:t>Kružni GAN-ovi vrše determinističko preslikavanje</a:t>
            </a:r>
          </a:p>
          <a:p>
            <a:endParaRPr lang="hr-HR" dirty="0" smtClean="0"/>
          </a:p>
          <a:p>
            <a:r>
              <a:rPr lang="hr-HR" dirty="0" smtClean="0"/>
              <a:t>UNIT uče </a:t>
            </a:r>
            <a:r>
              <a:rPr lang="hr-HR" dirty="0" err="1" smtClean="0"/>
              <a:t>unimodalno</a:t>
            </a:r>
            <a:r>
              <a:rPr lang="hr-HR" dirty="0" smtClean="0"/>
              <a:t> preslikavanje</a:t>
            </a:r>
          </a:p>
          <a:p>
            <a:endParaRPr lang="en-US" dirty="0" smtClean="0"/>
          </a:p>
          <a:p>
            <a:r>
              <a:rPr lang="en-US" dirty="0" smtClean="0"/>
              <a:t>V</a:t>
            </a:r>
            <a:r>
              <a:rPr lang="hr-HR" dirty="0" err="1" smtClean="0"/>
              <a:t>rlo</a:t>
            </a:r>
            <a:r>
              <a:rPr lang="hr-HR" dirty="0" smtClean="0"/>
              <a:t> teško ostvaruju raznolikost</a:t>
            </a:r>
          </a:p>
          <a:p>
            <a:endParaRPr lang="hr-HR" dirty="0"/>
          </a:p>
        </p:txBody>
      </p:sp>
      <p:sp>
        <p:nvSpPr>
          <p:cNvPr id="5" name="TextBox 4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Multimodal </a:t>
            </a:r>
            <a:r>
              <a:rPr lang="en-US" sz="1600" dirty="0" smtClean="0"/>
              <a:t>unsupervised </a:t>
            </a:r>
            <a:r>
              <a:rPr lang="en-US" sz="1600" dirty="0"/>
              <a:t>image-to-image translation. </a:t>
            </a:r>
            <a:r>
              <a:rPr lang="en-US" sz="1600" dirty="0" smtClean="0"/>
              <a:t> arXiv:1804.04732</a:t>
            </a:r>
            <a:r>
              <a:rPr lang="en-US" sz="1600" dirty="0"/>
              <a:t>, 2018.</a:t>
            </a:r>
          </a:p>
        </p:txBody>
      </p:sp>
    </p:spTree>
    <p:extLst>
      <p:ext uri="{BB962C8B-B14F-4D97-AF65-F5344CB8AC3E}">
        <p14:creationId xmlns:p14="http://schemas.microsoft.com/office/powerpoint/2010/main" val="98400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Multimodalna</a:t>
            </a:r>
            <a:r>
              <a:rPr lang="en-US" dirty="0" smtClean="0"/>
              <a:t> </a:t>
            </a:r>
            <a:r>
              <a:rPr lang="en-US" dirty="0" err="1" smtClean="0"/>
              <a:t>nenadzirana</a:t>
            </a:r>
            <a:r>
              <a:rPr lang="en-US" dirty="0" smtClean="0"/>
              <a:t> </a:t>
            </a:r>
            <a:r>
              <a:rPr lang="en-US" dirty="0" err="1" smtClean="0"/>
              <a:t>translacija</a:t>
            </a:r>
            <a:r>
              <a:rPr lang="en-US" dirty="0" smtClean="0"/>
              <a:t> (MUNIT)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Rastavljanje </a:t>
            </a:r>
            <a:r>
              <a:rPr lang="hr-HR" dirty="0" smtClean="0"/>
              <a:t>podataka na</a:t>
            </a:r>
            <a:endParaRPr lang="hr-HR" dirty="0" smtClean="0"/>
          </a:p>
          <a:p>
            <a:pPr lvl="1"/>
            <a:r>
              <a:rPr lang="en-US" dirty="0" smtClean="0"/>
              <a:t>D</a:t>
            </a:r>
            <a:r>
              <a:rPr lang="hr-HR" dirty="0" err="1" smtClean="0"/>
              <a:t>omenski</a:t>
            </a:r>
            <a:r>
              <a:rPr lang="hr-HR" dirty="0" smtClean="0"/>
              <a:t> </a:t>
            </a:r>
            <a:r>
              <a:rPr lang="hr-HR" dirty="0" err="1" smtClean="0"/>
              <a:t>invarijantne</a:t>
            </a:r>
            <a:r>
              <a:rPr lang="hr-HR" dirty="0" smtClean="0"/>
              <a:t> značajke</a:t>
            </a:r>
          </a:p>
          <a:p>
            <a:pPr lvl="1"/>
            <a:r>
              <a:rPr lang="en-US" dirty="0" err="1" smtClean="0"/>
              <a:t>Značajke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sadrže</a:t>
            </a:r>
            <a:r>
              <a:rPr lang="en-US" dirty="0" smtClean="0"/>
              <a:t> </a:t>
            </a:r>
            <a:r>
              <a:rPr lang="en-US" dirty="0" err="1" smtClean="0"/>
              <a:t>specifična</a:t>
            </a:r>
            <a:r>
              <a:rPr lang="en-US" dirty="0" smtClean="0"/>
              <a:t> </a:t>
            </a:r>
            <a:r>
              <a:rPr lang="en-US" dirty="0" err="1" smtClean="0"/>
              <a:t>svojstva</a:t>
            </a:r>
            <a:endParaRPr lang="en-US" dirty="0" smtClean="0"/>
          </a:p>
          <a:p>
            <a:endParaRPr lang="hr-HR" dirty="0" smtClean="0"/>
          </a:p>
          <a:p>
            <a:r>
              <a:rPr lang="hr-HR" dirty="0" smtClean="0"/>
              <a:t>Na primjeru slika</a:t>
            </a:r>
            <a:endParaRPr lang="hr-HR" dirty="0"/>
          </a:p>
          <a:p>
            <a:pPr lvl="1"/>
            <a:r>
              <a:rPr lang="hr-HR" dirty="0" err="1" smtClean="0"/>
              <a:t>Invarijantno</a:t>
            </a:r>
            <a:r>
              <a:rPr lang="hr-HR" dirty="0" smtClean="0"/>
              <a:t> - sadržaj slike ( </a:t>
            </a:r>
            <a:r>
              <a:rPr lang="hr-HR" dirty="0" smtClean="0"/>
              <a:t>prostorna </a:t>
            </a:r>
            <a:r>
              <a:rPr lang="hr-HR" dirty="0" smtClean="0"/>
              <a:t>struktura )</a:t>
            </a:r>
          </a:p>
          <a:p>
            <a:pPr lvl="1"/>
            <a:r>
              <a:rPr lang="hr-HR" dirty="0" smtClean="0"/>
              <a:t>Specifično - stil </a:t>
            </a:r>
            <a:r>
              <a:rPr lang="hr-HR" dirty="0" smtClean="0"/>
              <a:t>slike </a:t>
            </a:r>
            <a:r>
              <a:rPr lang="hr-HR" dirty="0" smtClean="0"/>
              <a:t>(</a:t>
            </a:r>
            <a:r>
              <a:rPr lang="hr-HR" dirty="0"/>
              <a:t> </a:t>
            </a:r>
            <a:r>
              <a:rPr lang="hr-HR" dirty="0" err="1" smtClean="0"/>
              <a:t>rendering</a:t>
            </a:r>
            <a:r>
              <a:rPr lang="hr-HR" dirty="0" smtClean="0"/>
              <a:t> </a:t>
            </a:r>
            <a:r>
              <a:rPr lang="hr-HR" dirty="0" smtClean="0"/>
              <a:t>sadržaja </a:t>
            </a:r>
            <a:r>
              <a:rPr lang="hr-HR" dirty="0" smtClean="0"/>
              <a:t>slike )</a:t>
            </a:r>
            <a:endParaRPr lang="hr-HR" dirty="0"/>
          </a:p>
        </p:txBody>
      </p:sp>
      <p:sp>
        <p:nvSpPr>
          <p:cNvPr id="5" name="TextBox 4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Multimodal unsupervised image-to-image translation.  arXiv:1804.04732, 2018.</a:t>
            </a:r>
          </a:p>
        </p:txBody>
      </p:sp>
    </p:spTree>
    <p:extLst>
      <p:ext uri="{BB962C8B-B14F-4D97-AF65-F5344CB8AC3E}">
        <p14:creationId xmlns:p14="http://schemas.microsoft.com/office/powerpoint/2010/main" val="173896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Multimodalna</a:t>
            </a:r>
            <a:r>
              <a:rPr lang="en-US" dirty="0" smtClean="0"/>
              <a:t> </a:t>
            </a:r>
            <a:r>
              <a:rPr lang="en-US" dirty="0" err="1" smtClean="0"/>
              <a:t>nenadzirana</a:t>
            </a:r>
            <a:r>
              <a:rPr lang="en-US" dirty="0" smtClean="0"/>
              <a:t> </a:t>
            </a:r>
            <a:r>
              <a:rPr lang="en-US" dirty="0" err="1" smtClean="0"/>
              <a:t>translacija</a:t>
            </a:r>
            <a:r>
              <a:rPr lang="en-US" dirty="0" smtClean="0"/>
              <a:t> (MUNIT)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Multimodal unsupervised image-to-image translation.  arXiv:1804.04732, 2018.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738162"/>
            <a:ext cx="4710612" cy="26197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039" y="3085502"/>
            <a:ext cx="6032933" cy="212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Multimodalna</a:t>
            </a:r>
            <a:r>
              <a:rPr lang="en-US" dirty="0" smtClean="0"/>
              <a:t> </a:t>
            </a:r>
            <a:r>
              <a:rPr lang="en-US" dirty="0" err="1" smtClean="0"/>
              <a:t>nenadzirana</a:t>
            </a:r>
            <a:r>
              <a:rPr lang="en-US" dirty="0" smtClean="0"/>
              <a:t> </a:t>
            </a:r>
            <a:r>
              <a:rPr lang="en-US" dirty="0" err="1" smtClean="0"/>
              <a:t>translacija</a:t>
            </a:r>
            <a:r>
              <a:rPr lang="en-US" dirty="0" smtClean="0"/>
              <a:t> (MUNIT)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720" y="1996752"/>
            <a:ext cx="9076313" cy="4447936"/>
          </a:xfrm>
        </p:spPr>
      </p:pic>
      <p:sp>
        <p:nvSpPr>
          <p:cNvPr id="6" name="TextBox 5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Multimodal unsupervised image-to-image translation.  arXiv:1804.04732, 2018.</a:t>
            </a:r>
          </a:p>
        </p:txBody>
      </p:sp>
    </p:spTree>
    <p:extLst>
      <p:ext uri="{BB962C8B-B14F-4D97-AF65-F5344CB8AC3E}">
        <p14:creationId xmlns:p14="http://schemas.microsoft.com/office/powerpoint/2010/main" val="87546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Zaključak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GAN-</a:t>
            </a:r>
            <a:r>
              <a:rPr lang="en-US" dirty="0" err="1" smtClean="0"/>
              <a:t>ovi</a:t>
            </a:r>
            <a:endParaRPr lang="en-US" dirty="0" smtClean="0"/>
          </a:p>
          <a:p>
            <a:pPr lvl="1"/>
            <a:r>
              <a:rPr lang="en-US" dirty="0" err="1" smtClean="0"/>
              <a:t>Učenje</a:t>
            </a:r>
            <a:r>
              <a:rPr lang="en-US" dirty="0" smtClean="0"/>
              <a:t> </a:t>
            </a:r>
            <a:r>
              <a:rPr lang="en-US" dirty="0" err="1" smtClean="0"/>
              <a:t>prirodnih</a:t>
            </a:r>
            <a:r>
              <a:rPr lang="en-US" dirty="0" smtClean="0"/>
              <a:t> </a:t>
            </a:r>
            <a:r>
              <a:rPr lang="en-US" dirty="0" err="1" smtClean="0"/>
              <a:t>značajki</a:t>
            </a:r>
            <a:endParaRPr lang="en-US" dirty="0"/>
          </a:p>
          <a:p>
            <a:pPr lvl="1"/>
            <a:r>
              <a:rPr lang="en-US" dirty="0" err="1" smtClean="0"/>
              <a:t>S</a:t>
            </a:r>
            <a:r>
              <a:rPr lang="en-US" dirty="0" err="1" smtClean="0"/>
              <a:t>amostalni</a:t>
            </a:r>
            <a:r>
              <a:rPr lang="en-US" dirty="0" smtClean="0"/>
              <a:t> </a:t>
            </a:r>
            <a:r>
              <a:rPr lang="en-US" dirty="0" err="1" smtClean="0"/>
              <a:t>tokom</a:t>
            </a:r>
            <a:r>
              <a:rPr lang="en-US" dirty="0" smtClean="0"/>
              <a:t> </a:t>
            </a:r>
            <a:r>
              <a:rPr lang="en-US" dirty="0" err="1" smtClean="0"/>
              <a:t>generacije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Uvjetovani</a:t>
            </a:r>
            <a:r>
              <a:rPr lang="en-US" dirty="0" smtClean="0"/>
              <a:t> GAN-</a:t>
            </a:r>
            <a:r>
              <a:rPr lang="en-US" dirty="0" err="1" smtClean="0"/>
              <a:t>ovi</a:t>
            </a:r>
            <a:endParaRPr lang="en-US" dirty="0" smtClean="0"/>
          </a:p>
          <a:p>
            <a:pPr lvl="1"/>
            <a:r>
              <a:rPr lang="en-US" dirty="0" err="1" smtClean="0"/>
              <a:t>Omogućuje</a:t>
            </a:r>
            <a:r>
              <a:rPr lang="en-US" dirty="0" smtClean="0"/>
              <a:t> </a:t>
            </a:r>
            <a:r>
              <a:rPr lang="en-US" dirty="0" err="1" smtClean="0"/>
              <a:t>kontrolu</a:t>
            </a:r>
            <a:r>
              <a:rPr lang="en-US" dirty="0" smtClean="0"/>
              <a:t> </a:t>
            </a:r>
            <a:r>
              <a:rPr lang="en-US" dirty="0" err="1" smtClean="0"/>
              <a:t>generativnog</a:t>
            </a:r>
            <a:r>
              <a:rPr lang="en-US" dirty="0" smtClean="0"/>
              <a:t> </a:t>
            </a:r>
            <a:r>
              <a:rPr lang="en-US" dirty="0" err="1" smtClean="0"/>
              <a:t>procesa</a:t>
            </a:r>
            <a:endParaRPr lang="en-US" dirty="0" smtClean="0"/>
          </a:p>
          <a:p>
            <a:pPr lvl="1"/>
            <a:r>
              <a:rPr lang="en-US" dirty="0" err="1" smtClean="0"/>
              <a:t>Zahtijeva</a:t>
            </a:r>
            <a:r>
              <a:rPr lang="en-US" dirty="0" smtClean="0"/>
              <a:t> </a:t>
            </a:r>
            <a:r>
              <a:rPr lang="en-US" dirty="0" err="1" smtClean="0"/>
              <a:t>označene</a:t>
            </a:r>
            <a:r>
              <a:rPr lang="en-US" dirty="0" smtClean="0"/>
              <a:t> </a:t>
            </a:r>
            <a:r>
              <a:rPr lang="en-US" dirty="0" err="1" smtClean="0"/>
              <a:t>podatke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326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Zaključak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Kružni GAN-ovi</a:t>
            </a:r>
          </a:p>
          <a:p>
            <a:pPr lvl="1"/>
            <a:r>
              <a:rPr lang="en-US" dirty="0" smtClean="0"/>
              <a:t>R</a:t>
            </a:r>
            <a:r>
              <a:rPr lang="hr-HR" dirty="0" err="1" smtClean="0"/>
              <a:t>ezultati</a:t>
            </a:r>
            <a:r>
              <a:rPr lang="hr-HR" dirty="0" smtClean="0"/>
              <a:t> usporedni s nadziranim </a:t>
            </a:r>
            <a:r>
              <a:rPr lang="hr-HR" dirty="0" smtClean="0"/>
              <a:t>modelima</a:t>
            </a:r>
          </a:p>
          <a:p>
            <a:pPr lvl="1"/>
            <a:r>
              <a:rPr lang="hr-HR" dirty="0" smtClean="0"/>
              <a:t>Omogućuje dvosmjernu translaciju</a:t>
            </a:r>
            <a:endParaRPr lang="hr-HR" dirty="0" smtClean="0"/>
          </a:p>
          <a:p>
            <a:pPr lvl="1"/>
            <a:r>
              <a:rPr lang="en-US" dirty="0" err="1" smtClean="0"/>
              <a:t>Moguć</a:t>
            </a:r>
            <a:r>
              <a:rPr lang="en-US" dirty="0" smtClean="0"/>
              <a:t> </a:t>
            </a:r>
            <a:r>
              <a:rPr lang="en-US" dirty="0" err="1" smtClean="0"/>
              <a:t>prijenos</a:t>
            </a:r>
            <a:r>
              <a:rPr lang="en-US" dirty="0" smtClean="0"/>
              <a:t> </a:t>
            </a:r>
            <a:r>
              <a:rPr lang="en-US" dirty="0" err="1" smtClean="0"/>
              <a:t>stila</a:t>
            </a:r>
            <a:r>
              <a:rPr lang="en-US" dirty="0" smtClean="0"/>
              <a:t> </a:t>
            </a:r>
            <a:r>
              <a:rPr lang="en-US" dirty="0" err="1" smtClean="0"/>
              <a:t>cijelih</a:t>
            </a:r>
            <a:r>
              <a:rPr lang="en-US" dirty="0" smtClean="0"/>
              <a:t> </a:t>
            </a:r>
            <a:r>
              <a:rPr lang="en-US" dirty="0" err="1" smtClean="0"/>
              <a:t>kolekcija</a:t>
            </a:r>
            <a:endParaRPr lang="en-US" dirty="0" smtClean="0"/>
          </a:p>
          <a:p>
            <a:pPr lvl="1"/>
            <a:r>
              <a:rPr lang="en-US" dirty="0" err="1" smtClean="0"/>
              <a:t>Realističan</a:t>
            </a:r>
            <a:r>
              <a:rPr lang="en-US" dirty="0" smtClean="0"/>
              <a:t> </a:t>
            </a:r>
            <a:r>
              <a:rPr lang="en-US" dirty="0" err="1" smtClean="0"/>
              <a:t>izlaz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vrlo</a:t>
            </a:r>
            <a:r>
              <a:rPr lang="en-US" dirty="0" smtClean="0"/>
              <a:t> </a:t>
            </a:r>
            <a:r>
              <a:rPr lang="en-US" dirty="0" err="1" smtClean="0"/>
              <a:t>različitih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Npr</a:t>
            </a:r>
            <a:r>
              <a:rPr lang="en-US" dirty="0" smtClean="0"/>
              <a:t>. </a:t>
            </a:r>
            <a:r>
              <a:rPr lang="en-US" dirty="0" err="1" smtClean="0"/>
              <a:t>skica</a:t>
            </a:r>
            <a:r>
              <a:rPr lang="en-US" dirty="0" smtClean="0"/>
              <a:t> </a:t>
            </a:r>
            <a:r>
              <a:rPr lang="en-US" dirty="0" err="1" smtClean="0"/>
              <a:t>mape</a:t>
            </a:r>
            <a:r>
              <a:rPr lang="en-US" dirty="0" smtClean="0"/>
              <a:t> -&gt; </a:t>
            </a:r>
            <a:r>
              <a:rPr lang="en-US" dirty="0" err="1" smtClean="0"/>
              <a:t>slika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zraka</a:t>
            </a:r>
            <a:endParaRPr lang="en-US" dirty="0" smtClean="0"/>
          </a:p>
          <a:p>
            <a:pPr lvl="1"/>
            <a:r>
              <a:rPr lang="hr-HR" dirty="0" smtClean="0"/>
              <a:t>Zakazuju kod nestrukturiranih </a:t>
            </a:r>
            <a:r>
              <a:rPr lang="hr-HR" dirty="0" smtClean="0"/>
              <a:t>podataka</a:t>
            </a:r>
          </a:p>
          <a:p>
            <a:pPr lvl="2"/>
            <a:r>
              <a:rPr lang="en-US" dirty="0" smtClean="0"/>
              <a:t>N</a:t>
            </a:r>
            <a:r>
              <a:rPr lang="hr-HR" dirty="0" smtClean="0"/>
              <a:t>pr. </a:t>
            </a:r>
            <a:r>
              <a:rPr lang="en-US" dirty="0" smtClean="0"/>
              <a:t>d</a:t>
            </a:r>
            <a:r>
              <a:rPr lang="hr-HR" dirty="0" err="1" smtClean="0"/>
              <a:t>rvo</a:t>
            </a:r>
            <a:r>
              <a:rPr lang="hr-HR" dirty="0" smtClean="0"/>
              <a:t> ispred zgrade</a:t>
            </a:r>
          </a:p>
          <a:p>
            <a:pPr lvl="1"/>
            <a:r>
              <a:rPr lang="hr-HR" dirty="0" smtClean="0"/>
              <a:t>Dobar kod izmjene stila, loš kod izmjene strukture</a:t>
            </a:r>
            <a:endParaRPr lang="hr-HR" dirty="0" smtClean="0"/>
          </a:p>
          <a:p>
            <a:pPr marL="457200" lvl="1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6613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Zaključak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MUNIT</a:t>
            </a:r>
          </a:p>
          <a:p>
            <a:pPr lvl="1"/>
            <a:r>
              <a:rPr lang="en-US" dirty="0" smtClean="0"/>
              <a:t>N</a:t>
            </a:r>
            <a:r>
              <a:rPr lang="hr-HR" dirty="0" err="1" smtClean="0"/>
              <a:t>adogradnja</a:t>
            </a:r>
            <a:r>
              <a:rPr lang="hr-HR" dirty="0" smtClean="0"/>
              <a:t> na ideje kružnih </a:t>
            </a:r>
            <a:r>
              <a:rPr lang="hr-HR" dirty="0" smtClean="0"/>
              <a:t>GAN-ova </a:t>
            </a:r>
            <a:r>
              <a:rPr lang="hr-HR" dirty="0" smtClean="0"/>
              <a:t>i UNIT modela</a:t>
            </a:r>
          </a:p>
          <a:p>
            <a:pPr lvl="1"/>
            <a:r>
              <a:rPr lang="en-US" dirty="0" smtClean="0"/>
              <a:t>P</a:t>
            </a:r>
            <a:r>
              <a:rPr lang="hr-HR" dirty="0" smtClean="0"/>
              <a:t>okušaj obuhvaćanja potpune distribucije podataka</a:t>
            </a:r>
          </a:p>
          <a:p>
            <a:pPr lvl="1"/>
            <a:r>
              <a:rPr lang="hr-HR" dirty="0" smtClean="0"/>
              <a:t>Odbacivanje smetnji cikličkom konzistencijom</a:t>
            </a:r>
          </a:p>
          <a:p>
            <a:pPr lvl="1"/>
            <a:r>
              <a:rPr lang="en-US" dirty="0" smtClean="0"/>
              <a:t>R</a:t>
            </a:r>
            <a:r>
              <a:rPr lang="hr-HR" dirty="0" err="1" smtClean="0"/>
              <a:t>astavljanje</a:t>
            </a:r>
            <a:r>
              <a:rPr lang="hr-HR" dirty="0" smtClean="0"/>
              <a:t> latentnog prostora na sadržajni i stilistički omogućuje visoku </a:t>
            </a:r>
            <a:r>
              <a:rPr lang="hr-HR" dirty="0" smtClean="0"/>
              <a:t>preciznost generacije</a:t>
            </a:r>
            <a:endParaRPr lang="hr-HR" dirty="0" smtClean="0"/>
          </a:p>
          <a:p>
            <a:pPr lvl="1"/>
            <a:r>
              <a:rPr lang="hr-HR" dirty="0" smtClean="0"/>
              <a:t>Od predstavljenih modela daje najbolje rezultate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8146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883" y="821094"/>
            <a:ext cx="7415538" cy="778740"/>
          </a:xfrm>
        </p:spPr>
        <p:txBody>
          <a:bodyPr/>
          <a:lstStyle/>
          <a:p>
            <a:r>
              <a:rPr lang="en-US" sz="3200" dirty="0" err="1"/>
              <a:t>Generativni</a:t>
            </a:r>
            <a:r>
              <a:rPr lang="en-US" sz="3200" dirty="0"/>
              <a:t> </a:t>
            </a:r>
            <a:r>
              <a:rPr lang="en-US" sz="3200" dirty="0" err="1"/>
              <a:t>naspram</a:t>
            </a:r>
            <a:r>
              <a:rPr lang="en-US" sz="3200" dirty="0"/>
              <a:t> </a:t>
            </a:r>
            <a:r>
              <a:rPr lang="en-US" sz="3200" dirty="0" err="1"/>
              <a:t>diskriminativnih</a:t>
            </a:r>
            <a:r>
              <a:rPr lang="en-US" sz="3200" dirty="0"/>
              <a:t> </a:t>
            </a:r>
            <a:r>
              <a:rPr lang="en-US" sz="3200" dirty="0" err="1"/>
              <a:t>algoritama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Diskriminativni</a:t>
                </a:r>
                <a:endParaRPr lang="en-US" dirty="0" smtClean="0"/>
              </a:p>
              <a:p>
                <a:pPr lvl="1"/>
                <a:r>
                  <a:rPr lang="en-US" dirty="0" err="1" smtClean="0"/>
                  <a:t>Modeliranje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pomoću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ulaznih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varijabli</a:t>
                </a:r>
                <a:endParaRPr lang="en-US" dirty="0" smtClean="0"/>
              </a:p>
              <a:p>
                <a:pPr lvl="1"/>
                <a:r>
                  <a:rPr lang="en-US" dirty="0" err="1" smtClean="0"/>
                  <a:t>Učenje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uvjetne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vjerojatnosti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𝑝</m:t>
                    </m:r>
                    <m:r>
                      <a:rPr lang="en-US" i="1" dirty="0" smtClean="0">
                        <a:latin typeface="Cambria Math" charset="0"/>
                      </a:rPr>
                      <m:t>(</m:t>
                    </m:r>
                    <m:r>
                      <a:rPr lang="en-US" i="1" dirty="0" smtClean="0">
                        <a:latin typeface="Cambria Math" charset="0"/>
                      </a:rPr>
                      <m:t>𝑌</m:t>
                    </m:r>
                    <m:r>
                      <a:rPr lang="en-US" i="1" dirty="0" smtClean="0">
                        <a:latin typeface="Cambria Math" charset="0"/>
                      </a:rPr>
                      <m:t>|</m:t>
                    </m:r>
                    <m:r>
                      <a:rPr lang="en-US" i="1" dirty="0" smtClean="0">
                        <a:latin typeface="Cambria Math" charset="0"/>
                      </a:rPr>
                      <m:t>𝑋</m:t>
                    </m:r>
                    <m:r>
                      <a:rPr lang="en-US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Ne </a:t>
                </a:r>
                <a:r>
                  <a:rPr lang="en-US" dirty="0" err="1" smtClean="0"/>
                  <a:t>stvaraju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puno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pretpostavki</a:t>
                </a:r>
                <a:r>
                  <a:rPr lang="en-US" dirty="0" smtClean="0"/>
                  <a:t> o </a:t>
                </a:r>
                <a:r>
                  <a:rPr lang="en-US" dirty="0" err="1" smtClean="0"/>
                  <a:t>distribuciji</a:t>
                </a:r>
                <a:endParaRPr lang="en-US" dirty="0" smtClean="0"/>
              </a:p>
              <a:p>
                <a:pPr lvl="1"/>
                <a:r>
                  <a:rPr lang="en-US" dirty="0" err="1" smtClean="0"/>
                  <a:t>Vrše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klasifikaciju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podataka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err="1" smtClean="0"/>
                  <a:t>Generativni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Uče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distribuciju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podataka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pojedinih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klasa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𝑝</m:t>
                    </m:r>
                    <m:r>
                      <a:rPr lang="en-US" i="1" dirty="0" smtClean="0">
                        <a:latin typeface="Cambria Math" charset="0"/>
                      </a:rPr>
                      <m:t>(</m:t>
                    </m:r>
                    <m:r>
                      <a:rPr lang="en-US" i="1" dirty="0" smtClean="0">
                        <a:latin typeface="Cambria Math" charset="0"/>
                      </a:rPr>
                      <m:t>𝑋</m:t>
                    </m:r>
                    <m:r>
                      <a:rPr lang="en-US" i="1" dirty="0" smtClean="0">
                        <a:latin typeface="Cambria Math" charset="0"/>
                      </a:rPr>
                      <m:t>|</m:t>
                    </m:r>
                    <m:r>
                      <a:rPr lang="en-US" i="1" dirty="0" smtClean="0">
                        <a:latin typeface="Cambria Math" charset="0"/>
                      </a:rPr>
                      <m:t>𝑌</m:t>
                    </m:r>
                    <m:r>
                      <a:rPr lang="en-US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 smtClean="0"/>
                  <a:t>Razne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varijante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mogu</a:t>
                </a:r>
                <a:endParaRPr lang="en-US" dirty="0" smtClean="0"/>
              </a:p>
              <a:p>
                <a:pPr lvl="2"/>
                <a:r>
                  <a:rPr lang="en-US" dirty="0" err="1"/>
                  <a:t>U</a:t>
                </a:r>
                <a:r>
                  <a:rPr lang="en-US" dirty="0" err="1" smtClean="0"/>
                  <a:t>zorkovati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nove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primjere</a:t>
                </a:r>
                <a:endParaRPr lang="en-US" dirty="0"/>
              </a:p>
              <a:p>
                <a:pPr lvl="2"/>
                <a:r>
                  <a:rPr lang="en-US" dirty="0" err="1" smtClean="0"/>
                  <a:t>Naučiti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distribuciju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podataka</a:t>
                </a:r>
                <a:endParaRPr lang="en-US" dirty="0" smtClean="0"/>
              </a:p>
              <a:p>
                <a:pPr lvl="2"/>
                <a:r>
                  <a:rPr lang="en-US" dirty="0" err="1" smtClean="0"/>
                  <a:t>Identificirati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bitne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značajke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72" t="-2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44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883" y="821094"/>
            <a:ext cx="7415538" cy="778740"/>
          </a:xfrm>
        </p:spPr>
        <p:txBody>
          <a:bodyPr/>
          <a:lstStyle/>
          <a:p>
            <a:r>
              <a:rPr lang="en-US" sz="3200" dirty="0" err="1" smtClean="0"/>
              <a:t>Suparnički</a:t>
            </a:r>
            <a:r>
              <a:rPr lang="en-US" sz="3200" dirty="0" smtClean="0"/>
              <a:t> </a:t>
            </a:r>
            <a:r>
              <a:rPr lang="en-US" sz="3200" dirty="0" err="1" smtClean="0"/>
              <a:t>modeli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162" y="1814793"/>
            <a:ext cx="8946541" cy="4488730"/>
          </a:xfrm>
        </p:spPr>
        <p:txBody>
          <a:bodyPr>
            <a:normAutofit/>
          </a:bodyPr>
          <a:lstStyle/>
          <a:p>
            <a:r>
              <a:rPr lang="en-US" dirty="0" smtClean="0"/>
              <a:t>Mini-max </a:t>
            </a:r>
            <a:r>
              <a:rPr lang="en-US" dirty="0" err="1" smtClean="0"/>
              <a:t>igra</a:t>
            </a:r>
            <a:r>
              <a:rPr lang="en-US" dirty="0" smtClean="0"/>
              <a:t> </a:t>
            </a:r>
            <a:r>
              <a:rPr lang="en-US" dirty="0" err="1" smtClean="0"/>
              <a:t>dvije</a:t>
            </a:r>
            <a:r>
              <a:rPr lang="en-US" dirty="0" smtClean="0"/>
              <a:t> </a:t>
            </a:r>
            <a:r>
              <a:rPr lang="en-US" dirty="0" err="1" smtClean="0"/>
              <a:t>mreže</a:t>
            </a:r>
            <a:endParaRPr lang="en-US" dirty="0" smtClean="0"/>
          </a:p>
          <a:p>
            <a:pPr lvl="1"/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mreže</a:t>
            </a:r>
            <a:r>
              <a:rPr lang="en-US" dirty="0" smtClean="0"/>
              <a:t> </a:t>
            </a:r>
            <a:r>
              <a:rPr lang="en-US" dirty="0" err="1" smtClean="0"/>
              <a:t>maksimizira</a:t>
            </a:r>
            <a:r>
              <a:rPr lang="en-US" dirty="0" smtClean="0"/>
              <a:t> </a:t>
            </a:r>
            <a:r>
              <a:rPr lang="en-US" dirty="0" err="1" smtClean="0"/>
              <a:t>svoj</a:t>
            </a:r>
            <a:r>
              <a:rPr lang="en-US" dirty="0" smtClean="0"/>
              <a:t> </a:t>
            </a:r>
            <a:r>
              <a:rPr lang="en-US" dirty="0" err="1" smtClean="0"/>
              <a:t>rezultat</a:t>
            </a:r>
            <a:endParaRPr lang="en-US" dirty="0" smtClean="0"/>
          </a:p>
          <a:p>
            <a:pPr lvl="1"/>
            <a:r>
              <a:rPr lang="en-US" dirty="0" err="1" smtClean="0"/>
              <a:t>Druga</a:t>
            </a:r>
            <a:r>
              <a:rPr lang="en-US" dirty="0" smtClean="0"/>
              <a:t> </a:t>
            </a:r>
            <a:r>
              <a:rPr lang="en-US" dirty="0" err="1" smtClean="0"/>
              <a:t>polovica</a:t>
            </a:r>
            <a:r>
              <a:rPr lang="en-US" dirty="0" smtClean="0"/>
              <a:t> </a:t>
            </a:r>
            <a:r>
              <a:rPr lang="en-US" dirty="0" err="1" smtClean="0"/>
              <a:t>minimizira</a:t>
            </a:r>
            <a:r>
              <a:rPr lang="en-US" dirty="0" smtClean="0"/>
              <a:t> </a:t>
            </a:r>
            <a:r>
              <a:rPr lang="en-US" dirty="0" err="1" smtClean="0"/>
              <a:t>rezultat</a:t>
            </a:r>
            <a:r>
              <a:rPr lang="en-US" dirty="0" smtClean="0"/>
              <a:t> </a:t>
            </a:r>
            <a:r>
              <a:rPr lang="en-US" dirty="0" err="1" smtClean="0"/>
              <a:t>prve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/>
              <a:t>Nenadzirani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/>
              <a:t>Kod</a:t>
            </a:r>
            <a:r>
              <a:rPr lang="en-US" dirty="0" smtClean="0"/>
              <a:t> GAN-ova: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982" y="4993014"/>
            <a:ext cx="77089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2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883" y="821094"/>
            <a:ext cx="7415538" cy="778740"/>
          </a:xfrm>
        </p:spPr>
        <p:txBody>
          <a:bodyPr/>
          <a:lstStyle/>
          <a:p>
            <a:r>
              <a:rPr lang="en-US" sz="3200" dirty="0" err="1" smtClean="0"/>
              <a:t>Suparnički</a:t>
            </a:r>
            <a:r>
              <a:rPr lang="en-US" sz="3200" dirty="0" smtClean="0"/>
              <a:t> </a:t>
            </a:r>
            <a:r>
              <a:rPr lang="en-US" sz="3200" dirty="0" err="1" smtClean="0"/>
              <a:t>modeli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162" y="1814793"/>
            <a:ext cx="8946541" cy="4488730"/>
          </a:xfrm>
        </p:spPr>
        <p:txBody>
          <a:bodyPr>
            <a:normAutofit/>
          </a:bodyPr>
          <a:lstStyle/>
          <a:p>
            <a:r>
              <a:rPr lang="en-US" dirty="0" smtClean="0"/>
              <a:t>Generator </a:t>
            </a:r>
            <a:r>
              <a:rPr lang="en-US" dirty="0" smtClean="0"/>
              <a:t>(G) </a:t>
            </a:r>
            <a:endParaRPr lang="en-US" dirty="0" smtClean="0"/>
          </a:p>
          <a:p>
            <a:pPr lvl="1"/>
            <a:r>
              <a:rPr lang="en-US" dirty="0" err="1" smtClean="0"/>
              <a:t>stvara</a:t>
            </a:r>
            <a:r>
              <a:rPr lang="en-US" dirty="0" smtClean="0"/>
              <a:t> </a:t>
            </a:r>
            <a:r>
              <a:rPr lang="en-US" dirty="0" err="1" smtClean="0"/>
              <a:t>nove</a:t>
            </a:r>
            <a:r>
              <a:rPr lang="en-US" dirty="0" smtClean="0"/>
              <a:t> </a:t>
            </a:r>
            <a:r>
              <a:rPr lang="en-US" dirty="0" err="1" smtClean="0"/>
              <a:t>podatke</a:t>
            </a:r>
            <a:r>
              <a:rPr lang="en-US" dirty="0" smtClean="0"/>
              <a:t> </a:t>
            </a:r>
            <a:r>
              <a:rPr lang="en-US" dirty="0" err="1" smtClean="0"/>
              <a:t>slične</a:t>
            </a:r>
            <a:r>
              <a:rPr lang="en-US" dirty="0" smtClean="0"/>
              <a:t> </a:t>
            </a:r>
            <a:r>
              <a:rPr lang="en-US" dirty="0" err="1" smtClean="0"/>
              <a:t>stvarnima</a:t>
            </a:r>
            <a:endParaRPr lang="en-US" dirty="0" smtClean="0"/>
          </a:p>
          <a:p>
            <a:r>
              <a:rPr lang="en-US" dirty="0" err="1" smtClean="0"/>
              <a:t>Diskriminator</a:t>
            </a:r>
            <a:r>
              <a:rPr lang="en-US" dirty="0" smtClean="0"/>
              <a:t> (D) </a:t>
            </a:r>
            <a:endParaRPr lang="en-US" dirty="0" smtClean="0"/>
          </a:p>
          <a:p>
            <a:pPr lvl="1"/>
            <a:r>
              <a:rPr lang="en-US" dirty="0" err="1" smtClean="0"/>
              <a:t>provjerava</a:t>
            </a:r>
            <a:r>
              <a:rPr lang="en-US" dirty="0" smtClean="0"/>
              <a:t> </a:t>
            </a:r>
            <a:r>
              <a:rPr lang="en-US" dirty="0" err="1" smtClean="0"/>
              <a:t>njihovu</a:t>
            </a:r>
            <a:r>
              <a:rPr lang="en-US" dirty="0" smtClean="0"/>
              <a:t> </a:t>
            </a:r>
            <a:r>
              <a:rPr lang="en-US" dirty="0" err="1" smtClean="0"/>
              <a:t>autentičnost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041" y="3736876"/>
            <a:ext cx="5857875" cy="256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80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883" y="821094"/>
            <a:ext cx="7415538" cy="778740"/>
          </a:xfrm>
        </p:spPr>
        <p:txBody>
          <a:bodyPr/>
          <a:lstStyle/>
          <a:p>
            <a:r>
              <a:rPr lang="en-US" sz="3200" dirty="0" err="1" smtClean="0"/>
              <a:t>Autoenkoderi</a:t>
            </a:r>
            <a:r>
              <a:rPr lang="en-US" sz="3200" dirty="0" smtClean="0"/>
              <a:t> (AE)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818901" cy="4195481"/>
          </a:xfrm>
        </p:spPr>
        <p:txBody>
          <a:bodyPr/>
          <a:lstStyle/>
          <a:p>
            <a:r>
              <a:rPr lang="hr-HR" dirty="0" smtClean="0"/>
              <a:t>Mreže s ciljem postizanja čim veće sličnosti ulaza i izlaza</a:t>
            </a:r>
          </a:p>
          <a:p>
            <a:endParaRPr lang="hr-HR" dirty="0" smtClean="0"/>
          </a:p>
          <a:p>
            <a:r>
              <a:rPr lang="en-US" dirty="0" err="1" smtClean="0"/>
              <a:t>Dvodjela</a:t>
            </a:r>
            <a:r>
              <a:rPr lang="en-US" dirty="0" smtClean="0"/>
              <a:t> </a:t>
            </a:r>
            <a:r>
              <a:rPr lang="en-US" dirty="0" err="1" smtClean="0"/>
              <a:t>arhitektura</a:t>
            </a:r>
            <a:endParaRPr lang="en-US" dirty="0"/>
          </a:p>
          <a:p>
            <a:pPr lvl="1"/>
            <a:r>
              <a:rPr lang="en-US" dirty="0" err="1" smtClean="0"/>
              <a:t>Enkoder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kompresija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u </a:t>
            </a:r>
            <a:r>
              <a:rPr lang="en-US" dirty="0" err="1" smtClean="0"/>
              <a:t>latentne</a:t>
            </a:r>
            <a:r>
              <a:rPr lang="en-US" dirty="0" smtClean="0"/>
              <a:t> </a:t>
            </a:r>
            <a:r>
              <a:rPr lang="en-US" dirty="0" err="1" smtClean="0"/>
              <a:t>varijable</a:t>
            </a:r>
            <a:endParaRPr lang="en-US" dirty="0" smtClean="0"/>
          </a:p>
          <a:p>
            <a:pPr lvl="1"/>
            <a:r>
              <a:rPr lang="en-US" dirty="0" err="1" smtClean="0"/>
              <a:t>Dekoder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rekonstrukcija</a:t>
            </a:r>
            <a:r>
              <a:rPr lang="en-US" dirty="0" smtClean="0"/>
              <a:t> </a:t>
            </a:r>
            <a:r>
              <a:rPr lang="en-US" dirty="0" err="1" smtClean="0"/>
              <a:t>izvornih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Nenadzirani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202" y="4474725"/>
            <a:ext cx="7853464" cy="20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3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883" y="821094"/>
            <a:ext cx="7415538" cy="778740"/>
          </a:xfrm>
        </p:spPr>
        <p:txBody>
          <a:bodyPr/>
          <a:lstStyle/>
          <a:p>
            <a:r>
              <a:rPr lang="en-US" sz="3200" dirty="0" err="1" smtClean="0"/>
              <a:t>Varijacijski</a:t>
            </a:r>
            <a:r>
              <a:rPr lang="en-US" sz="3200" dirty="0" smtClean="0"/>
              <a:t> </a:t>
            </a:r>
            <a:r>
              <a:rPr lang="en-US" sz="3200" dirty="0" err="1" smtClean="0"/>
              <a:t>autoenkoderi</a:t>
            </a:r>
            <a:r>
              <a:rPr lang="en-US" sz="3200" dirty="0" smtClean="0"/>
              <a:t> (VAE)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Umjesto latentnog vektora uče </a:t>
            </a:r>
            <a:r>
              <a:rPr lang="hr-HR" dirty="0" err="1" smtClean="0"/>
              <a:t>G</a:t>
            </a:r>
            <a:r>
              <a:rPr lang="hr-HR" dirty="0" err="1" smtClean="0"/>
              <a:t>ausovu</a:t>
            </a:r>
            <a:r>
              <a:rPr lang="hr-HR" dirty="0" smtClean="0"/>
              <a:t> </a:t>
            </a:r>
            <a:r>
              <a:rPr lang="hr-HR" dirty="0" smtClean="0"/>
              <a:t>distribuciju podataka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892" y="3035856"/>
            <a:ext cx="8244361" cy="322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05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883" y="821094"/>
            <a:ext cx="7415538" cy="778740"/>
          </a:xfrm>
        </p:spPr>
        <p:txBody>
          <a:bodyPr/>
          <a:lstStyle/>
          <a:p>
            <a:r>
              <a:rPr lang="en-US" sz="3200" dirty="0" err="1" smtClean="0"/>
              <a:t>Varijacijski</a:t>
            </a:r>
            <a:r>
              <a:rPr lang="en-US" sz="3200" dirty="0" smtClean="0"/>
              <a:t> </a:t>
            </a:r>
            <a:r>
              <a:rPr lang="en-US" sz="3200" dirty="0" err="1" smtClean="0"/>
              <a:t>autoenkoderi</a:t>
            </a:r>
            <a:r>
              <a:rPr lang="en-US" sz="3200" dirty="0" smtClean="0"/>
              <a:t> (VAE)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Prednosti:</a:t>
            </a:r>
          </a:p>
          <a:p>
            <a:pPr lvl="1"/>
            <a:r>
              <a:rPr lang="en-US" dirty="0" err="1"/>
              <a:t>K</a:t>
            </a:r>
            <a:r>
              <a:rPr lang="en-US" dirty="0" err="1" smtClean="0"/>
              <a:t>ontrola</a:t>
            </a:r>
            <a:r>
              <a:rPr lang="en-US" dirty="0" smtClean="0"/>
              <a:t>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generiranim</a:t>
            </a:r>
            <a:r>
              <a:rPr lang="en-US" dirty="0"/>
              <a:t> </a:t>
            </a:r>
            <a:r>
              <a:rPr lang="en-US" dirty="0" err="1"/>
              <a:t>podatcima</a:t>
            </a:r>
            <a:endParaRPr lang="en-US" dirty="0"/>
          </a:p>
          <a:p>
            <a:pPr lvl="1"/>
            <a:endParaRPr lang="hr-HR" dirty="0" smtClean="0"/>
          </a:p>
          <a:p>
            <a:r>
              <a:rPr lang="hr-HR" dirty="0" smtClean="0"/>
              <a:t>Nedostatci:</a:t>
            </a:r>
          </a:p>
          <a:p>
            <a:pPr lvl="1"/>
            <a:r>
              <a:rPr lang="hr-HR" dirty="0" smtClean="0"/>
              <a:t>Uzorkovani podatci puni anomalija</a:t>
            </a:r>
          </a:p>
          <a:p>
            <a:pPr lvl="1"/>
            <a:endParaRPr lang="hr-HR" dirty="0"/>
          </a:p>
          <a:p>
            <a:r>
              <a:rPr lang="hr-HR" dirty="0" smtClean="0"/>
              <a:t>Primjena:</a:t>
            </a:r>
          </a:p>
          <a:p>
            <a:pPr lvl="1"/>
            <a:r>
              <a:rPr lang="hr-HR" dirty="0" smtClean="0"/>
              <a:t>Kompresija podataka, video igre</a:t>
            </a:r>
          </a:p>
        </p:txBody>
      </p:sp>
    </p:spTree>
    <p:extLst>
      <p:ext uri="{BB962C8B-B14F-4D97-AF65-F5344CB8AC3E}">
        <p14:creationId xmlns:p14="http://schemas.microsoft.com/office/powerpoint/2010/main" val="46479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Uvjetovane</a:t>
            </a:r>
            <a:r>
              <a:rPr lang="en-US" dirty="0"/>
              <a:t> </a:t>
            </a:r>
            <a:r>
              <a:rPr lang="en-US" dirty="0" err="1"/>
              <a:t>generativne</a:t>
            </a:r>
            <a:r>
              <a:rPr lang="en-US" dirty="0"/>
              <a:t> </a:t>
            </a:r>
            <a:r>
              <a:rPr lang="en-US" dirty="0" err="1" smtClean="0"/>
              <a:t>mreže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1380747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Nastale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potrebe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većom</a:t>
            </a:r>
            <a:r>
              <a:rPr lang="en-US" dirty="0" smtClean="0"/>
              <a:t> </a:t>
            </a:r>
            <a:r>
              <a:rPr lang="en-US" dirty="0" err="1" smtClean="0"/>
              <a:t>kontrolom</a:t>
            </a:r>
            <a:r>
              <a:rPr lang="en-US" dirty="0" smtClean="0"/>
              <a:t> </a:t>
            </a:r>
            <a:r>
              <a:rPr lang="en-US" dirty="0" err="1" smtClean="0"/>
              <a:t>generativnog</a:t>
            </a:r>
            <a:r>
              <a:rPr lang="en-US" dirty="0" smtClean="0"/>
              <a:t> </a:t>
            </a:r>
            <a:r>
              <a:rPr lang="en-US" dirty="0" err="1" smtClean="0"/>
              <a:t>procesa</a:t>
            </a:r>
            <a:r>
              <a:rPr lang="en-US" dirty="0" smtClean="0"/>
              <a:t> </a:t>
            </a:r>
            <a:r>
              <a:rPr lang="en-US" dirty="0" err="1" smtClean="0"/>
              <a:t>GANova</a:t>
            </a:r>
            <a:endParaRPr lang="en-US" dirty="0" smtClean="0"/>
          </a:p>
          <a:p>
            <a:r>
              <a:rPr lang="en-US" dirty="0" err="1" smtClean="0"/>
              <a:t>Ideja</a:t>
            </a:r>
            <a:r>
              <a:rPr lang="en-US" dirty="0" smtClean="0"/>
              <a:t>: </a:t>
            </a:r>
            <a:r>
              <a:rPr lang="en-US" dirty="0" err="1" smtClean="0"/>
              <a:t>postavljanje</a:t>
            </a:r>
            <a:r>
              <a:rPr lang="en-US" dirty="0" smtClean="0"/>
              <a:t> </a:t>
            </a:r>
            <a:r>
              <a:rPr lang="en-US" dirty="0" err="1" smtClean="0"/>
              <a:t>uvjeta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ulaz</a:t>
            </a:r>
            <a:r>
              <a:rPr lang="en-US" dirty="0" smtClean="0"/>
              <a:t> </a:t>
            </a:r>
            <a:r>
              <a:rPr lang="en-US" dirty="0" err="1" smtClean="0"/>
              <a:t>modela</a:t>
            </a:r>
            <a:endParaRPr lang="en-US" dirty="0" smtClean="0"/>
          </a:p>
          <a:p>
            <a:pPr lvl="1"/>
            <a:r>
              <a:rPr lang="en-US" dirty="0" err="1" smtClean="0"/>
              <a:t>Oznake</a:t>
            </a:r>
            <a:r>
              <a:rPr lang="en-US" dirty="0" smtClean="0"/>
              <a:t> </a:t>
            </a:r>
            <a:r>
              <a:rPr lang="en-US" dirty="0" err="1" smtClean="0"/>
              <a:t>klasa</a:t>
            </a:r>
            <a:r>
              <a:rPr lang="en-US" dirty="0" smtClean="0"/>
              <a:t>, </a:t>
            </a:r>
            <a:r>
              <a:rPr lang="en-US" dirty="0" err="1" smtClean="0"/>
              <a:t>skice</a:t>
            </a:r>
            <a:r>
              <a:rPr lang="en-US" dirty="0" smtClean="0"/>
              <a:t>, </a:t>
            </a:r>
            <a:r>
              <a:rPr lang="en-US" dirty="0" err="1" smtClean="0"/>
              <a:t>dubinske</a:t>
            </a:r>
            <a:r>
              <a:rPr lang="en-US" dirty="0" smtClean="0"/>
              <a:t> </a:t>
            </a:r>
            <a:r>
              <a:rPr lang="en-US" dirty="0" err="1" smtClean="0"/>
              <a:t>mape</a:t>
            </a:r>
            <a:r>
              <a:rPr lang="mr-IN" dirty="0" smtClean="0"/>
              <a:t>…</a:t>
            </a:r>
            <a:endParaRPr lang="hr-HR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23" y="3221081"/>
            <a:ext cx="8637913" cy="31715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Conditional </a:t>
            </a:r>
            <a:r>
              <a:rPr lang="en-US" sz="1600" dirty="0"/>
              <a:t>generative adversarial nets</a:t>
            </a:r>
            <a:r>
              <a:rPr lang="en-US" sz="1600" dirty="0" smtClean="0"/>
              <a:t>.  arXiv:1411.1784</a:t>
            </a:r>
            <a:r>
              <a:rPr lang="en-US" sz="1600" dirty="0"/>
              <a:t>, 2014.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4373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1836</TotalTime>
  <Words>766</Words>
  <Application>Microsoft Macintosh PowerPoint</Application>
  <PresentationFormat>Widescreen</PresentationFormat>
  <Paragraphs>176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Cambria Math</vt:lpstr>
      <vt:lpstr>Century Gothic</vt:lpstr>
      <vt:lpstr>Mangal</vt:lpstr>
      <vt:lpstr>Wingdings 3</vt:lpstr>
      <vt:lpstr>Arial</vt:lpstr>
      <vt:lpstr>Ion</vt:lpstr>
      <vt:lpstr>Suparnički generativni modeli za prevođenje slika</vt:lpstr>
      <vt:lpstr>Sadržaj</vt:lpstr>
      <vt:lpstr>Generativni naspram diskriminativnih algoritama</vt:lpstr>
      <vt:lpstr>Suparnički modeli</vt:lpstr>
      <vt:lpstr>Suparnički modeli</vt:lpstr>
      <vt:lpstr>Autoenkoderi (AE)</vt:lpstr>
      <vt:lpstr>Varijacijski autoenkoderi (VAE)</vt:lpstr>
      <vt:lpstr>Varijacijski autoenkoderi (VAE)</vt:lpstr>
      <vt:lpstr>Uvjetovane generativne mreže</vt:lpstr>
      <vt:lpstr>Uvjetovane generativne mreže</vt:lpstr>
      <vt:lpstr>Translacija bez uparenih primjera za učenje</vt:lpstr>
      <vt:lpstr>Translacija bez uparenih primjera za učenje</vt:lpstr>
      <vt:lpstr>Kružni GAN (CycleGAN)</vt:lpstr>
      <vt:lpstr>Kružni GAN (CycleGAN)</vt:lpstr>
      <vt:lpstr>Kružni GAN (CycleGAN)</vt:lpstr>
      <vt:lpstr>Nenadzirana translacija slika (UNIT)</vt:lpstr>
      <vt:lpstr>Nenadzirana translacija slika (UNIT)</vt:lpstr>
      <vt:lpstr>Nenadzirana translacija slika (UNIT)</vt:lpstr>
      <vt:lpstr>Nenadzirana translacija slika (UNIT)</vt:lpstr>
      <vt:lpstr>Nenadzirana translacija slika (UNIT)</vt:lpstr>
      <vt:lpstr>Multimodalna nenadzirana translacija (MUNIT)</vt:lpstr>
      <vt:lpstr>Multimodalna nenadzirana translacija (MUNIT)</vt:lpstr>
      <vt:lpstr>Multimodalna nenadzirana translacija (MUNIT)</vt:lpstr>
      <vt:lpstr>Multimodalna nenadzirana translacija (MUNIT)</vt:lpstr>
      <vt:lpstr>Zaključak</vt:lpstr>
      <vt:lpstr>Zaključak</vt:lpstr>
      <vt:lpstr>Zaključak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Suparnički generativni modeli za prevođenje slika</dc:title>
  <dc:creator>Microsoft Office User</dc:creator>
  <cp:lastModifiedBy>Microsoft Office User</cp:lastModifiedBy>
  <cp:revision>86</cp:revision>
  <dcterms:created xsi:type="dcterms:W3CDTF">2018-05-17T21:43:28Z</dcterms:created>
  <dcterms:modified xsi:type="dcterms:W3CDTF">2018-06-06T13:28:06Z</dcterms:modified>
</cp:coreProperties>
</file>