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88" r:id="rId6"/>
    <p:sldId id="267" r:id="rId7"/>
    <p:sldId id="269" r:id="rId8"/>
    <p:sldId id="271" r:id="rId9"/>
    <p:sldId id="258" r:id="rId10"/>
    <p:sldId id="272" r:id="rId11"/>
    <p:sldId id="259" r:id="rId12"/>
    <p:sldId id="273" r:id="rId13"/>
    <p:sldId id="264" r:id="rId14"/>
    <p:sldId id="274" r:id="rId15"/>
    <p:sldId id="275" r:id="rId16"/>
    <p:sldId id="276" r:id="rId17"/>
    <p:sldId id="284" r:id="rId18"/>
    <p:sldId id="283" r:id="rId19"/>
    <p:sldId id="285" r:id="rId20"/>
    <p:sldId id="277" r:id="rId21"/>
    <p:sldId id="278" r:id="rId22"/>
    <p:sldId id="279" r:id="rId23"/>
    <p:sldId id="280" r:id="rId24"/>
    <p:sldId id="287" r:id="rId25"/>
    <p:sldId id="261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1" autoAdjust="0"/>
    <p:restoredTop sz="94761"/>
  </p:normalViewPr>
  <p:slideViewPr>
    <p:cSldViewPr snapToGrid="0" snapToObjects="1">
      <p:cViewPr>
        <p:scale>
          <a:sx n="106" d="100"/>
          <a:sy n="106" d="100"/>
        </p:scale>
        <p:origin x="-24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Uvjetovane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stvarnih</a:t>
            </a:r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Uvjetovani GAN </a:t>
            </a:r>
            <a:r>
              <a:rPr lang="mr-IN" dirty="0" smtClean="0"/>
              <a:t>–</a:t>
            </a:r>
            <a:r>
              <a:rPr lang="hr-HR" dirty="0" smtClean="0"/>
              <a:t> dodatno pokušavaju svrstati podatke u klase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94705"/>
            <a:ext cx="10420930" cy="534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611430"/>
            <a:ext cx="10407537" cy="5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 </a:t>
                </a:r>
                <a:r>
                  <a:rPr lang="en-US" dirty="0" err="1" smtClean="0"/>
                  <a:t>učenju</a:t>
                </a:r>
                <a:r>
                  <a:rPr lang="en-US" dirty="0" smtClean="0"/>
                  <a:t> bez </a:t>
                </a:r>
                <a:r>
                  <a:rPr lang="en-US" dirty="0" err="1" smtClean="0"/>
                  <a:t>označenih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cilj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biti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ostaje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isti</a:t>
                </a:r>
                <a:endParaRPr lang="en-US" dirty="0" smtClean="0"/>
              </a:p>
              <a:p>
                <a:pPr lvl="1"/>
                <a:r>
                  <a:rPr lang="en-US" dirty="0" err="1"/>
                  <a:t>Naučiti</a:t>
                </a:r>
                <a:r>
                  <a:rPr lang="en-US" dirty="0"/>
                  <a:t> </a:t>
                </a:r>
                <a:r>
                  <a:rPr lang="en-US" dirty="0" err="1"/>
                  <a:t>preslikavanje</a:t>
                </a:r>
                <a:r>
                  <a:rPr lang="en-US" dirty="0"/>
                  <a:t> s </a:t>
                </a:r>
                <a:r>
                  <a:rPr lang="en-US" dirty="0" err="1"/>
                  <a:t>izvorišne</a:t>
                </a:r>
                <a:r>
                  <a:rPr lang="en-US" dirty="0"/>
                  <a:t> </a:t>
                </a:r>
                <a:r>
                  <a:rPr lang="en-US" dirty="0" err="1"/>
                  <a:t>domene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r-H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ciljnu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takvo</a:t>
                </a:r>
                <a:r>
                  <a:rPr lang="en-US" dirty="0"/>
                  <a:t> da </a:t>
                </a:r>
                <a:r>
                  <a:rPr lang="en-US" dirty="0" err="1"/>
                  <a:t>nije</a:t>
                </a:r>
                <a:r>
                  <a:rPr lang="en-US" dirty="0"/>
                  <a:t> </a:t>
                </a:r>
                <a:r>
                  <a:rPr lang="en-US" dirty="0" err="1"/>
                  <a:t>moguće</a:t>
                </a:r>
                <a:r>
                  <a:rPr lang="en-US" dirty="0"/>
                  <a:t> </a:t>
                </a:r>
                <a:r>
                  <a:rPr lang="en-US" dirty="0" err="1"/>
                  <a:t>razlikovati</a:t>
                </a:r>
                <a:r>
                  <a:rPr lang="en-US" dirty="0"/>
                  <a:t> </a:t>
                </a:r>
                <a:r>
                  <a:rPr lang="en-US" dirty="0" err="1"/>
                  <a:t>distribuciju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od </a:t>
                </a:r>
                <a:r>
                  <a:rPr lang="en-US" dirty="0" err="1"/>
                  <a:t>distribucije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hr-HR" dirty="0" err="1"/>
                  <a:t>C</a:t>
                </a:r>
                <a:r>
                  <a:rPr lang="en-US" dirty="0" err="1" smtClean="0"/>
                  <a:t>ilj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vrlo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nespecifičan</a:t>
                </a:r>
                <a:endParaRPr lang="en-US" dirty="0" smtClean="0"/>
              </a:p>
              <a:p>
                <a:pPr lvl="1"/>
                <a:r>
                  <a:rPr lang="hr-HR" dirty="0" smtClean="0"/>
                  <a:t>Potrebna su nam dodatna ograničenja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Uz preslikavanje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r-HR" dirty="0" smtClean="0"/>
                  <a:t> uče i njegov inverz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hr-HR" dirty="0" smtClean="0"/>
              </a:p>
              <a:p>
                <a:r>
                  <a:rPr lang="hr-HR" dirty="0" smtClean="0"/>
                  <a:t>Uvjet </a:t>
                </a:r>
                <a:r>
                  <a:rPr lang="en-US" dirty="0" err="1" smtClean="0"/>
                  <a:t>cikličke</a:t>
                </a:r>
                <a:r>
                  <a:rPr lang="en-US" dirty="0" smtClean="0"/>
                  <a:t> </a:t>
                </a:r>
                <a:r>
                  <a:rPr lang="en-US" dirty="0" err="1"/>
                  <a:t>dosljednosti</a:t>
                </a:r>
                <a:r>
                  <a:rPr lang="hr-HR" dirty="0" smtClean="0"/>
                  <a:t>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))≈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r-HR" dirty="0" smtClean="0"/>
              </a:p>
              <a:p>
                <a:endParaRPr lang="hr-H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47205"/>
            <a:ext cx="5399089" cy="270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3552966"/>
            <a:ext cx="5246640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57" y="1353434"/>
            <a:ext cx="4537344" cy="509125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2052918"/>
            <a:ext cx="550994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Pretvaraju problem u nadzirano učenje</a:t>
            </a:r>
          </a:p>
          <a:p>
            <a:pPr lvl="1"/>
            <a:r>
              <a:rPr lang="hr-HR" dirty="0" smtClean="0"/>
              <a:t>Umjesto parova primjera </a:t>
            </a:r>
            <a:r>
              <a:rPr lang="mr-IN" dirty="0" smtClean="0"/>
              <a:t>–</a:t>
            </a:r>
            <a:r>
              <a:rPr lang="hr-HR" dirty="0" smtClean="0"/>
              <a:t> nadziranje zajedničkim značajkama cijelih setova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Standardni gubitak </a:t>
            </a:r>
            <a:r>
              <a:rPr lang="hr-HR" dirty="0" smtClean="0"/>
              <a:t>GAN-a: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Proširuju gubitkom cikličke dosljednosti: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Gubitak </a:t>
            </a:r>
            <a:r>
              <a:rPr lang="hr-HR" dirty="0" err="1" smtClean="0"/>
              <a:t>CycleGAN</a:t>
            </a:r>
            <a:r>
              <a:rPr lang="hr-HR" dirty="0" smtClean="0"/>
              <a:t>-a: 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4" y="2586818"/>
            <a:ext cx="54768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34" y="5114924"/>
            <a:ext cx="44767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34" y="3894821"/>
            <a:ext cx="4171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networks</a:t>
            </a:r>
            <a:r>
              <a:rPr lang="en-US" sz="1600" dirty="0"/>
              <a:t>.</a:t>
            </a:r>
            <a:r>
              <a:rPr lang="is-IS" sz="1600" dirty="0" smtClean="0"/>
              <a:t> arXiv:1703.00848,</a:t>
            </a:r>
            <a:r>
              <a:rPr lang="en-US" sz="1600" dirty="0" smtClean="0"/>
              <a:t> 2017</a:t>
            </a:r>
            <a:r>
              <a:rPr lang="en-US" sz="16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24012"/>
            <a:ext cx="7243763" cy="45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smtClean="0"/>
              <a:t>drediti združenu distribuciju više različitih domena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160945"/>
            <a:ext cx="52673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3160945"/>
            <a:ext cx="5062480" cy="1256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4624059"/>
            <a:ext cx="10425055" cy="13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Pretpostavka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</a:t>
            </a:r>
            <a:r>
              <a:rPr lang="hr-HR" dirty="0"/>
              <a:t>zvorni i ciljni skupovi uzorkovani iz marginalnih distribucija</a:t>
            </a:r>
          </a:p>
          <a:p>
            <a:endParaRPr lang="hr-HR" dirty="0" smtClean="0"/>
          </a:p>
          <a:p>
            <a:r>
              <a:rPr lang="hr-HR" dirty="0" smtClean="0"/>
              <a:t>Problem:</a:t>
            </a:r>
          </a:p>
          <a:p>
            <a:pPr lvl="1"/>
            <a:r>
              <a:rPr lang="hr-HR" dirty="0" smtClean="0"/>
              <a:t>Združenih </a:t>
            </a:r>
            <a:r>
              <a:rPr lang="hr-HR" dirty="0"/>
              <a:t>distribucija ima beskonačno </a:t>
            </a:r>
            <a:r>
              <a:rPr lang="hr-HR" dirty="0" smtClean="0"/>
              <a:t>mnogo</a:t>
            </a:r>
            <a:endParaRPr lang="hr-HR" dirty="0"/>
          </a:p>
          <a:p>
            <a:endParaRPr lang="hr-HR" dirty="0"/>
          </a:p>
          <a:p>
            <a:r>
              <a:rPr lang="hr-HR" dirty="0" smtClean="0"/>
              <a:t>Potrebno dodatno ograničenje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9610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Preslikavanje </a:t>
            </a:r>
            <a:r>
              <a:rPr lang="hr-HR" dirty="0"/>
              <a:t>obje domene na prostor zajedničkih latentnih varijabli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5" y="2616200"/>
            <a:ext cx="5399418" cy="3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Translacija</a:t>
            </a:r>
            <a:r>
              <a:rPr lang="en-US" dirty="0" smtClean="0"/>
              <a:t> s </a:t>
            </a:r>
            <a:r>
              <a:rPr lang="en-US" dirty="0" err="1" smtClean="0"/>
              <a:t>označenim</a:t>
            </a:r>
            <a:r>
              <a:rPr lang="en-US" dirty="0" smtClean="0"/>
              <a:t> </a:t>
            </a:r>
            <a:r>
              <a:rPr lang="en-US" dirty="0" err="1" smtClean="0"/>
              <a:t>primjerima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/>
              <a:t>Uvjetovane</a:t>
            </a:r>
            <a:r>
              <a:rPr lang="en-US" dirty="0"/>
              <a:t> </a:t>
            </a:r>
            <a:r>
              <a:rPr lang="en-US" dirty="0" err="1"/>
              <a:t>generativne</a:t>
            </a:r>
            <a:r>
              <a:rPr lang="en-US" dirty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Nenadzirana </a:t>
            </a:r>
            <a:r>
              <a:rPr lang="en-US" dirty="0" err="1"/>
              <a:t>translacija</a:t>
            </a:r>
            <a:r>
              <a:rPr lang="en-US" dirty="0"/>
              <a:t> </a:t>
            </a:r>
            <a:r>
              <a:rPr lang="hr-HR" dirty="0"/>
              <a:t>slika </a:t>
            </a:r>
            <a:r>
              <a:rPr lang="en-US" dirty="0"/>
              <a:t>(UNIT)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VAE stvara latentni prostor</a:t>
            </a:r>
          </a:p>
          <a:p>
            <a:pPr lvl="1"/>
            <a:r>
              <a:rPr lang="hr-HR" dirty="0" smtClean="0"/>
              <a:t>GAN </a:t>
            </a:r>
            <a:r>
              <a:rPr lang="hr-HR" dirty="0" err="1" smtClean="0"/>
              <a:t>mapira</a:t>
            </a:r>
            <a:r>
              <a:rPr lang="hr-HR" dirty="0" smtClean="0"/>
              <a:t> latentni prostor u prostor slika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14" y="3929606"/>
            <a:ext cx="4592239" cy="206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3721099"/>
            <a:ext cx="3378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navedenih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</a:t>
            </a:r>
            <a:r>
              <a:rPr lang="hr-HR" dirty="0" smtClean="0"/>
              <a:t>isu 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podataka na</a:t>
            </a:r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 smtClean="0"/>
          </a:p>
          <a:p>
            <a:r>
              <a:rPr lang="hr-HR" dirty="0" smtClean="0"/>
              <a:t>Na primjeru slika</a:t>
            </a:r>
            <a:endParaRPr lang="hr-HR" dirty="0"/>
          </a:p>
          <a:p>
            <a:pPr lvl="1"/>
            <a:r>
              <a:rPr lang="hr-HR" dirty="0" err="1" smtClean="0"/>
              <a:t>Invarijantno</a:t>
            </a:r>
            <a:r>
              <a:rPr lang="hr-HR" dirty="0" smtClean="0"/>
              <a:t> - sadržaj slike ( prostorna struktura )</a:t>
            </a:r>
          </a:p>
          <a:p>
            <a:pPr lvl="1"/>
            <a:r>
              <a:rPr lang="hr-HR" dirty="0" smtClean="0"/>
              <a:t>Specifično - stil slike (</a:t>
            </a:r>
            <a:r>
              <a:rPr lang="hr-HR" dirty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sadržaja slike )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38162"/>
            <a:ext cx="4710612" cy="261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39" y="3085502"/>
            <a:ext cx="6032933" cy="21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2"/>
            <a:ext cx="9076313" cy="4447936"/>
          </a:xfr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8754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Omogućuje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endParaRPr lang="en-US" dirty="0" smtClean="0"/>
          </a:p>
          <a:p>
            <a:pPr lvl="1"/>
            <a:r>
              <a:rPr lang="en-US" dirty="0" err="1" smtClean="0"/>
              <a:t>Zahtijeva</a:t>
            </a:r>
            <a:r>
              <a:rPr lang="en-US" dirty="0" smtClean="0"/>
              <a:t> </a:t>
            </a:r>
            <a:r>
              <a:rPr lang="en-US" dirty="0" err="1" smtClean="0"/>
              <a:t>označene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modelima</a:t>
            </a:r>
          </a:p>
          <a:p>
            <a:pPr lvl="1"/>
            <a:r>
              <a:rPr lang="hr-HR" dirty="0" smtClean="0"/>
              <a:t>Omogućuje dvosmjernu translaciju</a:t>
            </a:r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en-US" dirty="0" err="1" smtClean="0"/>
              <a:t>Realističan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skica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 -&gt;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zraka</a:t>
            </a:r>
            <a:endParaRPr lang="en-US" dirty="0" smtClean="0"/>
          </a:p>
          <a:p>
            <a:pPr lvl="1"/>
            <a:r>
              <a:rPr lang="hr-HR" dirty="0" smtClean="0"/>
              <a:t>Zakazuju kod nestrukturiranih podataka</a:t>
            </a:r>
          </a:p>
          <a:p>
            <a:pPr lvl="2"/>
            <a:r>
              <a:rPr lang="en-US" dirty="0" smtClean="0"/>
              <a:t>N</a:t>
            </a:r>
            <a:r>
              <a:rPr lang="hr-HR" dirty="0" smtClean="0"/>
              <a:t>pr. </a:t>
            </a:r>
            <a:r>
              <a:rPr lang="en-US" dirty="0" smtClean="0"/>
              <a:t>d</a:t>
            </a:r>
            <a:r>
              <a:rPr lang="hr-HR" dirty="0" err="1" smtClean="0"/>
              <a:t>rvo</a:t>
            </a:r>
            <a:r>
              <a:rPr lang="hr-HR" dirty="0" smtClean="0"/>
              <a:t> ispred zgrade</a:t>
            </a:r>
          </a:p>
          <a:p>
            <a:pPr lvl="1"/>
            <a:r>
              <a:rPr lang="hr-HR" dirty="0" smtClean="0"/>
              <a:t>Dobar kod izmjene stila, loš kod izmjene strukture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GAN-ova 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preciznost generacije</a:t>
            </a:r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Diskriminativni</a:t>
                </a:r>
              </a:p>
              <a:p>
                <a:pPr lvl="1"/>
                <a:r>
                  <a:rPr lang="en-US" dirty="0" err="1" smtClean="0"/>
                  <a:t>Modeliranje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pomoću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varijabli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Učenje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uvjetne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vjerojatnosti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Ne </a:t>
                </a:r>
                <a:r>
                  <a:rPr lang="en-US" dirty="0" err="1" smtClean="0"/>
                  <a:t>stvaraju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pretpostavki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distribuciji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Vrše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klasifikaciju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Generativni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Uče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pojedinih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Razne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mogu</a:t>
                </a:r>
                <a:endParaRPr lang="en-US" dirty="0" smtClean="0"/>
              </a:p>
              <a:p>
                <a:pPr lvl="2"/>
                <a:r>
                  <a:rPr lang="en-US" dirty="0" err="1"/>
                  <a:t>U</a:t>
                </a:r>
                <a:r>
                  <a:rPr lang="en-US" dirty="0" err="1" smtClean="0"/>
                  <a:t>zorkovati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primjere</a:t>
                </a:r>
                <a:endParaRPr lang="en-US" dirty="0"/>
              </a:p>
              <a:p>
                <a:pPr lvl="2"/>
                <a:r>
                  <a:rPr lang="en-US" dirty="0" err="1" smtClean="0"/>
                  <a:t>Naučiti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Identificirati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značajke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Mini-max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maksimizira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en-US" dirty="0" smtClean="0"/>
              <a:t> </a:t>
            </a:r>
            <a:r>
              <a:rPr lang="en-US" dirty="0" err="1" smtClean="0"/>
              <a:t>minimizira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/>
              <a:t>Nenadzirani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Kod</a:t>
            </a:r>
            <a:r>
              <a:rPr lang="en-US" dirty="0" smtClean="0"/>
              <a:t> GAN-ova: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82" y="4993014"/>
            <a:ext cx="7708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Generator (G) </a:t>
            </a:r>
          </a:p>
          <a:p>
            <a:pPr lvl="1"/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</a:p>
          <a:p>
            <a:pPr lvl="1"/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41" y="3736876"/>
            <a:ext cx="5857875" cy="2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r>
              <a:rPr lang="en-US" sz="3200" dirty="0" smtClean="0"/>
              <a:t> (AE)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818901" cy="4195481"/>
          </a:xfrm>
        </p:spPr>
        <p:txBody>
          <a:bodyPr/>
          <a:lstStyle/>
          <a:p>
            <a:r>
              <a:rPr lang="hr-HR" dirty="0" smtClean="0"/>
              <a:t>Mreže s ciljem postizanja čim veće sličnosti ulaza i izlaza</a:t>
            </a:r>
          </a:p>
          <a:p>
            <a:endParaRPr lang="hr-HR" dirty="0" smtClean="0"/>
          </a:p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02" y="4474725"/>
            <a:ext cx="7853464" cy="20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latentnog vektora uče </a:t>
            </a:r>
            <a:r>
              <a:rPr lang="hr-HR" dirty="0" err="1" smtClean="0"/>
              <a:t>Gausovu</a:t>
            </a:r>
            <a:r>
              <a:rPr lang="hr-HR" dirty="0" smtClean="0"/>
              <a:t> distribuciju podataka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3035856"/>
            <a:ext cx="8244361" cy="32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Uvjetovane</a:t>
            </a:r>
            <a:r>
              <a:rPr lang="en-US" dirty="0"/>
              <a:t> </a:t>
            </a:r>
            <a:r>
              <a:rPr lang="en-US" dirty="0" err="1"/>
              <a:t>generativne</a:t>
            </a:r>
            <a:r>
              <a:rPr lang="en-US" dirty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138074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GANova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3" y="3221081"/>
            <a:ext cx="8637913" cy="3171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</a:p>
        </p:txBody>
      </p:sp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1896</TotalTime>
  <Words>751</Words>
  <Application>Microsoft Macintosh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Century Gothic</vt:lpstr>
      <vt:lpstr>Mangal</vt:lpstr>
      <vt:lpstr>Wingdings 3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Suparnički modeli</vt:lpstr>
      <vt:lpstr>Autoenkoderi (AE)</vt:lpstr>
      <vt:lpstr>Varijacijski autoenkoderi (VAE)</vt:lpstr>
      <vt:lpstr>Varijacijski autoenkoderi (VAE)</vt:lpstr>
      <vt:lpstr>Uvjetovane generativne mreže</vt:lpstr>
      <vt:lpstr>Uvjetovane generativne mreže</vt:lpstr>
      <vt:lpstr>Translacija bez uparenih primjera za učenje</vt:lpstr>
      <vt:lpstr>Translacija bez uparenih primjera za učenje</vt:lpstr>
      <vt:lpstr>Kružni GAN (CycleGAN)</vt:lpstr>
      <vt:lpstr>Kružni GAN (CycleGAN)</vt:lpstr>
      <vt:lpstr>Kružni GAN (CycleGAN)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Problemi navedenih modela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87</cp:revision>
  <dcterms:created xsi:type="dcterms:W3CDTF">2018-05-17T21:43:28Z</dcterms:created>
  <dcterms:modified xsi:type="dcterms:W3CDTF">2018-06-13T11:34:55Z</dcterms:modified>
</cp:coreProperties>
</file>