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3" r:id="rId3"/>
    <p:sldId id="257" r:id="rId4"/>
    <p:sldId id="265" r:id="rId5"/>
    <p:sldId id="266" r:id="rId6"/>
    <p:sldId id="267" r:id="rId7"/>
    <p:sldId id="269" r:id="rId8"/>
    <p:sldId id="271" r:id="rId9"/>
    <p:sldId id="258" r:id="rId10"/>
    <p:sldId id="272" r:id="rId11"/>
    <p:sldId id="259" r:id="rId12"/>
    <p:sldId id="273" r:id="rId13"/>
    <p:sldId id="264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1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7"/>
    <p:restoredTop sz="94761"/>
  </p:normalViewPr>
  <p:slideViewPr>
    <p:cSldViewPr snapToGrid="0" snapToObjects="1">
      <p:cViewPr>
        <p:scale>
          <a:sx n="66" d="100"/>
          <a:sy n="66" d="100"/>
        </p:scale>
        <p:origin x="2120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9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35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76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4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1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2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9DE-2E6D-7646-A583-92A7E558AB0E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9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r-H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Click to edit Master text styles</a:t>
            </a:r>
          </a:p>
          <a:p>
            <a:pPr lvl="1"/>
            <a:r>
              <a:rPr lang="hr-HR" smtClean="0"/>
              <a:t>Second level</a:t>
            </a:r>
          </a:p>
          <a:p>
            <a:pPr lvl="2"/>
            <a:r>
              <a:rPr lang="hr-HR" smtClean="0"/>
              <a:t>Third level</a:t>
            </a:r>
          </a:p>
          <a:p>
            <a:pPr lvl="3"/>
            <a:r>
              <a:rPr lang="hr-HR" smtClean="0"/>
              <a:t>Fourth level</a:t>
            </a:r>
          </a:p>
          <a:p>
            <a:pPr lvl="4"/>
            <a:r>
              <a:rPr lang="hr-H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6B89DE-2E6D-7646-A583-92A7E558AB0E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6853-0373-4D43-BCC7-F1B8BF4C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 err="1" smtClean="0"/>
              <a:t>Suparnički</a:t>
            </a:r>
            <a:r>
              <a:rPr lang="en-US" sz="6000" dirty="0" smtClean="0"/>
              <a:t> </a:t>
            </a:r>
            <a:r>
              <a:rPr lang="en-US" sz="6000" dirty="0" err="1" smtClean="0"/>
              <a:t>generativni</a:t>
            </a:r>
            <a:r>
              <a:rPr lang="en-US" sz="6000" dirty="0" smtClean="0"/>
              <a:t> </a:t>
            </a:r>
            <a:r>
              <a:rPr lang="en-US" sz="6000" dirty="0" err="1" smtClean="0"/>
              <a:t>modeli</a:t>
            </a:r>
            <a:r>
              <a:rPr lang="en-US" sz="6000" dirty="0" smtClean="0"/>
              <a:t> </a:t>
            </a:r>
            <a:r>
              <a:rPr lang="en-US" sz="6000" dirty="0" err="1" smtClean="0"/>
              <a:t>za</a:t>
            </a:r>
            <a:r>
              <a:rPr lang="en-US" sz="6000" dirty="0" smtClean="0"/>
              <a:t> </a:t>
            </a:r>
            <a:r>
              <a:rPr lang="en-US" sz="6000" dirty="0" err="1" smtClean="0"/>
              <a:t>prevođenje</a:t>
            </a:r>
            <a:r>
              <a:rPr lang="en-US" sz="6000" dirty="0" smtClean="0"/>
              <a:t> </a:t>
            </a:r>
            <a:r>
              <a:rPr lang="en-US" sz="6000" dirty="0" err="1" smtClean="0"/>
              <a:t>slika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973323"/>
            <a:ext cx="8825658" cy="86142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tx1"/>
                </a:solidFill>
              </a:rPr>
              <a:t>Student: </a:t>
            </a:r>
            <a:r>
              <a:rPr lang="en-US" cap="none" dirty="0" err="1" smtClean="0">
                <a:solidFill>
                  <a:schemeClr val="tx1"/>
                </a:solidFill>
              </a:rPr>
              <a:t>Vukić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</a:rPr>
              <a:t>Krešimir</a:t>
            </a:r>
            <a:endParaRPr lang="en-US" cap="none" dirty="0" smtClean="0">
              <a:solidFill>
                <a:schemeClr val="tx1"/>
              </a:solidFill>
            </a:endParaRPr>
          </a:p>
          <a:p>
            <a:r>
              <a:rPr lang="en-US" cap="none" dirty="0" smtClean="0">
                <a:solidFill>
                  <a:schemeClr val="tx1"/>
                </a:solidFill>
              </a:rPr>
              <a:t>Mentor: </a:t>
            </a:r>
            <a:r>
              <a:rPr lang="en-US" cap="none" dirty="0" err="1" smtClean="0">
                <a:solidFill>
                  <a:schemeClr val="tx1"/>
                </a:solidFill>
              </a:rPr>
              <a:t>Siniša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 err="1" smtClean="0">
                <a:solidFill>
                  <a:schemeClr val="tx1"/>
                </a:solidFill>
              </a:rPr>
              <a:t>Šegvić</a:t>
            </a:r>
            <a:endParaRPr lang="en-US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2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Uvjetne</a:t>
            </a:r>
            <a:r>
              <a:rPr lang="en-US" dirty="0" smtClean="0"/>
              <a:t> </a:t>
            </a:r>
            <a:r>
              <a:rPr lang="en-US" dirty="0" err="1" smtClean="0"/>
              <a:t>generativne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694739"/>
          </a:xfrm>
        </p:spPr>
        <p:txBody>
          <a:bodyPr/>
          <a:lstStyle/>
          <a:p>
            <a:r>
              <a:rPr lang="hr-HR" dirty="0" smtClean="0"/>
              <a:t>Funkcija gubitka</a:t>
            </a:r>
          </a:p>
          <a:p>
            <a:pPr lvl="1"/>
            <a:r>
              <a:rPr lang="hr-HR" dirty="0" smtClean="0"/>
              <a:t>Obični GAN - jesu li generirani podatci različiti od stvarnih</a:t>
            </a:r>
          </a:p>
          <a:p>
            <a:pPr lvl="1"/>
            <a:r>
              <a:rPr lang="hr-HR" dirty="0" smtClean="0"/>
              <a:t>Uvjetovani GAN </a:t>
            </a:r>
            <a:r>
              <a:rPr lang="mr-IN" dirty="0" smtClean="0"/>
              <a:t>–</a:t>
            </a:r>
            <a:r>
              <a:rPr lang="hr-HR" dirty="0" smtClean="0"/>
              <a:t> dodatno pokušavaju svrstati podatke u klase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GANovi</a:t>
            </a:r>
            <a:r>
              <a:rPr lang="en-US" dirty="0" smtClean="0"/>
              <a:t> </a:t>
            </a:r>
            <a:r>
              <a:rPr lang="en-US" dirty="0" err="1" smtClean="0"/>
              <a:t>ovise</a:t>
            </a:r>
            <a:r>
              <a:rPr lang="en-US" dirty="0" smtClean="0"/>
              <a:t> o </a:t>
            </a:r>
            <a:r>
              <a:rPr lang="en-US" dirty="0" err="1" smtClean="0"/>
              <a:t>velikim</a:t>
            </a:r>
            <a:r>
              <a:rPr lang="en-US" dirty="0" smtClean="0"/>
              <a:t> </a:t>
            </a:r>
            <a:r>
              <a:rPr lang="en-US" dirty="0" err="1" smtClean="0"/>
              <a:t>količinama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Izrada</a:t>
            </a:r>
            <a:r>
              <a:rPr lang="en-US" dirty="0" smtClean="0"/>
              <a:t> </a:t>
            </a:r>
            <a:r>
              <a:rPr lang="en-US" dirty="0" err="1" smtClean="0"/>
              <a:t>takvih</a:t>
            </a:r>
            <a:r>
              <a:rPr lang="en-US" dirty="0" smtClean="0"/>
              <a:t> </a:t>
            </a:r>
            <a:r>
              <a:rPr lang="en-US" dirty="0" err="1" smtClean="0"/>
              <a:t>skupova</a:t>
            </a:r>
            <a:endParaRPr lang="en-US" dirty="0"/>
          </a:p>
          <a:p>
            <a:pPr lvl="1"/>
            <a:r>
              <a:rPr lang="en-US" dirty="0" err="1" smtClean="0"/>
              <a:t>Izuzetno</a:t>
            </a:r>
            <a:r>
              <a:rPr lang="en-US" dirty="0" smtClean="0"/>
              <a:t> </a:t>
            </a:r>
            <a:r>
              <a:rPr lang="en-US" dirty="0" err="1" smtClean="0"/>
              <a:t>skupa</a:t>
            </a:r>
            <a:endParaRPr lang="en-US" dirty="0" smtClean="0"/>
          </a:p>
          <a:p>
            <a:pPr lvl="1"/>
            <a:r>
              <a:rPr lang="en-US" dirty="0" err="1" smtClean="0"/>
              <a:t>Iznimno</a:t>
            </a:r>
            <a:r>
              <a:rPr lang="en-US" dirty="0" smtClean="0"/>
              <a:t> </a:t>
            </a:r>
            <a:r>
              <a:rPr lang="en-US" dirty="0" err="1" smtClean="0"/>
              <a:t>dugotrajna</a:t>
            </a:r>
            <a:endParaRPr lang="en-US" dirty="0" smtClean="0"/>
          </a:p>
          <a:p>
            <a:pPr lvl="1"/>
            <a:r>
              <a:rPr lang="en-US" dirty="0" err="1" smtClean="0"/>
              <a:t>Često</a:t>
            </a:r>
            <a:r>
              <a:rPr lang="en-US" dirty="0" smtClean="0"/>
              <a:t> </a:t>
            </a:r>
            <a:r>
              <a:rPr lang="en-US" dirty="0" err="1" smtClean="0"/>
              <a:t>neizvediva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2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učenju</a:t>
            </a:r>
            <a:r>
              <a:rPr lang="en-US" dirty="0" smtClean="0"/>
              <a:t> bez </a:t>
            </a:r>
            <a:r>
              <a:rPr lang="en-US" dirty="0" err="1" smtClean="0"/>
              <a:t>označenih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cilj</a:t>
            </a:r>
            <a:r>
              <a:rPr lang="en-US" dirty="0" smtClean="0"/>
              <a:t> u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ostaje</a:t>
            </a:r>
            <a:r>
              <a:rPr lang="en-US" dirty="0" smtClean="0"/>
              <a:t> </a:t>
            </a:r>
            <a:r>
              <a:rPr lang="en-US" dirty="0" err="1" smtClean="0"/>
              <a:t>isti</a:t>
            </a:r>
            <a:endParaRPr lang="en-US" dirty="0" smtClean="0"/>
          </a:p>
          <a:p>
            <a:pPr lvl="1"/>
            <a:r>
              <a:rPr lang="en-US" dirty="0" err="1"/>
              <a:t>Naučiti</a:t>
            </a:r>
            <a:r>
              <a:rPr lang="en-US" dirty="0"/>
              <a:t> </a:t>
            </a:r>
            <a:r>
              <a:rPr lang="en-US" dirty="0" err="1"/>
              <a:t>preslikavanje</a:t>
            </a:r>
            <a:r>
              <a:rPr lang="en-US" dirty="0"/>
              <a:t> s </a:t>
            </a:r>
            <a:r>
              <a:rPr lang="en-US" dirty="0" err="1"/>
              <a:t>izvorišne</a:t>
            </a:r>
            <a:r>
              <a:rPr lang="en-US" dirty="0"/>
              <a:t> </a:t>
            </a:r>
            <a:r>
              <a:rPr lang="en-US" dirty="0" err="1"/>
              <a:t>domene</a:t>
            </a:r>
            <a:r>
              <a:rPr lang="en-US" dirty="0"/>
              <a:t> X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ciljnu</a:t>
            </a:r>
            <a:r>
              <a:rPr lang="en-US" dirty="0"/>
              <a:t> Y: G:X-&gt;Y</a:t>
            </a:r>
          </a:p>
          <a:p>
            <a:pPr marL="457200" lvl="1" indent="0">
              <a:buNone/>
            </a:pPr>
            <a:r>
              <a:rPr lang="en-US" dirty="0" err="1"/>
              <a:t>takvo</a:t>
            </a:r>
            <a:r>
              <a:rPr lang="en-US" dirty="0"/>
              <a:t> da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razlikovati</a:t>
            </a:r>
            <a:r>
              <a:rPr lang="en-US" dirty="0"/>
              <a:t> </a:t>
            </a:r>
            <a:r>
              <a:rPr lang="en-US" dirty="0" err="1"/>
              <a:t>distribuciju</a:t>
            </a:r>
            <a:r>
              <a:rPr lang="en-US" dirty="0"/>
              <a:t> G(X) od </a:t>
            </a:r>
            <a:r>
              <a:rPr lang="en-US" dirty="0" err="1"/>
              <a:t>distribucije</a:t>
            </a:r>
            <a:r>
              <a:rPr lang="en-US" dirty="0"/>
              <a:t> </a:t>
            </a:r>
            <a:r>
              <a:rPr lang="en-US" dirty="0" smtClean="0"/>
              <a:t>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err="1" smtClean="0"/>
              <a:t>cilj</a:t>
            </a:r>
            <a:r>
              <a:rPr lang="en-US" dirty="0" smtClean="0"/>
              <a:t> je </a:t>
            </a:r>
            <a:r>
              <a:rPr lang="en-US" dirty="0" err="1" smtClean="0"/>
              <a:t>vrlo</a:t>
            </a:r>
            <a:r>
              <a:rPr lang="en-US" dirty="0" smtClean="0"/>
              <a:t> </a:t>
            </a:r>
            <a:r>
              <a:rPr lang="en-US" dirty="0" err="1" smtClean="0"/>
              <a:t>nespecifičan</a:t>
            </a:r>
            <a:endParaRPr lang="en-US" dirty="0" smtClean="0"/>
          </a:p>
          <a:p>
            <a:pPr lvl="1"/>
            <a:r>
              <a:rPr lang="en-US" dirty="0" err="1" smtClean="0"/>
              <a:t>Rezultati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nekonzistentni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TODO </a:t>
            </a:r>
            <a:r>
              <a:rPr lang="en-US" dirty="0" err="1" smtClean="0"/>
              <a:t>sto</a:t>
            </a:r>
            <a:r>
              <a:rPr lang="en-US" dirty="0" smtClean="0"/>
              <a:t> to </a:t>
            </a:r>
            <a:r>
              <a:rPr lang="en-US" dirty="0" err="1" smtClean="0"/>
              <a:t>znaci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5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Uvode</a:t>
            </a:r>
            <a:r>
              <a:rPr lang="en-US" dirty="0" smtClean="0"/>
              <a:t> </a:t>
            </a:r>
            <a:r>
              <a:rPr lang="en-US" dirty="0" err="1" smtClean="0"/>
              <a:t>uvjet</a:t>
            </a:r>
            <a:r>
              <a:rPr lang="en-US" dirty="0" smtClean="0"/>
              <a:t> </a:t>
            </a:r>
            <a:r>
              <a:rPr lang="en-US" dirty="0" err="1" smtClean="0"/>
              <a:t>tranzitivnosti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ciljnom</a:t>
            </a:r>
            <a:r>
              <a:rPr lang="en-US" dirty="0" smtClean="0"/>
              <a:t> </a:t>
            </a:r>
            <a:r>
              <a:rPr lang="en-US" dirty="0" err="1" smtClean="0"/>
              <a:t>funkcijom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Efektivno</a:t>
            </a:r>
            <a:r>
              <a:rPr lang="en-US" dirty="0" smtClean="0"/>
              <a:t> </a:t>
            </a:r>
            <a:r>
              <a:rPr lang="en-US" dirty="0" err="1" smtClean="0"/>
              <a:t>vrše</a:t>
            </a:r>
            <a:r>
              <a:rPr lang="en-US" dirty="0" smtClean="0"/>
              <a:t> </a:t>
            </a:r>
            <a:r>
              <a:rPr lang="en-US" dirty="0" err="1" smtClean="0"/>
              <a:t>regularizaciju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Uz</a:t>
            </a:r>
            <a:r>
              <a:rPr lang="en-US" dirty="0" smtClean="0"/>
              <a:t> </a:t>
            </a:r>
            <a:r>
              <a:rPr lang="en-US" dirty="0" err="1" smtClean="0"/>
              <a:t>inverz</a:t>
            </a:r>
            <a:r>
              <a:rPr lang="en-US" dirty="0" smtClean="0"/>
              <a:t> G-a =&gt; F : Y </a:t>
            </a:r>
            <a:r>
              <a:rPr lang="mr-IN" dirty="0" smtClean="0"/>
              <a:t>–</a:t>
            </a:r>
            <a:r>
              <a:rPr lang="en-US" dirty="0" smtClean="0"/>
              <a:t>&gt; X</a:t>
            </a:r>
          </a:p>
          <a:p>
            <a:pPr lvl="1"/>
            <a:r>
              <a:rPr lang="en-US" dirty="0" err="1" smtClean="0"/>
              <a:t>Funkciju</a:t>
            </a:r>
            <a:r>
              <a:rPr lang="en-US" dirty="0" smtClean="0"/>
              <a:t> </a:t>
            </a:r>
            <a:r>
              <a:rPr lang="en-US" dirty="0" err="1" smtClean="0"/>
              <a:t>gubitka</a:t>
            </a:r>
            <a:r>
              <a:rPr lang="en-US" dirty="0" smtClean="0"/>
              <a:t> </a:t>
            </a:r>
            <a:r>
              <a:rPr lang="en-US" dirty="0" err="1" smtClean="0"/>
              <a:t>proširuju</a:t>
            </a:r>
            <a:r>
              <a:rPr lang="en-US" dirty="0" smtClean="0"/>
              <a:t> </a:t>
            </a:r>
            <a:r>
              <a:rPr lang="en-US" dirty="0" err="1" smtClean="0"/>
              <a:t>gubitkom</a:t>
            </a:r>
            <a:r>
              <a:rPr lang="en-US" dirty="0" smtClean="0"/>
              <a:t> </a:t>
            </a:r>
            <a:r>
              <a:rPr lang="en-US" dirty="0" err="1" smtClean="0"/>
              <a:t>cikličke</a:t>
            </a:r>
            <a:r>
              <a:rPr lang="en-US" dirty="0" smtClean="0"/>
              <a:t> </a:t>
            </a:r>
            <a:r>
              <a:rPr lang="en-US" dirty="0" err="1" smtClean="0"/>
              <a:t>dosljednosti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	F(G(X)) = </a:t>
            </a:r>
            <a:r>
              <a:rPr lang="en-US" dirty="0" err="1" smtClean="0"/>
              <a:t>cca</a:t>
            </a:r>
            <a:r>
              <a:rPr lang="en-US" dirty="0" smtClean="0"/>
              <a:t> </a:t>
            </a:r>
            <a:r>
              <a:rPr lang="en-US" dirty="0" smtClean="0"/>
              <a:t>X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6155681"/>
            <a:ext cx="9961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Jun-Yan </a:t>
            </a:r>
            <a:r>
              <a:rPr lang="en-US" sz="1600" dirty="0"/>
              <a:t>Zhu, </a:t>
            </a:r>
            <a:r>
              <a:rPr lang="en-US" sz="1600" dirty="0" err="1"/>
              <a:t>Taesung</a:t>
            </a:r>
            <a:r>
              <a:rPr lang="en-US" sz="1600" dirty="0"/>
              <a:t> Park, Phillip </a:t>
            </a:r>
            <a:r>
              <a:rPr lang="en-US" sz="1600" dirty="0" err="1"/>
              <a:t>Isola</a:t>
            </a:r>
            <a:r>
              <a:rPr lang="en-US" sz="1600" dirty="0"/>
              <a:t>, </a:t>
            </a:r>
            <a:r>
              <a:rPr lang="en-US" sz="1600" dirty="0" err="1"/>
              <a:t>i</a:t>
            </a:r>
            <a:r>
              <a:rPr lang="en-US" sz="1600" dirty="0"/>
              <a:t> Alexei A </a:t>
            </a:r>
            <a:r>
              <a:rPr lang="en-US" sz="1600" dirty="0" err="1"/>
              <a:t>Efros</a:t>
            </a:r>
            <a:r>
              <a:rPr lang="en-US" sz="1600" dirty="0"/>
              <a:t>. Unpaired image-to-image translation using cycle-consistent adversarial networks. </a:t>
            </a:r>
            <a:r>
              <a:rPr lang="en-US" sz="1600" dirty="0" err="1"/>
              <a:t>arXiv</a:t>
            </a:r>
            <a:r>
              <a:rPr lang="en-US" sz="1600" dirty="0"/>
              <a:t> pre-print arXiv:1703.10593, 2017.</a:t>
            </a:r>
          </a:p>
        </p:txBody>
      </p:sp>
    </p:spTree>
    <p:extLst>
      <p:ext uri="{BB962C8B-B14F-4D97-AF65-F5344CB8AC3E}">
        <p14:creationId xmlns:p14="http://schemas.microsoft.com/office/powerpoint/2010/main" val="4724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556" y="1396536"/>
            <a:ext cx="4637618" cy="5203769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3312" y="6155681"/>
            <a:ext cx="9961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Jun-Yan </a:t>
            </a:r>
            <a:r>
              <a:rPr lang="en-US" sz="1600" dirty="0"/>
              <a:t>Zhu, </a:t>
            </a:r>
            <a:r>
              <a:rPr lang="en-US" sz="1600" dirty="0" err="1"/>
              <a:t>Taesung</a:t>
            </a:r>
            <a:r>
              <a:rPr lang="en-US" sz="1600" dirty="0"/>
              <a:t> Park, Phillip </a:t>
            </a:r>
            <a:r>
              <a:rPr lang="en-US" sz="1600" dirty="0" err="1"/>
              <a:t>Isola</a:t>
            </a:r>
            <a:r>
              <a:rPr lang="en-US" sz="1600" dirty="0"/>
              <a:t>, </a:t>
            </a:r>
            <a:r>
              <a:rPr lang="en-US" sz="1600" dirty="0" err="1"/>
              <a:t>i</a:t>
            </a:r>
            <a:r>
              <a:rPr lang="en-US" sz="1600" dirty="0"/>
              <a:t> Alexei A </a:t>
            </a:r>
            <a:r>
              <a:rPr lang="en-US" sz="1600" dirty="0" err="1"/>
              <a:t>Efros</a:t>
            </a:r>
            <a:r>
              <a:rPr lang="en-US" sz="1600" dirty="0"/>
              <a:t>. Unpaired image-to-image translation using cycle-consistent adversarial networks. </a:t>
            </a:r>
            <a:r>
              <a:rPr lang="en-US" sz="1600" dirty="0" err="1"/>
              <a:t>arXiv</a:t>
            </a:r>
            <a:r>
              <a:rPr lang="en-US" sz="1600" dirty="0"/>
              <a:t> pre-print arXiv:1703.10593, 2017.</a:t>
            </a:r>
          </a:p>
        </p:txBody>
      </p:sp>
    </p:spTree>
    <p:extLst>
      <p:ext uri="{BB962C8B-B14F-4D97-AF65-F5344CB8AC3E}">
        <p14:creationId xmlns:p14="http://schemas.microsoft.com/office/powerpoint/2010/main" val="193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Kružni</a:t>
            </a:r>
            <a:r>
              <a:rPr lang="en-US" dirty="0" smtClean="0"/>
              <a:t> GAN (</a:t>
            </a:r>
            <a:r>
              <a:rPr lang="en-US" dirty="0" err="1" smtClean="0"/>
              <a:t>CycleGAN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Pretvaraju problem u nadzirano </a:t>
            </a:r>
            <a:r>
              <a:rPr lang="hr-HR" dirty="0" smtClean="0"/>
              <a:t>učenje</a:t>
            </a:r>
          </a:p>
          <a:p>
            <a:pPr lvl="1"/>
            <a:r>
              <a:rPr lang="hr-HR" dirty="0" smtClean="0"/>
              <a:t>TODO </a:t>
            </a:r>
            <a:r>
              <a:rPr lang="hr-HR" dirty="0" err="1" smtClean="0"/>
              <a:t>loss</a:t>
            </a:r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Umjesto parova primjera </a:t>
            </a:r>
            <a:r>
              <a:rPr lang="mr-IN" dirty="0" smtClean="0"/>
              <a:t>–</a:t>
            </a:r>
            <a:r>
              <a:rPr lang="hr-HR" dirty="0" smtClean="0"/>
              <a:t> nadziranje zajedničkim značajkama cijelih setova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3312" y="6155681"/>
            <a:ext cx="9961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Jun-Yan </a:t>
            </a:r>
            <a:r>
              <a:rPr lang="en-US" sz="1600" dirty="0"/>
              <a:t>Zhu, </a:t>
            </a:r>
            <a:r>
              <a:rPr lang="en-US" sz="1600" dirty="0" err="1"/>
              <a:t>Taesung</a:t>
            </a:r>
            <a:r>
              <a:rPr lang="en-US" sz="1600" dirty="0"/>
              <a:t> Park, Phillip </a:t>
            </a:r>
            <a:r>
              <a:rPr lang="en-US" sz="1600" dirty="0" err="1"/>
              <a:t>Isola</a:t>
            </a:r>
            <a:r>
              <a:rPr lang="en-US" sz="1600" dirty="0"/>
              <a:t>, </a:t>
            </a:r>
            <a:r>
              <a:rPr lang="en-US" sz="1600" dirty="0" err="1"/>
              <a:t>i</a:t>
            </a:r>
            <a:r>
              <a:rPr lang="en-US" sz="1600" dirty="0"/>
              <a:t> Alexei A </a:t>
            </a:r>
            <a:r>
              <a:rPr lang="en-US" sz="1600" dirty="0" err="1"/>
              <a:t>Efros</a:t>
            </a:r>
            <a:r>
              <a:rPr lang="en-US" sz="1600" dirty="0"/>
              <a:t>. Unpaired image-to-image translation using cycle-consistent adversarial networks. </a:t>
            </a:r>
            <a:r>
              <a:rPr lang="en-US" sz="1600" dirty="0" err="1"/>
              <a:t>arXiv</a:t>
            </a:r>
            <a:r>
              <a:rPr lang="en-US" sz="1600" dirty="0"/>
              <a:t> pre-print arXiv:1703.10593, 2017.</a:t>
            </a:r>
          </a:p>
        </p:txBody>
      </p:sp>
    </p:spTree>
    <p:extLst>
      <p:ext uri="{BB962C8B-B14F-4D97-AF65-F5344CB8AC3E}">
        <p14:creationId xmlns:p14="http://schemas.microsoft.com/office/powerpoint/2010/main" val="5373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Cilj translacije slike s gledišta modeliranja vjerojatnosti</a:t>
            </a:r>
          </a:p>
          <a:p>
            <a:pPr lvl="1"/>
            <a:r>
              <a:rPr lang="en-US" dirty="0" smtClean="0"/>
              <a:t>O</a:t>
            </a:r>
            <a:r>
              <a:rPr lang="hr-HR" dirty="0" err="1" smtClean="0"/>
              <a:t>drediti</a:t>
            </a:r>
            <a:r>
              <a:rPr lang="hr-HR" dirty="0" smtClean="0"/>
              <a:t> združenu distribuciju više različitih domena</a:t>
            </a:r>
          </a:p>
          <a:p>
            <a:endParaRPr lang="hr-HR" dirty="0"/>
          </a:p>
          <a:p>
            <a:r>
              <a:rPr lang="hr-HR" dirty="0" smtClean="0"/>
              <a:t>Kod nenadziranog učenja</a:t>
            </a:r>
          </a:p>
          <a:p>
            <a:pPr lvl="1"/>
            <a:r>
              <a:rPr lang="en-US" dirty="0" smtClean="0"/>
              <a:t>I</a:t>
            </a:r>
            <a:r>
              <a:rPr lang="hr-HR" dirty="0" err="1" smtClean="0"/>
              <a:t>zvorni</a:t>
            </a:r>
            <a:r>
              <a:rPr lang="hr-HR" dirty="0" smtClean="0"/>
              <a:t> i ciljni skupovi uzorkovani iz marginalnih distribucija</a:t>
            </a:r>
          </a:p>
          <a:p>
            <a:pPr lvl="1"/>
            <a:r>
              <a:rPr lang="hr-HR" dirty="0" smtClean="0"/>
              <a:t>Združenih distribucija ima beskonačno mnogo</a:t>
            </a:r>
            <a:endParaRPr lang="hr-HR" dirty="0"/>
          </a:p>
          <a:p>
            <a:pPr lvl="1"/>
            <a:endParaRPr lang="hr-HR" dirty="0" smtClean="0"/>
          </a:p>
          <a:p>
            <a:r>
              <a:rPr lang="hr-HR" dirty="0"/>
              <a:t>Preslikavanje obje domene na prostor zajedničkih latentnih varijabli</a:t>
            </a:r>
          </a:p>
          <a:p>
            <a:endParaRPr lang="hr-H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3312" y="6155681"/>
            <a:ext cx="9961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Ming-Yu </a:t>
            </a:r>
            <a:r>
              <a:rPr lang="en-US" sz="1600" dirty="0"/>
              <a:t>Liu, Thomas </a:t>
            </a:r>
            <a:r>
              <a:rPr lang="en-US" sz="1600" dirty="0" err="1"/>
              <a:t>Breuel</a:t>
            </a:r>
            <a:r>
              <a:rPr lang="en-US" sz="1600" dirty="0"/>
              <a:t>, </a:t>
            </a:r>
            <a:r>
              <a:rPr lang="en-US" sz="1600" dirty="0" err="1"/>
              <a:t>i</a:t>
            </a:r>
            <a:r>
              <a:rPr lang="en-US" sz="1600" dirty="0"/>
              <a:t> Jan </a:t>
            </a:r>
            <a:r>
              <a:rPr lang="en-US" sz="1600" dirty="0" err="1"/>
              <a:t>Kautz</a:t>
            </a:r>
            <a:r>
              <a:rPr lang="en-US" sz="1600" dirty="0"/>
              <a:t>. Unsupervised image-to-</a:t>
            </a:r>
            <a:r>
              <a:rPr lang="en-US" sz="1600" dirty="0" err="1"/>
              <a:t>imagetranslation</a:t>
            </a:r>
            <a:r>
              <a:rPr lang="en-US" sz="1600" dirty="0"/>
              <a:t> networks. U Advances in Neural Information Processing </a:t>
            </a:r>
            <a:r>
              <a:rPr lang="en-US" sz="1600" dirty="0" err="1"/>
              <a:t>Systems,stranice</a:t>
            </a:r>
            <a:r>
              <a:rPr lang="en-US" sz="1600" dirty="0"/>
              <a:t> 700–708, 2017.</a:t>
            </a:r>
          </a:p>
        </p:txBody>
      </p:sp>
    </p:spTree>
    <p:extLst>
      <p:ext uri="{BB962C8B-B14F-4D97-AF65-F5344CB8AC3E}">
        <p14:creationId xmlns:p14="http://schemas.microsoft.com/office/powerpoint/2010/main" val="13697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Ostvarenje umreženim GAN-om i varijacijskim </a:t>
            </a:r>
            <a:r>
              <a:rPr lang="hr-HR" dirty="0" err="1" smtClean="0"/>
              <a:t>autoenkoderom</a:t>
            </a:r>
            <a:endParaRPr lang="hr-HR" dirty="0" smtClean="0"/>
          </a:p>
          <a:p>
            <a:pPr lvl="1"/>
            <a:r>
              <a:rPr lang="hr-HR" dirty="0" smtClean="0"/>
              <a:t>GAN stvara latentni prostor</a:t>
            </a:r>
          </a:p>
          <a:p>
            <a:pPr lvl="1"/>
            <a:r>
              <a:rPr lang="hr-HR" dirty="0" smtClean="0"/>
              <a:t>VAE određuje relacije između domena</a:t>
            </a:r>
          </a:p>
          <a:p>
            <a:pPr marL="457200" lvl="1" indent="0">
              <a:buNone/>
            </a:pPr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30" y="3440587"/>
            <a:ext cx="9456128" cy="30074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3312" y="6155681"/>
            <a:ext cx="9961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Ming-Yu </a:t>
            </a:r>
            <a:r>
              <a:rPr lang="en-US" sz="1600" dirty="0"/>
              <a:t>Liu, Thomas </a:t>
            </a:r>
            <a:r>
              <a:rPr lang="en-US" sz="1600" dirty="0" err="1"/>
              <a:t>Breuel</a:t>
            </a:r>
            <a:r>
              <a:rPr lang="en-US" sz="1600" dirty="0"/>
              <a:t>, </a:t>
            </a:r>
            <a:r>
              <a:rPr lang="en-US" sz="1600" dirty="0" err="1"/>
              <a:t>i</a:t>
            </a:r>
            <a:r>
              <a:rPr lang="en-US" sz="1600" dirty="0"/>
              <a:t> Jan </a:t>
            </a:r>
            <a:r>
              <a:rPr lang="en-US" sz="1600" dirty="0" err="1"/>
              <a:t>Kautz</a:t>
            </a:r>
            <a:r>
              <a:rPr lang="en-US" sz="1600" dirty="0"/>
              <a:t>. Unsupervised image-to-</a:t>
            </a:r>
            <a:r>
              <a:rPr lang="en-US" sz="1600" dirty="0" err="1"/>
              <a:t>imagetranslation</a:t>
            </a:r>
            <a:r>
              <a:rPr lang="en-US" sz="1600" dirty="0"/>
              <a:t> networks. U Advances in Neural Information Processing </a:t>
            </a:r>
            <a:r>
              <a:rPr lang="en-US" sz="1600" dirty="0" err="1"/>
              <a:t>Systems,stranice</a:t>
            </a:r>
            <a:r>
              <a:rPr lang="en-US" sz="1600" dirty="0"/>
              <a:t> 700–708, 2017.</a:t>
            </a:r>
          </a:p>
        </p:txBody>
      </p:sp>
    </p:spTree>
    <p:extLst>
      <p:ext uri="{BB962C8B-B14F-4D97-AF65-F5344CB8AC3E}">
        <p14:creationId xmlns:p14="http://schemas.microsoft.com/office/powerpoint/2010/main" val="14468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Modeli prethodnih poglavlja nisu generičko rješenje</a:t>
            </a:r>
          </a:p>
          <a:p>
            <a:endParaRPr lang="hr-HR" dirty="0" smtClean="0"/>
          </a:p>
          <a:p>
            <a:r>
              <a:rPr lang="hr-HR" dirty="0" smtClean="0"/>
              <a:t>Kružni GAN-ovi vrše determinističko preslikavanje</a:t>
            </a:r>
          </a:p>
          <a:p>
            <a:endParaRPr lang="hr-HR" dirty="0" smtClean="0"/>
          </a:p>
          <a:p>
            <a:r>
              <a:rPr lang="hr-HR" dirty="0" smtClean="0"/>
              <a:t>UNIT uče </a:t>
            </a:r>
            <a:r>
              <a:rPr lang="hr-HR" dirty="0" err="1" smtClean="0"/>
              <a:t>unimodalno</a:t>
            </a:r>
            <a:r>
              <a:rPr lang="hr-HR" dirty="0" smtClean="0"/>
              <a:t> preslikavanje</a:t>
            </a:r>
          </a:p>
          <a:p>
            <a:endParaRPr lang="en-US" dirty="0" smtClean="0"/>
          </a:p>
          <a:p>
            <a:r>
              <a:rPr lang="en-US" dirty="0" smtClean="0"/>
              <a:t>V</a:t>
            </a:r>
            <a:r>
              <a:rPr lang="hr-HR" dirty="0" err="1" smtClean="0"/>
              <a:t>rlo</a:t>
            </a:r>
            <a:r>
              <a:rPr lang="hr-HR" dirty="0" smtClean="0"/>
              <a:t> teško ostvaruju raznolikost</a:t>
            </a:r>
          </a:p>
          <a:p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1103312" y="6155681"/>
            <a:ext cx="9961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X</a:t>
            </a:r>
            <a:r>
              <a:rPr lang="en-US" sz="1600" smtClean="0"/>
              <a:t>un</a:t>
            </a:r>
            <a:r>
              <a:rPr lang="en-US" sz="1600" dirty="0" smtClean="0"/>
              <a:t> </a:t>
            </a:r>
            <a:r>
              <a:rPr lang="en-US" sz="1600" dirty="0"/>
              <a:t>Huang, Ming-Yu Liu, Serge </a:t>
            </a:r>
            <a:r>
              <a:rPr lang="en-US" sz="1600" dirty="0" err="1"/>
              <a:t>Belongie</a:t>
            </a:r>
            <a:r>
              <a:rPr lang="en-US" sz="1600" dirty="0"/>
              <a:t>, </a:t>
            </a:r>
            <a:r>
              <a:rPr lang="en-US" sz="1600" dirty="0" err="1"/>
              <a:t>i</a:t>
            </a:r>
            <a:r>
              <a:rPr lang="en-US" sz="1600" dirty="0"/>
              <a:t> Jan </a:t>
            </a:r>
            <a:r>
              <a:rPr lang="en-US" sz="1600" dirty="0" err="1"/>
              <a:t>Kautz</a:t>
            </a:r>
            <a:r>
              <a:rPr lang="en-US" sz="1600" dirty="0"/>
              <a:t>. Multimodal </a:t>
            </a:r>
            <a:r>
              <a:rPr lang="en-US" sz="1600" dirty="0" err="1"/>
              <a:t>unsu-pervised</a:t>
            </a:r>
            <a:r>
              <a:rPr lang="en-US" sz="1600" dirty="0"/>
              <a:t> image-to-image translation. </a:t>
            </a:r>
            <a:r>
              <a:rPr lang="en-US" sz="1600" dirty="0" err="1"/>
              <a:t>arXiv</a:t>
            </a:r>
            <a:r>
              <a:rPr lang="en-US" sz="1600" dirty="0"/>
              <a:t> preprint arXiv:1804.04732, 2018.</a:t>
            </a:r>
          </a:p>
        </p:txBody>
      </p:sp>
    </p:spTree>
    <p:extLst>
      <p:ext uri="{BB962C8B-B14F-4D97-AF65-F5344CB8AC3E}">
        <p14:creationId xmlns:p14="http://schemas.microsoft.com/office/powerpoint/2010/main" val="9840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Rastavljanje slike na</a:t>
            </a:r>
          </a:p>
          <a:p>
            <a:pPr lvl="1"/>
            <a:r>
              <a:rPr lang="en-US" dirty="0" smtClean="0"/>
              <a:t>D</a:t>
            </a:r>
            <a:r>
              <a:rPr lang="hr-HR" dirty="0" err="1" smtClean="0"/>
              <a:t>omenski</a:t>
            </a:r>
            <a:r>
              <a:rPr lang="hr-HR" dirty="0" smtClean="0"/>
              <a:t> </a:t>
            </a:r>
            <a:r>
              <a:rPr lang="hr-HR" dirty="0" err="1" smtClean="0"/>
              <a:t>invarijantne</a:t>
            </a:r>
            <a:r>
              <a:rPr lang="hr-HR" dirty="0" smtClean="0"/>
              <a:t> značajke</a:t>
            </a:r>
          </a:p>
          <a:p>
            <a:pPr lvl="1"/>
            <a:r>
              <a:rPr lang="en-US" dirty="0" err="1" smtClean="0"/>
              <a:t>Značajke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sadrže</a:t>
            </a:r>
            <a:r>
              <a:rPr lang="en-US" dirty="0" smtClean="0"/>
              <a:t> </a:t>
            </a:r>
            <a:r>
              <a:rPr lang="en-US" dirty="0" err="1" smtClean="0"/>
              <a:t>specifična</a:t>
            </a:r>
            <a:r>
              <a:rPr lang="en-US" dirty="0" smtClean="0"/>
              <a:t> </a:t>
            </a:r>
            <a:r>
              <a:rPr lang="en-US" dirty="0" err="1" smtClean="0"/>
              <a:t>svojstva</a:t>
            </a:r>
            <a:endParaRPr lang="en-US" dirty="0" smtClean="0"/>
          </a:p>
          <a:p>
            <a:endParaRPr lang="hr-HR" dirty="0"/>
          </a:p>
          <a:p>
            <a:r>
              <a:rPr lang="hr-HR" dirty="0" smtClean="0"/>
              <a:t>Sadržaj slike </a:t>
            </a:r>
            <a:r>
              <a:rPr lang="mr-IN" dirty="0" smtClean="0"/>
              <a:t>–</a:t>
            </a:r>
            <a:r>
              <a:rPr lang="hr-HR" dirty="0" smtClean="0"/>
              <a:t> prostorna struktura</a:t>
            </a:r>
          </a:p>
          <a:p>
            <a:endParaRPr lang="hr-HR" dirty="0"/>
          </a:p>
          <a:p>
            <a:r>
              <a:rPr lang="hr-HR" dirty="0" smtClean="0"/>
              <a:t>Stil slike </a:t>
            </a:r>
            <a:r>
              <a:rPr lang="mr-IN" dirty="0" smtClean="0"/>
              <a:t>–</a:t>
            </a:r>
            <a:r>
              <a:rPr lang="hr-HR" dirty="0" smtClean="0"/>
              <a:t> </a:t>
            </a:r>
            <a:r>
              <a:rPr lang="hr-HR" dirty="0" err="1" smtClean="0"/>
              <a:t>rendering</a:t>
            </a:r>
            <a:r>
              <a:rPr lang="hr-HR" dirty="0" smtClean="0"/>
              <a:t> sadržaja slike</a:t>
            </a:r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1103312" y="6155681"/>
            <a:ext cx="9961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X</a:t>
            </a:r>
            <a:r>
              <a:rPr lang="en-US" sz="1600" smtClean="0"/>
              <a:t>un</a:t>
            </a:r>
            <a:r>
              <a:rPr lang="en-US" sz="1600" dirty="0" smtClean="0"/>
              <a:t> </a:t>
            </a:r>
            <a:r>
              <a:rPr lang="en-US" sz="1600" dirty="0"/>
              <a:t>Huang, Ming-Yu Liu, Serge </a:t>
            </a:r>
            <a:r>
              <a:rPr lang="en-US" sz="1600" dirty="0" err="1"/>
              <a:t>Belongie</a:t>
            </a:r>
            <a:r>
              <a:rPr lang="en-US" sz="1600" dirty="0"/>
              <a:t>, </a:t>
            </a:r>
            <a:r>
              <a:rPr lang="en-US" sz="1600" dirty="0" err="1"/>
              <a:t>i</a:t>
            </a:r>
            <a:r>
              <a:rPr lang="en-US" sz="1600" dirty="0"/>
              <a:t> Jan </a:t>
            </a:r>
            <a:r>
              <a:rPr lang="en-US" sz="1600" dirty="0" err="1"/>
              <a:t>Kautz</a:t>
            </a:r>
            <a:r>
              <a:rPr lang="en-US" sz="1600" dirty="0"/>
              <a:t>. Multimodal </a:t>
            </a:r>
            <a:r>
              <a:rPr lang="en-US" sz="1600" dirty="0" err="1"/>
              <a:t>unsu-pervised</a:t>
            </a:r>
            <a:r>
              <a:rPr lang="en-US" sz="1600" dirty="0"/>
              <a:t> image-to-image translation. </a:t>
            </a:r>
            <a:r>
              <a:rPr lang="en-US" sz="1600" dirty="0" err="1"/>
              <a:t>arXiv</a:t>
            </a:r>
            <a:r>
              <a:rPr lang="en-US" sz="1600" dirty="0"/>
              <a:t> preprint arXiv:1804.04732, 2018.</a:t>
            </a:r>
          </a:p>
        </p:txBody>
      </p:sp>
    </p:spTree>
    <p:extLst>
      <p:ext uri="{BB962C8B-B14F-4D97-AF65-F5344CB8AC3E}">
        <p14:creationId xmlns:p14="http://schemas.microsoft.com/office/powerpoint/2010/main" val="17389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Generativno</a:t>
            </a:r>
            <a:r>
              <a:rPr lang="en-US" dirty="0" smtClean="0"/>
              <a:t> </a:t>
            </a:r>
            <a:r>
              <a:rPr lang="en-US" dirty="0" err="1" smtClean="0"/>
              <a:t>modeliranje</a:t>
            </a:r>
            <a:endParaRPr lang="en-US" dirty="0" smtClean="0"/>
          </a:p>
          <a:p>
            <a:r>
              <a:rPr lang="en-US" dirty="0" err="1" smtClean="0"/>
              <a:t>Suparnički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endParaRPr lang="en-US" dirty="0" smtClean="0"/>
          </a:p>
          <a:p>
            <a:r>
              <a:rPr lang="en-US" dirty="0" err="1" smtClean="0"/>
              <a:t>Autoenkoderi</a:t>
            </a:r>
            <a:endParaRPr lang="en-US" dirty="0" smtClean="0"/>
          </a:p>
          <a:p>
            <a:r>
              <a:rPr lang="en-US" dirty="0" err="1" smtClean="0"/>
              <a:t>Uvjetne</a:t>
            </a:r>
            <a:r>
              <a:rPr lang="en-US" dirty="0" smtClean="0"/>
              <a:t> </a:t>
            </a:r>
            <a:r>
              <a:rPr lang="en-US" dirty="0" err="1" smtClean="0"/>
              <a:t>generativne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/>
          </a:p>
          <a:p>
            <a:r>
              <a:rPr lang="en-US" dirty="0" err="1" smtClean="0"/>
              <a:t>Translacija</a:t>
            </a:r>
            <a:r>
              <a:rPr lang="en-US" dirty="0" smtClean="0"/>
              <a:t> bez </a:t>
            </a:r>
            <a:r>
              <a:rPr lang="en-US" dirty="0" err="1" smtClean="0"/>
              <a:t>uparenih</a:t>
            </a:r>
            <a:r>
              <a:rPr lang="en-US" dirty="0" smtClean="0"/>
              <a:t> </a:t>
            </a:r>
            <a:r>
              <a:rPr lang="en-US" dirty="0" err="1" smtClean="0"/>
              <a:t>primjera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učenje</a:t>
            </a:r>
            <a:endParaRPr lang="en-US" dirty="0" smtClean="0"/>
          </a:p>
          <a:p>
            <a:pPr lvl="1"/>
            <a:r>
              <a:rPr lang="en-US" dirty="0" err="1" smtClean="0"/>
              <a:t>Kružni</a:t>
            </a:r>
            <a:r>
              <a:rPr lang="en-US" dirty="0" smtClean="0"/>
              <a:t> GAN, UNIT, MUNIT</a:t>
            </a:r>
          </a:p>
          <a:p>
            <a:r>
              <a:rPr lang="en-US" dirty="0" err="1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Multimodalna</a:t>
            </a:r>
            <a:r>
              <a:rPr lang="en-US" dirty="0" smtClean="0"/>
              <a:t> </a:t>
            </a:r>
            <a:r>
              <a:rPr lang="en-US" dirty="0" err="1" smtClean="0"/>
              <a:t>nenadzirana</a:t>
            </a:r>
            <a:r>
              <a:rPr lang="en-US" dirty="0" smtClean="0"/>
              <a:t> </a:t>
            </a:r>
            <a:r>
              <a:rPr lang="en-US" dirty="0" err="1" smtClean="0"/>
              <a:t>translacija</a:t>
            </a:r>
            <a:r>
              <a:rPr lang="en-US" dirty="0" smtClean="0"/>
              <a:t> (MUNIT)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20" y="1996752"/>
            <a:ext cx="9076313" cy="4533282"/>
          </a:xfrm>
        </p:spPr>
      </p:pic>
      <p:sp>
        <p:nvSpPr>
          <p:cNvPr id="5" name="TextBox 4"/>
          <p:cNvSpPr txBox="1"/>
          <p:nvPr/>
        </p:nvSpPr>
        <p:spPr>
          <a:xfrm>
            <a:off x="1103312" y="6155681"/>
            <a:ext cx="9961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X</a:t>
            </a:r>
            <a:r>
              <a:rPr lang="en-US" sz="1600" smtClean="0"/>
              <a:t>un</a:t>
            </a:r>
            <a:r>
              <a:rPr lang="en-US" sz="1600" dirty="0" smtClean="0"/>
              <a:t> </a:t>
            </a:r>
            <a:r>
              <a:rPr lang="en-US" sz="1600" dirty="0"/>
              <a:t>Huang, Ming-Yu Liu, Serge </a:t>
            </a:r>
            <a:r>
              <a:rPr lang="en-US" sz="1600" dirty="0" err="1"/>
              <a:t>Belongie</a:t>
            </a:r>
            <a:r>
              <a:rPr lang="en-US" sz="1600" dirty="0"/>
              <a:t>, </a:t>
            </a:r>
            <a:r>
              <a:rPr lang="en-US" sz="1600" dirty="0" err="1"/>
              <a:t>i</a:t>
            </a:r>
            <a:r>
              <a:rPr lang="en-US" sz="1600" dirty="0"/>
              <a:t> Jan </a:t>
            </a:r>
            <a:r>
              <a:rPr lang="en-US" sz="1600" dirty="0" err="1"/>
              <a:t>Kautz</a:t>
            </a:r>
            <a:r>
              <a:rPr lang="en-US" sz="1600" dirty="0"/>
              <a:t>. Multimodal </a:t>
            </a:r>
            <a:r>
              <a:rPr lang="en-US" sz="1600" dirty="0" err="1"/>
              <a:t>unsu-pervised</a:t>
            </a:r>
            <a:r>
              <a:rPr lang="en-US" sz="1600" dirty="0"/>
              <a:t> image-to-image translation. </a:t>
            </a:r>
            <a:r>
              <a:rPr lang="en-US" sz="1600" dirty="0" err="1"/>
              <a:t>arXiv</a:t>
            </a:r>
            <a:r>
              <a:rPr lang="en-US" sz="1600" dirty="0"/>
              <a:t> preprint arXiv:1804.04732, 2018.</a:t>
            </a:r>
          </a:p>
        </p:txBody>
      </p:sp>
    </p:spTree>
    <p:extLst>
      <p:ext uri="{BB962C8B-B14F-4D97-AF65-F5344CB8AC3E}">
        <p14:creationId xmlns:p14="http://schemas.microsoft.com/office/powerpoint/2010/main" val="17856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GAN-</a:t>
            </a:r>
            <a:r>
              <a:rPr lang="en-US" dirty="0" err="1" smtClean="0"/>
              <a:t>ovi</a:t>
            </a:r>
            <a:endParaRPr lang="en-US" dirty="0" smtClean="0"/>
          </a:p>
          <a:p>
            <a:pPr lvl="1"/>
            <a:r>
              <a:rPr lang="en-US" dirty="0" err="1" smtClean="0"/>
              <a:t>Učenje</a:t>
            </a:r>
            <a:r>
              <a:rPr lang="en-US" dirty="0" smtClean="0"/>
              <a:t> </a:t>
            </a:r>
            <a:r>
              <a:rPr lang="en-US" dirty="0" err="1" smtClean="0"/>
              <a:t>prirodnih</a:t>
            </a:r>
            <a:r>
              <a:rPr lang="en-US" dirty="0" smtClean="0"/>
              <a:t> </a:t>
            </a:r>
            <a:r>
              <a:rPr lang="en-US" dirty="0" err="1" smtClean="0"/>
              <a:t>značajki</a:t>
            </a:r>
            <a:endParaRPr lang="en-US" dirty="0"/>
          </a:p>
          <a:p>
            <a:pPr lvl="1"/>
            <a:r>
              <a:rPr lang="en-US" dirty="0" err="1" smtClean="0"/>
              <a:t>Vrlo</a:t>
            </a:r>
            <a:r>
              <a:rPr lang="en-US" dirty="0" smtClean="0"/>
              <a:t> </a:t>
            </a:r>
            <a:r>
              <a:rPr lang="en-US" dirty="0" err="1" smtClean="0"/>
              <a:t>samostalni</a:t>
            </a:r>
            <a:r>
              <a:rPr lang="en-US" dirty="0" smtClean="0"/>
              <a:t> </a:t>
            </a:r>
            <a:r>
              <a:rPr lang="en-US" dirty="0" err="1" smtClean="0"/>
              <a:t>tokom</a:t>
            </a:r>
            <a:r>
              <a:rPr lang="en-US" dirty="0" smtClean="0"/>
              <a:t> </a:t>
            </a:r>
            <a:r>
              <a:rPr lang="en-US" dirty="0" err="1" smtClean="0"/>
              <a:t>generacije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Uvjetovani</a:t>
            </a:r>
            <a:r>
              <a:rPr lang="en-US" dirty="0" smtClean="0"/>
              <a:t> GAN-</a:t>
            </a:r>
            <a:r>
              <a:rPr lang="en-US" dirty="0" err="1" smtClean="0"/>
              <a:t>ovi</a:t>
            </a:r>
            <a:endParaRPr lang="en-US" dirty="0" smtClean="0"/>
          </a:p>
          <a:p>
            <a:pPr lvl="1"/>
            <a:r>
              <a:rPr lang="en-US" dirty="0" err="1" smtClean="0"/>
              <a:t>Mreža</a:t>
            </a:r>
            <a:r>
              <a:rPr lang="en-US" dirty="0" smtClean="0"/>
              <a:t> </a:t>
            </a:r>
            <a:r>
              <a:rPr lang="en-US" dirty="0" err="1" smtClean="0"/>
              <a:t>samostalno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naučiti</a:t>
            </a:r>
            <a:r>
              <a:rPr lang="en-US" dirty="0" smtClean="0"/>
              <a:t> </a:t>
            </a:r>
            <a:r>
              <a:rPr lang="en-US" dirty="0" err="1" smtClean="0"/>
              <a:t>funkciju</a:t>
            </a:r>
            <a:r>
              <a:rPr lang="en-US" dirty="0" smtClean="0"/>
              <a:t> </a:t>
            </a:r>
            <a:r>
              <a:rPr lang="en-US" dirty="0" err="1" smtClean="0"/>
              <a:t>gubitka</a:t>
            </a:r>
            <a:endParaRPr lang="en-US" dirty="0" smtClean="0"/>
          </a:p>
          <a:p>
            <a:pPr lvl="1"/>
            <a:r>
              <a:rPr lang="en-US" dirty="0" err="1" smtClean="0"/>
              <a:t>Uklanja</a:t>
            </a:r>
            <a:r>
              <a:rPr lang="en-US" dirty="0" smtClean="0"/>
              <a:t> </a:t>
            </a:r>
            <a:r>
              <a:rPr lang="en-US" dirty="0" err="1" smtClean="0"/>
              <a:t>potrebu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inženjerskim</a:t>
            </a:r>
            <a:r>
              <a:rPr lang="en-US" dirty="0" smtClean="0"/>
              <a:t> </a:t>
            </a:r>
            <a:r>
              <a:rPr lang="en-US" dirty="0" err="1" smtClean="0"/>
              <a:t>radom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dirty="0" smtClean="0"/>
              <a:t> </a:t>
            </a:r>
            <a:r>
              <a:rPr lang="en-US" dirty="0" err="1" smtClean="0"/>
              <a:t>prema</a:t>
            </a:r>
            <a:r>
              <a:rPr lang="en-US" dirty="0" smtClean="0"/>
              <a:t> </a:t>
            </a:r>
            <a:r>
              <a:rPr lang="en-US" dirty="0" err="1" smtClean="0"/>
              <a:t>široj</a:t>
            </a:r>
            <a:r>
              <a:rPr lang="en-US" dirty="0" smtClean="0"/>
              <a:t> </a:t>
            </a:r>
            <a:r>
              <a:rPr lang="en-US" dirty="0" err="1" smtClean="0"/>
              <a:t>adaptaciji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32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Kružni GAN-ovi</a:t>
            </a:r>
          </a:p>
          <a:p>
            <a:pPr lvl="1"/>
            <a:r>
              <a:rPr lang="en-US" dirty="0" smtClean="0"/>
              <a:t>R</a:t>
            </a:r>
            <a:r>
              <a:rPr lang="hr-HR" dirty="0" err="1" smtClean="0"/>
              <a:t>ezultati</a:t>
            </a:r>
            <a:r>
              <a:rPr lang="hr-HR" dirty="0" smtClean="0"/>
              <a:t> usporedni s nadziranim modelima</a:t>
            </a:r>
          </a:p>
          <a:p>
            <a:pPr lvl="1"/>
            <a:r>
              <a:rPr lang="en-US" dirty="0" smtClean="0"/>
              <a:t>V</a:t>
            </a:r>
            <a:r>
              <a:rPr lang="hr-HR" dirty="0" err="1" smtClean="0"/>
              <a:t>rlo</a:t>
            </a:r>
            <a:r>
              <a:rPr lang="hr-HR" dirty="0" smtClean="0"/>
              <a:t> svestrani</a:t>
            </a:r>
          </a:p>
          <a:p>
            <a:pPr lvl="1"/>
            <a:r>
              <a:rPr lang="en-US" dirty="0" err="1" smtClean="0"/>
              <a:t>Moguć</a:t>
            </a:r>
            <a:r>
              <a:rPr lang="en-US" dirty="0" smtClean="0"/>
              <a:t> </a:t>
            </a:r>
            <a:r>
              <a:rPr lang="en-US" dirty="0" err="1" smtClean="0"/>
              <a:t>prijenos</a:t>
            </a:r>
            <a:r>
              <a:rPr lang="en-US" dirty="0" smtClean="0"/>
              <a:t> </a:t>
            </a:r>
            <a:r>
              <a:rPr lang="en-US" dirty="0" err="1" smtClean="0"/>
              <a:t>stila</a:t>
            </a:r>
            <a:r>
              <a:rPr lang="en-US" dirty="0" smtClean="0"/>
              <a:t> </a:t>
            </a:r>
            <a:r>
              <a:rPr lang="en-US" dirty="0" err="1" smtClean="0"/>
              <a:t>cijelih</a:t>
            </a:r>
            <a:r>
              <a:rPr lang="en-US" dirty="0" smtClean="0"/>
              <a:t> </a:t>
            </a:r>
            <a:r>
              <a:rPr lang="en-US" dirty="0" err="1" smtClean="0"/>
              <a:t>kolekcija</a:t>
            </a:r>
            <a:endParaRPr lang="en-US" dirty="0" smtClean="0"/>
          </a:p>
          <a:p>
            <a:pPr lvl="1"/>
            <a:r>
              <a:rPr lang="hr-HR" dirty="0" smtClean="0"/>
              <a:t>Zakazuju kod nestrukturiranih podataka</a:t>
            </a:r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661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MUNIT</a:t>
            </a:r>
          </a:p>
          <a:p>
            <a:pPr lvl="1"/>
            <a:r>
              <a:rPr lang="en-US" dirty="0" smtClean="0"/>
              <a:t>N</a:t>
            </a:r>
            <a:r>
              <a:rPr lang="hr-HR" dirty="0" err="1" smtClean="0"/>
              <a:t>adogradnja</a:t>
            </a:r>
            <a:r>
              <a:rPr lang="hr-HR" dirty="0" smtClean="0"/>
              <a:t> na ideje kružnih </a:t>
            </a:r>
            <a:r>
              <a:rPr lang="hr-HR" dirty="0" err="1" smtClean="0"/>
              <a:t>GANova</a:t>
            </a:r>
            <a:r>
              <a:rPr lang="hr-HR" dirty="0" smtClean="0"/>
              <a:t> i UNIT modela</a:t>
            </a:r>
          </a:p>
          <a:p>
            <a:pPr lvl="1"/>
            <a:r>
              <a:rPr lang="en-US" dirty="0" smtClean="0"/>
              <a:t>P</a:t>
            </a:r>
            <a:r>
              <a:rPr lang="hr-HR" dirty="0" smtClean="0"/>
              <a:t>okušaj obuhvaćanja potpune distribucije podataka</a:t>
            </a:r>
          </a:p>
          <a:p>
            <a:pPr lvl="1"/>
            <a:r>
              <a:rPr lang="hr-HR" dirty="0" smtClean="0"/>
              <a:t>Odbacivanje smetnji cikličkom konzistencijom</a:t>
            </a:r>
          </a:p>
          <a:p>
            <a:pPr lvl="1"/>
            <a:r>
              <a:rPr lang="en-US" dirty="0" smtClean="0"/>
              <a:t>R</a:t>
            </a:r>
            <a:r>
              <a:rPr lang="hr-HR" dirty="0" err="1" smtClean="0"/>
              <a:t>astavljanje</a:t>
            </a:r>
            <a:r>
              <a:rPr lang="hr-HR" dirty="0" smtClean="0"/>
              <a:t> latentnog prostora na sadržajni i stilistički omogućuje visoku preciznost</a:t>
            </a:r>
          </a:p>
          <a:p>
            <a:pPr lvl="1"/>
            <a:r>
              <a:rPr lang="hr-HR" dirty="0" smtClean="0"/>
              <a:t>Od predstavljenih modela daje najbolje rezultate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814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/>
              <a:t>Generativni</a:t>
            </a:r>
            <a:r>
              <a:rPr lang="en-US" sz="3200" dirty="0"/>
              <a:t> </a:t>
            </a:r>
            <a:r>
              <a:rPr lang="en-US" sz="3200" dirty="0" err="1"/>
              <a:t>naspram</a:t>
            </a:r>
            <a:r>
              <a:rPr lang="en-US" sz="3200" dirty="0"/>
              <a:t> </a:t>
            </a:r>
            <a:r>
              <a:rPr lang="en-US" sz="3200" dirty="0" err="1"/>
              <a:t>diskriminativnih</a:t>
            </a:r>
            <a:r>
              <a:rPr lang="en-US" sz="3200" dirty="0"/>
              <a:t> </a:t>
            </a:r>
            <a:r>
              <a:rPr lang="en-US" sz="3200" dirty="0" err="1"/>
              <a:t>algoritama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Diskriminativni</a:t>
            </a:r>
            <a:endParaRPr lang="en-US" dirty="0" smtClean="0"/>
          </a:p>
          <a:p>
            <a:pPr lvl="1"/>
            <a:r>
              <a:rPr lang="en-US" dirty="0" err="1" smtClean="0"/>
              <a:t>Modeliranje</a:t>
            </a:r>
            <a:r>
              <a:rPr lang="en-US" dirty="0" smtClean="0"/>
              <a:t> </a:t>
            </a:r>
            <a:r>
              <a:rPr lang="en-US" dirty="0" err="1" smtClean="0"/>
              <a:t>pomoću</a:t>
            </a:r>
            <a:r>
              <a:rPr lang="en-US" dirty="0" smtClean="0"/>
              <a:t> </a:t>
            </a:r>
            <a:r>
              <a:rPr lang="en-US" dirty="0" err="1" smtClean="0"/>
              <a:t>ulaznih</a:t>
            </a:r>
            <a:r>
              <a:rPr lang="en-US" dirty="0" smtClean="0"/>
              <a:t> </a:t>
            </a:r>
            <a:r>
              <a:rPr lang="en-US" dirty="0" err="1" smtClean="0"/>
              <a:t>varijabli</a:t>
            </a:r>
            <a:endParaRPr lang="en-US" dirty="0" smtClean="0"/>
          </a:p>
          <a:p>
            <a:pPr lvl="1"/>
            <a:r>
              <a:rPr lang="en-US" dirty="0" err="1" smtClean="0"/>
              <a:t>Učenje</a:t>
            </a:r>
            <a:r>
              <a:rPr lang="en-US" dirty="0" smtClean="0"/>
              <a:t> </a:t>
            </a:r>
            <a:r>
              <a:rPr lang="en-US" dirty="0" err="1" smtClean="0"/>
              <a:t>uvjetne</a:t>
            </a:r>
            <a:r>
              <a:rPr lang="en-US" dirty="0" smtClean="0"/>
              <a:t> </a:t>
            </a:r>
            <a:r>
              <a:rPr lang="en-US" dirty="0" err="1" smtClean="0"/>
              <a:t>vjerojatnosti</a:t>
            </a:r>
            <a:r>
              <a:rPr lang="en-US" dirty="0" smtClean="0"/>
              <a:t> p(Y|X)</a:t>
            </a:r>
            <a:endParaRPr lang="en-US" dirty="0"/>
          </a:p>
          <a:p>
            <a:pPr lvl="1"/>
            <a:r>
              <a:rPr lang="en-US" dirty="0" smtClean="0"/>
              <a:t>Ne </a:t>
            </a:r>
            <a:r>
              <a:rPr lang="en-US" dirty="0" err="1" smtClean="0"/>
              <a:t>stvaraju</a:t>
            </a:r>
            <a:r>
              <a:rPr lang="en-US" dirty="0" smtClean="0"/>
              <a:t> </a:t>
            </a:r>
            <a:r>
              <a:rPr lang="en-US" dirty="0" err="1" smtClean="0"/>
              <a:t>puno</a:t>
            </a:r>
            <a:r>
              <a:rPr lang="en-US" dirty="0" smtClean="0"/>
              <a:t> </a:t>
            </a:r>
            <a:r>
              <a:rPr lang="en-US" dirty="0" err="1" smtClean="0"/>
              <a:t>pretpostavki</a:t>
            </a:r>
            <a:r>
              <a:rPr lang="en-US" dirty="0" smtClean="0"/>
              <a:t> o </a:t>
            </a:r>
            <a:r>
              <a:rPr lang="en-US" dirty="0" err="1" smtClean="0"/>
              <a:t>distribuciji</a:t>
            </a:r>
            <a:endParaRPr lang="en-US" dirty="0" smtClean="0"/>
          </a:p>
          <a:p>
            <a:pPr lvl="1"/>
            <a:r>
              <a:rPr lang="en-US" dirty="0" err="1" smtClean="0"/>
              <a:t>Znaju</a:t>
            </a:r>
            <a:r>
              <a:rPr lang="en-US" dirty="0" smtClean="0"/>
              <a:t> </a:t>
            </a:r>
            <a:r>
              <a:rPr lang="en-US" dirty="0" err="1" smtClean="0"/>
              <a:t>klasificirati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primjere</a:t>
            </a:r>
            <a:endParaRPr lang="en-US" dirty="0"/>
          </a:p>
          <a:p>
            <a:r>
              <a:rPr lang="en-US" dirty="0" err="1" smtClean="0"/>
              <a:t>Generativni</a:t>
            </a:r>
            <a:endParaRPr lang="en-US" dirty="0" smtClean="0"/>
          </a:p>
          <a:p>
            <a:pPr lvl="1"/>
            <a:r>
              <a:rPr lang="en-US" dirty="0" err="1" smtClean="0"/>
              <a:t>Uče</a:t>
            </a:r>
            <a:r>
              <a:rPr lang="en-US" dirty="0" smtClean="0"/>
              <a:t> </a:t>
            </a:r>
            <a:r>
              <a:rPr lang="en-US" dirty="0" err="1" smtClean="0"/>
              <a:t>distribuciju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pojedinih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p(X|Y)</a:t>
            </a:r>
            <a:endParaRPr lang="en-US" dirty="0"/>
          </a:p>
          <a:p>
            <a:pPr lvl="1"/>
            <a:r>
              <a:rPr lang="en-US" dirty="0" err="1" smtClean="0"/>
              <a:t>Razne</a:t>
            </a:r>
            <a:r>
              <a:rPr lang="en-US" dirty="0" smtClean="0"/>
              <a:t> </a:t>
            </a:r>
            <a:r>
              <a:rPr lang="en-US" dirty="0" err="1" smtClean="0"/>
              <a:t>varijante</a:t>
            </a:r>
            <a:r>
              <a:rPr lang="en-US" dirty="0" smtClean="0"/>
              <a:t> </a:t>
            </a:r>
            <a:r>
              <a:rPr lang="en-US" dirty="0" err="1" smtClean="0"/>
              <a:t>mogu</a:t>
            </a:r>
            <a:endParaRPr lang="en-US" dirty="0" smtClean="0"/>
          </a:p>
          <a:p>
            <a:pPr lvl="2"/>
            <a:r>
              <a:rPr lang="en-US" dirty="0" err="1"/>
              <a:t>U</a:t>
            </a:r>
            <a:r>
              <a:rPr lang="en-US" dirty="0" err="1" smtClean="0"/>
              <a:t>zorkovati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primjere</a:t>
            </a:r>
            <a:endParaRPr lang="en-US" dirty="0"/>
          </a:p>
          <a:p>
            <a:pPr lvl="2"/>
            <a:r>
              <a:rPr lang="en-US" dirty="0" err="1" smtClean="0"/>
              <a:t>Naučiti</a:t>
            </a:r>
            <a:r>
              <a:rPr lang="en-US" dirty="0" smtClean="0"/>
              <a:t> </a:t>
            </a:r>
            <a:r>
              <a:rPr lang="en-US" dirty="0" err="1" smtClean="0"/>
              <a:t>distribuciju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lvl="2"/>
            <a:r>
              <a:rPr lang="en-US" dirty="0" err="1" smtClean="0"/>
              <a:t>Identificirati</a:t>
            </a:r>
            <a:r>
              <a:rPr lang="en-US" dirty="0" smtClean="0"/>
              <a:t> </a:t>
            </a:r>
            <a:r>
              <a:rPr lang="en-US" dirty="0" err="1" smtClean="0"/>
              <a:t>bitne</a:t>
            </a:r>
            <a:r>
              <a:rPr lang="en-US" dirty="0" smtClean="0"/>
              <a:t> </a:t>
            </a:r>
            <a:r>
              <a:rPr lang="en-US" dirty="0" err="1" smtClean="0"/>
              <a:t>značajke</a:t>
            </a:r>
            <a:endParaRPr lang="en-US" dirty="0"/>
          </a:p>
          <a:p>
            <a:r>
              <a:rPr lang="en-US" dirty="0" err="1" smtClean="0"/>
              <a:t>Generativni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puno</a:t>
            </a:r>
            <a:r>
              <a:rPr lang="en-US" dirty="0" smtClean="0"/>
              <a:t> </a:t>
            </a:r>
            <a:r>
              <a:rPr lang="en-US" dirty="0" err="1" smtClean="0"/>
              <a:t>složeniji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4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Suparnički</a:t>
            </a:r>
            <a:r>
              <a:rPr lang="en-US" sz="3200" dirty="0" smtClean="0"/>
              <a:t> </a:t>
            </a:r>
            <a:r>
              <a:rPr lang="en-US" sz="3200" dirty="0" err="1" smtClean="0"/>
              <a:t>modeli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Mini-max </a:t>
            </a:r>
            <a:r>
              <a:rPr lang="en-US" dirty="0" err="1" smtClean="0"/>
              <a:t>igra</a:t>
            </a:r>
            <a:r>
              <a:rPr lang="en-US" dirty="0" smtClean="0"/>
              <a:t> </a:t>
            </a:r>
            <a:r>
              <a:rPr lang="en-US" dirty="0" err="1" smtClean="0"/>
              <a:t>dvije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 smtClean="0"/>
          </a:p>
          <a:p>
            <a:pPr lvl="1"/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r>
              <a:rPr lang="en-US" dirty="0" smtClean="0"/>
              <a:t> </a:t>
            </a:r>
            <a:r>
              <a:rPr lang="en-US" dirty="0" err="1" smtClean="0"/>
              <a:t>maksimizira</a:t>
            </a:r>
            <a:r>
              <a:rPr lang="en-US" dirty="0" smtClean="0"/>
              <a:t> </a:t>
            </a:r>
            <a:r>
              <a:rPr lang="en-US" dirty="0" err="1" smtClean="0"/>
              <a:t>svoj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endParaRPr lang="en-US" dirty="0" smtClean="0"/>
          </a:p>
          <a:p>
            <a:pPr lvl="1"/>
            <a:r>
              <a:rPr lang="en-US" dirty="0" err="1" smtClean="0"/>
              <a:t>Druga</a:t>
            </a:r>
            <a:r>
              <a:rPr lang="en-US" dirty="0" smtClean="0"/>
              <a:t> </a:t>
            </a:r>
            <a:r>
              <a:rPr lang="en-US" dirty="0" err="1" smtClean="0"/>
              <a:t>polovica</a:t>
            </a:r>
            <a:r>
              <a:rPr lang="en-US" dirty="0" smtClean="0"/>
              <a:t> </a:t>
            </a:r>
            <a:r>
              <a:rPr lang="en-US" dirty="0" err="1" smtClean="0"/>
              <a:t>minimizira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prve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Generator (G) </a:t>
            </a:r>
            <a:r>
              <a:rPr lang="en-US" dirty="0" err="1" smtClean="0"/>
              <a:t>stvara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err="1" smtClean="0"/>
              <a:t>slične</a:t>
            </a:r>
            <a:r>
              <a:rPr lang="en-US" dirty="0" smtClean="0"/>
              <a:t> </a:t>
            </a:r>
            <a:r>
              <a:rPr lang="en-US" dirty="0" err="1" smtClean="0"/>
              <a:t>stvarnima</a:t>
            </a:r>
            <a:endParaRPr lang="en-US" dirty="0" smtClean="0"/>
          </a:p>
          <a:p>
            <a:r>
              <a:rPr lang="en-US" dirty="0" err="1" smtClean="0"/>
              <a:t>Diskriminator</a:t>
            </a:r>
            <a:r>
              <a:rPr lang="en-US" dirty="0" smtClean="0"/>
              <a:t> (D) </a:t>
            </a:r>
            <a:r>
              <a:rPr lang="en-US" dirty="0" err="1" smtClean="0"/>
              <a:t>provjerava</a:t>
            </a:r>
            <a:r>
              <a:rPr lang="en-US" dirty="0" smtClean="0"/>
              <a:t> </a:t>
            </a:r>
            <a:r>
              <a:rPr lang="en-US" dirty="0" err="1" smtClean="0"/>
              <a:t>njihovu</a:t>
            </a:r>
            <a:r>
              <a:rPr lang="en-US" dirty="0" smtClean="0"/>
              <a:t> </a:t>
            </a:r>
            <a:r>
              <a:rPr lang="en-US" dirty="0" err="1" smtClean="0"/>
              <a:t>autentičnost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Nenadzirani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Suparnički</a:t>
            </a:r>
            <a:r>
              <a:rPr lang="en-US" sz="3200" dirty="0" smtClean="0"/>
              <a:t> </a:t>
            </a:r>
            <a:r>
              <a:rPr lang="en-US" sz="3200" dirty="0" err="1" smtClean="0"/>
              <a:t>modeli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7" y="2179529"/>
            <a:ext cx="9607105" cy="3518960"/>
          </a:xfrm>
        </p:spPr>
      </p:pic>
    </p:spTree>
    <p:extLst>
      <p:ext uri="{BB962C8B-B14F-4D97-AF65-F5344CB8AC3E}">
        <p14:creationId xmlns:p14="http://schemas.microsoft.com/office/powerpoint/2010/main" val="10114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Autoenkoderi</a:t>
            </a:r>
            <a:r>
              <a:rPr lang="en-US" sz="3200" dirty="0" smtClean="0"/>
              <a:t> (AE)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818901" cy="4195481"/>
          </a:xfrm>
        </p:spPr>
        <p:txBody>
          <a:bodyPr/>
          <a:lstStyle/>
          <a:p>
            <a:r>
              <a:rPr lang="en-US" dirty="0" err="1" smtClean="0"/>
              <a:t>Dvodjela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endParaRPr lang="en-US" dirty="0"/>
          </a:p>
          <a:p>
            <a:pPr lvl="1"/>
            <a:r>
              <a:rPr lang="en-US" dirty="0" err="1" smtClean="0"/>
              <a:t>Enkoder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kompresija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u </a:t>
            </a:r>
            <a:r>
              <a:rPr lang="en-US" dirty="0" err="1" smtClean="0"/>
              <a:t>latentne</a:t>
            </a:r>
            <a:r>
              <a:rPr lang="en-US" dirty="0" smtClean="0"/>
              <a:t> </a:t>
            </a:r>
            <a:r>
              <a:rPr lang="en-US" dirty="0" err="1" smtClean="0"/>
              <a:t>varijable</a:t>
            </a:r>
            <a:endParaRPr lang="en-US" dirty="0" smtClean="0"/>
          </a:p>
          <a:p>
            <a:pPr lvl="1"/>
            <a:r>
              <a:rPr lang="en-US" dirty="0" err="1" smtClean="0"/>
              <a:t>Dekoder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rekonstrukcija</a:t>
            </a:r>
            <a:r>
              <a:rPr lang="en-US" dirty="0" smtClean="0"/>
              <a:t> </a:t>
            </a:r>
            <a:r>
              <a:rPr lang="en-US" dirty="0" err="1" smtClean="0"/>
              <a:t>izvornih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Cilj</a:t>
            </a:r>
            <a:r>
              <a:rPr lang="en-US" dirty="0" smtClean="0"/>
              <a:t>: </a:t>
            </a:r>
            <a:r>
              <a:rPr lang="en-US" dirty="0" err="1" smtClean="0"/>
              <a:t>postići</a:t>
            </a:r>
            <a:r>
              <a:rPr lang="en-US" dirty="0" smtClean="0"/>
              <a:t> </a:t>
            </a:r>
            <a:r>
              <a:rPr lang="en-US" dirty="0" err="1" smtClean="0"/>
              <a:t>ćim</a:t>
            </a:r>
            <a:r>
              <a:rPr lang="en-US" dirty="0" smtClean="0"/>
              <a:t> </a:t>
            </a:r>
            <a:r>
              <a:rPr lang="en-US" dirty="0" err="1" smtClean="0"/>
              <a:t>veću</a:t>
            </a:r>
            <a:r>
              <a:rPr lang="en-US" dirty="0" smtClean="0"/>
              <a:t> </a:t>
            </a:r>
            <a:r>
              <a:rPr lang="en-US" dirty="0" err="1" smtClean="0"/>
              <a:t>sličnost</a:t>
            </a:r>
            <a:r>
              <a:rPr lang="en-US" dirty="0" smtClean="0"/>
              <a:t> </a:t>
            </a:r>
            <a:r>
              <a:rPr lang="en-US" dirty="0" err="1" smtClean="0"/>
              <a:t>ulaza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izlaza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Nenadzirani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502" y="4474725"/>
            <a:ext cx="7853464" cy="20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Varijacijski</a:t>
            </a:r>
            <a:r>
              <a:rPr lang="en-US" sz="3200" dirty="0" smtClean="0"/>
              <a:t> </a:t>
            </a:r>
            <a:r>
              <a:rPr lang="en-US" sz="3200" dirty="0" err="1" smtClean="0"/>
              <a:t>autoenkoderi</a:t>
            </a:r>
            <a:r>
              <a:rPr lang="en-US" sz="3200" dirty="0" smtClean="0"/>
              <a:t> (VAE)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Umjesto latentnog vektora uče </a:t>
            </a:r>
            <a:r>
              <a:rPr lang="hr-HR" dirty="0" err="1" smtClean="0"/>
              <a:t>gausovu</a:t>
            </a:r>
            <a:r>
              <a:rPr lang="hr-HR" dirty="0" smtClean="0"/>
              <a:t> distribuciju podataka</a:t>
            </a:r>
            <a:endParaRPr lang="hr-HR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92" y="3035856"/>
            <a:ext cx="8244361" cy="322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83" y="821094"/>
            <a:ext cx="7415538" cy="778740"/>
          </a:xfrm>
        </p:spPr>
        <p:txBody>
          <a:bodyPr/>
          <a:lstStyle/>
          <a:p>
            <a:r>
              <a:rPr lang="en-US" sz="3200" dirty="0" err="1" smtClean="0"/>
              <a:t>Varijacijski</a:t>
            </a:r>
            <a:r>
              <a:rPr lang="en-US" sz="3200" dirty="0" smtClean="0"/>
              <a:t> </a:t>
            </a:r>
            <a:r>
              <a:rPr lang="en-US" sz="3200" dirty="0" err="1" smtClean="0"/>
              <a:t>autoenkoderi</a:t>
            </a:r>
            <a:r>
              <a:rPr lang="en-US" sz="3200" dirty="0" smtClean="0"/>
              <a:t> (VAE)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Prednosti:</a:t>
            </a:r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ontrola</a:t>
            </a:r>
            <a:r>
              <a:rPr lang="en-US" dirty="0" smtClean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generiranim</a:t>
            </a:r>
            <a:r>
              <a:rPr lang="en-US" dirty="0"/>
              <a:t> </a:t>
            </a:r>
            <a:r>
              <a:rPr lang="en-US" dirty="0" err="1"/>
              <a:t>podatcima</a:t>
            </a:r>
            <a:endParaRPr lang="en-US" dirty="0"/>
          </a:p>
          <a:p>
            <a:pPr lvl="1"/>
            <a:endParaRPr lang="hr-HR" dirty="0" smtClean="0"/>
          </a:p>
          <a:p>
            <a:r>
              <a:rPr lang="hr-HR" dirty="0" smtClean="0"/>
              <a:t>Nedostatci:</a:t>
            </a:r>
          </a:p>
          <a:p>
            <a:pPr lvl="1"/>
            <a:r>
              <a:rPr lang="hr-HR" dirty="0" smtClean="0"/>
              <a:t>Uzorkovani podatci puni anomalija</a:t>
            </a:r>
          </a:p>
          <a:p>
            <a:pPr lvl="1"/>
            <a:endParaRPr lang="hr-HR" dirty="0"/>
          </a:p>
          <a:p>
            <a:r>
              <a:rPr lang="hr-HR" dirty="0" smtClean="0"/>
              <a:t>Primjena:</a:t>
            </a:r>
          </a:p>
          <a:p>
            <a:pPr lvl="1"/>
            <a:r>
              <a:rPr lang="hr-HR" dirty="0" smtClean="0"/>
              <a:t>Kompresija podataka, video igre</a:t>
            </a:r>
          </a:p>
        </p:txBody>
      </p:sp>
    </p:spTree>
    <p:extLst>
      <p:ext uri="{BB962C8B-B14F-4D97-AF65-F5344CB8AC3E}">
        <p14:creationId xmlns:p14="http://schemas.microsoft.com/office/powerpoint/2010/main" val="4647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Uvjetne</a:t>
            </a:r>
            <a:r>
              <a:rPr lang="en-US" dirty="0" smtClean="0"/>
              <a:t> </a:t>
            </a:r>
            <a:r>
              <a:rPr lang="en-US" dirty="0" err="1" smtClean="0"/>
              <a:t>generativne</a:t>
            </a:r>
            <a:r>
              <a:rPr lang="en-US" dirty="0" smtClean="0"/>
              <a:t> </a:t>
            </a:r>
            <a:r>
              <a:rPr lang="en-US" dirty="0" err="1" smtClean="0"/>
              <a:t>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1380747"/>
          </a:xfrm>
        </p:spPr>
        <p:txBody>
          <a:bodyPr/>
          <a:lstStyle/>
          <a:p>
            <a:r>
              <a:rPr lang="en-US" dirty="0" err="1" smtClean="0"/>
              <a:t>Nastale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potrebe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većom</a:t>
            </a:r>
            <a:r>
              <a:rPr lang="en-US" dirty="0" smtClean="0"/>
              <a:t> </a:t>
            </a:r>
            <a:r>
              <a:rPr lang="en-US" dirty="0" err="1" smtClean="0"/>
              <a:t>kontrolom</a:t>
            </a:r>
            <a:r>
              <a:rPr lang="en-US" dirty="0" smtClean="0"/>
              <a:t> </a:t>
            </a:r>
            <a:r>
              <a:rPr lang="en-US" dirty="0" err="1" smtClean="0"/>
              <a:t>generativnog</a:t>
            </a:r>
            <a:r>
              <a:rPr lang="en-US" dirty="0" smtClean="0"/>
              <a:t> </a:t>
            </a:r>
            <a:r>
              <a:rPr lang="en-US" dirty="0" err="1" smtClean="0"/>
              <a:t>procesa</a:t>
            </a:r>
            <a:endParaRPr lang="en-US" dirty="0" smtClean="0"/>
          </a:p>
          <a:p>
            <a:r>
              <a:rPr lang="en-US" dirty="0" err="1" smtClean="0"/>
              <a:t>Ideja</a:t>
            </a:r>
            <a:r>
              <a:rPr lang="en-US" dirty="0" smtClean="0"/>
              <a:t>: </a:t>
            </a:r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uvjeta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ulaz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endParaRPr lang="en-US" dirty="0" smtClean="0"/>
          </a:p>
          <a:p>
            <a:pPr lvl="1"/>
            <a:r>
              <a:rPr lang="en-US" dirty="0" err="1" smtClean="0"/>
              <a:t>Oznake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, </a:t>
            </a:r>
            <a:r>
              <a:rPr lang="en-US" dirty="0" err="1" smtClean="0"/>
              <a:t>skice</a:t>
            </a:r>
            <a:r>
              <a:rPr lang="en-US" dirty="0" smtClean="0"/>
              <a:t>, </a:t>
            </a:r>
            <a:r>
              <a:rPr lang="en-US" dirty="0" err="1" smtClean="0"/>
              <a:t>dubinske</a:t>
            </a:r>
            <a:r>
              <a:rPr lang="en-US" dirty="0" smtClean="0"/>
              <a:t> </a:t>
            </a:r>
            <a:r>
              <a:rPr lang="en-US" dirty="0" err="1" smtClean="0"/>
              <a:t>mape</a:t>
            </a:r>
            <a:r>
              <a:rPr lang="mr-IN" dirty="0" smtClean="0"/>
              <a:t>…</a:t>
            </a:r>
            <a:endParaRPr lang="hr-H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253778"/>
            <a:ext cx="9403742" cy="345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1481</TotalTime>
  <Words>784</Words>
  <Application>Microsoft Macintosh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Century Gothic</vt:lpstr>
      <vt:lpstr>Mangal</vt:lpstr>
      <vt:lpstr>Wingdings 3</vt:lpstr>
      <vt:lpstr>Arial</vt:lpstr>
      <vt:lpstr>Ion</vt:lpstr>
      <vt:lpstr>Suparnički generativni modeli za prevođenje slika</vt:lpstr>
      <vt:lpstr>Sadržaj</vt:lpstr>
      <vt:lpstr>Generativni naspram diskriminativnih algoritama</vt:lpstr>
      <vt:lpstr>Suparnički modeli</vt:lpstr>
      <vt:lpstr>Suparnički modeli</vt:lpstr>
      <vt:lpstr>Autoenkoderi (AE)</vt:lpstr>
      <vt:lpstr>Varijacijski autoenkoderi (VAE)</vt:lpstr>
      <vt:lpstr>Varijacijski autoenkoderi (VAE)</vt:lpstr>
      <vt:lpstr>Uvjetne generativne mreže</vt:lpstr>
      <vt:lpstr>Uvjetne generativne mreže</vt:lpstr>
      <vt:lpstr>Translacija bez uparenih primjera za učenje</vt:lpstr>
      <vt:lpstr>Translacija bez uparenih primjera za učenje</vt:lpstr>
      <vt:lpstr>Kružni GAN (CycleGAN)</vt:lpstr>
      <vt:lpstr>Kružni GAN (CycleGAN)</vt:lpstr>
      <vt:lpstr>Kružni GAN (CycleGAN)</vt:lpstr>
      <vt:lpstr>Unimodalna nenadzirana translacija (UNIT)</vt:lpstr>
      <vt:lpstr>Unimodalna nenadzirana translacija (UNIT)</vt:lpstr>
      <vt:lpstr>Multimodalna nenadzirana translacija (MUNIT)</vt:lpstr>
      <vt:lpstr>Multimodalna nenadzirana translacija (MUNIT)</vt:lpstr>
      <vt:lpstr>Multimodalna nenadzirana translacija (MUNIT)</vt:lpstr>
      <vt:lpstr>Zaključak</vt:lpstr>
      <vt:lpstr>Zaključak</vt:lpstr>
      <vt:lpstr>Zaključak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Suparnički generativni modeli za prevođenje slika</dc:title>
  <dc:creator>Microsoft Office User</dc:creator>
  <cp:lastModifiedBy>Microsoft Office User</cp:lastModifiedBy>
  <cp:revision>35</cp:revision>
  <dcterms:created xsi:type="dcterms:W3CDTF">2018-05-17T21:43:28Z</dcterms:created>
  <dcterms:modified xsi:type="dcterms:W3CDTF">2018-06-06T07:18:29Z</dcterms:modified>
</cp:coreProperties>
</file>