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>
        <p:scale>
          <a:sx n="75" d="100"/>
          <a:sy n="75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15456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181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163557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205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906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306454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653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67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181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54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212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41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05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792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9264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520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056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64405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00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458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94446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6" presetClass="exit" presetSubtype="0" fill="hold" nodeType="click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3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3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3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3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3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/>
        </p:nvSpPr>
        <p:spPr>
          <a:xfrm>
            <a:off x="6135020" y="-49171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0060" y="4849187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346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>
        <p:tmplLst>
          <p:tmpl lvl="1">
            <p:tnLst>
              <p:par>
                <p:cTn presetID="26" presetClass="exit" presetSubtype="0" fill="hold" nodeType="click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17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1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17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1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17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1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17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17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566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43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98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6" presetClass="exit" presetSubtype="0" fill="hold" nodeType="click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6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6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6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6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6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6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6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6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6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6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6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6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6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6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6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6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6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6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6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6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6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05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6" presetClass="exit" presetSubtype="0" fill="hold" nodeType="click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7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7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7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7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7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7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7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7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7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7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7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7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7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7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7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7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7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7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7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7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7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6" presetClass="exit" presetSubtype="0" fill="hold" nodeType="click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8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8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8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8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8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8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8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8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8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8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8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8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8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8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8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8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26" presetClass="exit" presetSubtype="0" fill="hold" nodeType="withEffect">
                  <p:stCondLst>
                    <p:cond delay="0"/>
                  </p:stCondLst>
                  <p:childTnLst>
                    <p:animEffect transition="out" filter="wipe(down)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822" tmFilter="0,0; 0.14,0.31; 0.43,0.73; 0.71,0.91; 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#ppt_x+0.25"/>
                          </p:val>
                        </p:tav>
                      </p:tavLst>
                    </p:anim>
                    <p:anim calcmode="lin" valueType="num">
                      <p:cBhvr>
                        <p:cTn dur="178">
                          <p:stCondLst>
                            <p:cond delay="1822"/>
                          </p:stCondLst>
                        </p:cTn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ppt_x"/>
                          </p:val>
                        </p:tav>
                        <p:tav tm="100000">
                          <p:val>
                            <p:strVal val="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0.25,0.07;0.50,0.2;0.75,0.467;1.0,1.0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5000">
                          <p:val>
                            <p:strVal val="ppt_y+0.026"/>
                          </p:val>
                        </p:tav>
                        <p:tav tm="10000">
                          <p:val>
                            <p:strVal val="ppt_y+0.052"/>
                          </p:val>
                        </p:tav>
                        <p:tav tm="15000">
                          <p:val>
                            <p:strVal val="ppt_y+0.078"/>
                          </p:val>
                        </p:tav>
                        <p:tav tm="20000">
                          <p:val>
                            <p:strVal val="ppt_y+0.103"/>
                          </p:val>
                        </p:tav>
                        <p:tav tm="30000">
                          <p:val>
                            <p:strVal val="ppt_y+0.151"/>
                          </p:val>
                        </p:tav>
                        <p:tav tm="40000">
                          <p:val>
                            <p:strVal val="ppt_y+0.196"/>
                          </p:val>
                        </p:tav>
                        <p:tav tm="50000">
                          <p:val>
                            <p:strVal val="ppt_y+0.236"/>
                          </p:val>
                        </p:tav>
                        <p:tav tm="60000">
                          <p:val>
                            <p:strVal val="ppt_y+0.270"/>
                          </p:val>
                        </p:tav>
                        <p:tav tm="70000">
                          <p:val>
                            <p:strVal val="ppt_y+0.297"/>
                          </p:val>
                        </p:tav>
                        <p:tav tm="80000">
                          <p:val>
                            <p:strVal val="ppt_y+0.317"/>
                          </p:val>
                        </p:tav>
                        <p:tav tm="90000">
                          <p:val>
                            <p:strVal val="ppt_y+0.329"/>
                          </p:val>
                        </p:tav>
                        <p:tav tm="100000">
                          <p:val>
                            <p:strVal val="ppt_y+0.333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34"/>
                          </p:val>
                        </p:tav>
                        <p:tav tm="20000">
                          <p:val>
                            <p:strVal val="ppt_y-0.065"/>
                          </p:val>
                        </p:tav>
                        <p:tav tm="30000">
                          <p:val>
                            <p:strVal val="ppt_y-0.090"/>
                          </p:val>
                        </p:tav>
                        <p:tav tm="40000">
                          <p:val>
                            <p:strVal val="ppt_y-0.106"/>
                          </p:val>
                        </p:tav>
                        <p:tav tm="50000">
                          <p:val>
                            <p:strVal val="ppt_y-0.111"/>
                          </p:val>
                        </p:tav>
                        <p:tav tm="60000">
                          <p:val>
                            <p:strVal val="ppt_y-0.106"/>
                          </p:val>
                        </p:tav>
                        <p:tav tm="70000">
                          <p:val>
                            <p:strVal val="ppt_y-0.090"/>
                          </p:val>
                        </p:tav>
                        <p:tav tm="80000">
                          <p:val>
                            <p:strVal val="ppt_y-0.065"/>
                          </p:val>
                        </p:tav>
                        <p:tav tm="90000">
                          <p:val>
                            <p:strVal val="ppt_y-0.03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11"/>
                          </p:val>
                        </p:tav>
                        <p:tav tm="20000">
                          <p:val>
                            <p:strVal val="ppt_y-0.022"/>
                          </p:val>
                        </p:tav>
                        <p:tav tm="30000">
                          <p:val>
                            <p:strVal val="ppt_y-0.030"/>
                          </p:val>
                        </p:tav>
                        <p:tav tm="40000">
                          <p:val>
                            <p:strVal val="ppt_y-0.035"/>
                          </p:val>
                        </p:tav>
                        <p:tav tm="50000">
                          <p:val>
                            <p:strVal val="ppt_y-0.037"/>
                          </p:val>
                        </p:tav>
                        <p:tav tm="60000">
                          <p:val>
                            <p:strVal val="ppt_y-0.035"/>
                          </p:val>
                        </p:tav>
                        <p:tav tm="70000">
                          <p:val>
                            <p:strVal val="ppt_y-0.030"/>
                          </p:val>
                        </p:tav>
                        <p:tav tm="80000">
                          <p:val>
                            <p:strVal val="ppt_y-0.022"/>
                          </p:val>
                        </p:tav>
                        <p:tav tm="90000">
                          <p:val>
                            <p:strVal val="ppt_y-0.011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">
                          <p:val>
                            <p:strVal val="ppt_y-0.004"/>
                          </p:val>
                        </p:tav>
                        <p:tav tm="20000">
                          <p:val>
                            <p:strVal val="ppt_y-0.007"/>
                          </p:val>
                        </p:tav>
                        <p:tav tm="30000">
                          <p:val>
                            <p:strVal val="ppt_y-0.010"/>
                          </p:val>
                        </p:tav>
                        <p:tav tm="40000">
                          <p:val>
                            <p:strVal val="ppt_y-0.012"/>
                          </p:val>
                        </p:tav>
                        <p:tav tm="50000">
                          <p:val>
                            <p:strVal val="ppt_y-0.0123"/>
                          </p:val>
                        </p:tav>
                        <p:tav tm="60000">
                          <p:val>
                            <p:strVal val="ppt_y-0.012"/>
                          </p:val>
                        </p:tav>
                        <p:tav tm="70000">
                          <p:val>
                            <p:strVal val="ppt_y-0.010"/>
                          </p:val>
                        </p:tav>
                        <p:tav tm="80000">
                          <p:val>
                            <p:strVal val="ppt_y-0.007"/>
                          </p:val>
                        </p:tav>
                        <p:tav tm="90000">
                          <p:val>
                            <p:strVal val="ppt_y-0.004"/>
                          </p:val>
                        </p:tav>
                        <p:tav tm="100000">
                          <p:val>
                            <p:strVal val="ppt_y"/>
                          </p:val>
                        </p:tav>
                      </p:tavLst>
                    </p:anim>
                    <p:anim calcmode="lin" valueType="num">
                      <p:cBhvr>
                        <p:cTn dur="180" accel="50000">
                          <p:stCondLst>
                            <p:cond delay="1820"/>
                          </p:stCondLst>
                        </p:cTn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ppt_y"/>
                          </p:val>
                        </p:tav>
                        <p:tav tm="100000">
                          <p:val>
                            <p:strVal val="ppt_y+ppt_h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20"/>
                          </p:stCondLst>
                        </p:cTn>
                        <p:tgtEl>
                          <p:spTgt spid="8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46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8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8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8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8"/>
                        </p:tgtEl>
                      </p:cBhvr>
                      <p:to x="100000" y="100000"/>
                    </p:animScale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83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7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5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3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0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319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12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118083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476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472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62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316AF20C-E930-4824-8010-AA9513BC6D9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0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527">
          <p15:clr>
            <a:srgbClr val="F26B43"/>
          </p15:clr>
        </p15:guide>
        <p15:guide id="4294967295" pos="7174">
          <p15:clr>
            <a:srgbClr val="F26B43"/>
          </p15:clr>
        </p15:guide>
        <p15:guide id="4294967295" pos="506">
          <p15:clr>
            <a:srgbClr val="F26B43"/>
          </p15:clr>
        </p15:guide>
        <p15:guide id="4294967295" orient="horz" pos="3793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orient="horz" pos="2160">
          <p15:clr>
            <a:srgbClr val="F26B43"/>
          </p15:clr>
        </p15:guide>
        <p15:guide id="4294967295" pos="3318">
          <p15:clr>
            <a:srgbClr val="F26B43"/>
          </p15:clr>
        </p15:guide>
        <p15:guide id="4294967295" pos="4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Dulieuthi-PowerPoint-103.pptx#3. M&#227; &#273;&#7889;i x&#7913;ng" TargetMode="Externa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MẬT MÃ HỌC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 toàn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9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MẬT MÃ HỌC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MÃ ĐỐI XỨNG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mtClean="0"/>
              <a:t>MÃ BẤT ĐỐI XỨNG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pres?slideindex=3&amp;slidetitle=Mã đối xứng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12" y="3319462"/>
            <a:ext cx="3409950" cy="16532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081" y="3297274"/>
            <a:ext cx="3781425" cy="16754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3866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smtClean="0"/>
              <a:t>xứng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thuật toán Mã đối xứng cổ điển</a:t>
            </a:r>
            <a:endParaRPr lang="en-US"/>
          </a:p>
          <a:p>
            <a:r>
              <a:rPr lang="en-US" smtClean="0"/>
              <a:t>Các thuật toán Mã đối xứng hiện đại</a:t>
            </a:r>
            <a:endParaRPr lang="en-US"/>
          </a:p>
          <a:p>
            <a:r>
              <a:rPr lang="en-US" smtClean="0"/>
              <a:t>Các tiêu chuẩn Mã hóa dân sự</a:t>
            </a:r>
          </a:p>
          <a:p>
            <a:r>
              <a:rPr lang="en-US" smtClean="0"/>
              <a:t>Các hàm chuẩn được dùng trong dân sự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5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bất đối xứng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Thuật toán mã hóa </a:t>
            </a:r>
            <a:r>
              <a:rPr lang="en-US" smtClean="0"/>
              <a:t>RSA</a:t>
            </a:r>
            <a:endParaRPr lang="en-US"/>
          </a:p>
          <a:p>
            <a:r>
              <a:rPr lang="en-US"/>
              <a:t>Hệ thống mật mã </a:t>
            </a:r>
            <a:r>
              <a:rPr lang="en-US" smtClean="0"/>
              <a:t>Paillier</a:t>
            </a:r>
            <a:endParaRPr lang="en-US"/>
          </a:p>
          <a:p>
            <a:r>
              <a:rPr lang="en-US"/>
              <a:t>Trao đổi khóa </a:t>
            </a:r>
            <a:r>
              <a:rPr lang="en-US" smtClean="0"/>
              <a:t>Diffie-Hellman</a:t>
            </a:r>
          </a:p>
          <a:p>
            <a:r>
              <a:rPr lang="en-US"/>
              <a:t>DSS (Tiêu chuẩn chữ ký số)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61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7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7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chuột mở chương trình Microsoft Word.</a:t>
            </a:r>
          </a:p>
          <a:p>
            <a:r>
              <a:rPr lang="en-US" smtClean="0"/>
              <a:t>Click chuột mở chương trình Microsoft Excel.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90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Mat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_Matma" id="{9F07C16D-2409-4660-9116-40F1992B3C60}" vid="{6F3EA178-0923-4282-8DF4-F0C5936EB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Theme_Matma</Template>
  <TotalTime>59</TotalTime>
  <Words>93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Courier New</vt:lpstr>
      <vt:lpstr>Gill Sans MT</vt:lpstr>
      <vt:lpstr>Segoe UI</vt:lpstr>
      <vt:lpstr>Segoe UI Light</vt:lpstr>
      <vt:lpstr>Segoe UI Semibold</vt:lpstr>
      <vt:lpstr>Tahoma</vt:lpstr>
      <vt:lpstr>Theme_Matma</vt:lpstr>
      <vt:lpstr>MẬT MÃ HỌC</vt:lpstr>
      <vt:lpstr>MẬT MÃ HỌC</vt:lpstr>
      <vt:lpstr>Mã đối xứng</vt:lpstr>
      <vt:lpstr>Mã bất đối xứng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 Variables</dc:title>
  <dc:creator>Chicken</dc:creator>
  <cp:lastModifiedBy>Student</cp:lastModifiedBy>
  <cp:revision>12</cp:revision>
  <dcterms:created xsi:type="dcterms:W3CDTF">2018-09-07T05:33:19Z</dcterms:created>
  <dcterms:modified xsi:type="dcterms:W3CDTF">2022-08-29T11:30:18Z</dcterms:modified>
</cp:coreProperties>
</file>