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4" r:id="rId7"/>
    <p:sldId id="270" r:id="rId8"/>
    <p:sldId id="265" r:id="rId9"/>
    <p:sldId id="271" r:id="rId10"/>
    <p:sldId id="267" r:id="rId11"/>
    <p:sldId id="266" r:id="rId12"/>
    <p:sldId id="273" r:id="rId13"/>
    <p:sldId id="268" r:id="rId14"/>
    <p:sldId id="272" r:id="rId15"/>
    <p:sldId id="269" r:id="rId16"/>
    <p:sldId id="274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46064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</a:t>
            </a:r>
            <a:r>
              <a:rPr lang="en-IN" dirty="0"/>
              <a:t>ata Insights</a:t>
            </a:r>
            <a:r>
              <a:rPr dirty="0"/>
              <a:t>] - [</a:t>
            </a:r>
            <a:r>
              <a:rPr lang="en-IN" dirty="0"/>
              <a:t>Kathleen</a:t>
            </a:r>
            <a:r>
              <a:rPr dirty="0"/>
              <a:t>], [</a:t>
            </a:r>
            <a:r>
              <a:rPr lang="en-IN" dirty="0"/>
              <a:t>Vaishnavi Sonawane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4D86B-807D-4096-9113-576B882A005D}"/>
              </a:ext>
            </a:extLst>
          </p:cNvPr>
          <p:cNvSpPr/>
          <p:nvPr/>
        </p:nvSpPr>
        <p:spPr>
          <a:xfrm>
            <a:off x="2076415" y="929946"/>
            <a:ext cx="5181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dirty="0">
                <a:solidFill>
                  <a:srgbClr val="0070C0"/>
                </a:solidFill>
              </a:rPr>
              <a:t>4) Customer’s Gender v/s Wealth Segment Distribution</a:t>
            </a:r>
          </a:p>
          <a:p>
            <a:pPr algn="ctr"/>
            <a:r>
              <a:rPr lang="en-IN" sz="1600" dirty="0">
                <a:solidFill>
                  <a:srgbClr val="0070C0"/>
                </a:solidFill>
              </a:rPr>
              <a:t>(OLD)</a:t>
            </a:r>
          </a:p>
          <a:p>
            <a:pPr algn="ctr"/>
            <a:endParaRPr lang="en-IN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88B5D-9920-4322-BC84-C962AD6A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0" y="1591483"/>
            <a:ext cx="4366975" cy="2960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A9BFB-FA87-4256-826E-283E1DCEC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728186"/>
            <a:ext cx="4165814" cy="28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16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A62AFD-F7FE-419C-A9C8-F626AB1DED16}"/>
              </a:ext>
            </a:extLst>
          </p:cNvPr>
          <p:cNvSpPr/>
          <p:nvPr/>
        </p:nvSpPr>
        <p:spPr>
          <a:xfrm>
            <a:off x="2201825" y="96805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4) Customer’s Gender v/s Wealth Segment Distribution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(NEW)</a:t>
            </a:r>
          </a:p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4A5E-ADF4-4268-A359-E4B1BFC8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" y="1767955"/>
            <a:ext cx="4448890" cy="266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71D1E-7A0B-458A-9612-88DC76D0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26" y="1633370"/>
            <a:ext cx="4511235" cy="28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81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79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800" dirty="0">
                <a:solidFill>
                  <a:srgbClr val="0070C0"/>
                </a:solidFill>
                <a:latin typeface="Bookman Old Style" panose="02050604050505020204" pitchFamily="18" charset="0"/>
              </a:rPr>
              <a:t>Interpretation From Gender v/s Wealth Segment Distribution of Customers:</a:t>
            </a:r>
            <a:endParaRPr sz="18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10243" y="1940543"/>
            <a:ext cx="8460382" cy="327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>
                <a:solidFill>
                  <a:srgbClr val="0070C0"/>
                </a:solidFill>
                <a:latin typeface="+mn-lt"/>
              </a:rPr>
              <a:t>Following are the inferences from the previous slides: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In the previous dataset, number of female customers are higher than number of male customers in category of “Mass Customer”.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Same are the circumstances for the category of “High Net Worth”.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Whereas, there are relatively less female customers in the category of “Affluent Customer”. Hence in the prediction model for this category , Number of male customers shall be kept in focus relatively more.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37015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41789" y="894643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>
                <a:solidFill>
                  <a:srgbClr val="0070C0"/>
                </a:solidFill>
                <a:latin typeface="Bookman Old Style" panose="02050604050505020204" pitchFamily="18" charset="0"/>
              </a:rPr>
              <a:t>5) Distribution Of New Customers acc. States &amp; Ownership of Cars</a:t>
            </a:r>
            <a:endParaRPr sz="18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E3407-3152-4A77-AE90-B48F22901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8" y="1444566"/>
            <a:ext cx="7114795" cy="36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88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15724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800" dirty="0">
                <a:solidFill>
                  <a:srgbClr val="0070C0"/>
                </a:solidFill>
              </a:rPr>
              <a:t>Interpretation Based On New Customers’ States &amp; Ownership Of Car</a:t>
            </a:r>
            <a:endParaRPr sz="1800" dirty="0">
              <a:solidFill>
                <a:srgbClr val="0070C0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20232" y="1708797"/>
            <a:ext cx="8677718" cy="242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600" dirty="0">
                <a:solidFill>
                  <a:srgbClr val="0070C0"/>
                </a:solidFill>
              </a:rPr>
              <a:t>Following are the inferences from the previous slide:</a:t>
            </a:r>
          </a:p>
          <a:p>
            <a:pPr algn="just"/>
            <a:endParaRPr lang="en-IN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Since New South Wales has most number of customers who don’t own a car, the company should beneficiate from this opportunity and focus on its business strategy in New South Wales.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Same is applicable for Victoria.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sz="1600" dirty="0">
              <a:solidFill>
                <a:srgbClr val="0070C0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7293743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7875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70C0"/>
                </a:solidFill>
                <a:latin typeface="Bookman Old Style" panose="02050604050505020204" pitchFamily="18" charset="0"/>
              </a:rPr>
              <a:t>6) Age Group v/s Wealth Segment</a:t>
            </a:r>
            <a:endParaRPr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0D965-9FCD-48EE-95F8-864704BF8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71" y="1591482"/>
            <a:ext cx="4071383" cy="3406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1C7C6-13A0-4F62-BBF3-D688857BE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6" y="1591483"/>
            <a:ext cx="3762817" cy="34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1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91333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70C0"/>
                </a:solidFill>
                <a:latin typeface="Bookman Old Style" panose="02050604050505020204" pitchFamily="18" charset="0"/>
              </a:rPr>
              <a:t>Interpretation Based On Distribution Of Customers acc. to Age-Group &amp; Wealth Segment</a:t>
            </a:r>
            <a:endParaRPr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15218" y="1853460"/>
            <a:ext cx="8565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>
                <a:solidFill>
                  <a:srgbClr val="0070C0"/>
                </a:solidFill>
              </a:rPr>
              <a:t>Following are the inferences from the previous slide: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Most number of customers </a:t>
            </a:r>
            <a:r>
              <a:rPr lang="en-IN" dirty="0" err="1">
                <a:solidFill>
                  <a:srgbClr val="0070C0"/>
                </a:solidFill>
              </a:rPr>
              <a:t>i.e</a:t>
            </a:r>
            <a:r>
              <a:rPr lang="en-IN" dirty="0">
                <a:solidFill>
                  <a:srgbClr val="0070C0"/>
                </a:solidFill>
              </a:rPr>
              <a:t> 163 customers who belong to the age-group of 40-49 years fall in the category of “Mass Customers”.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Most number of customers </a:t>
            </a:r>
            <a:r>
              <a:rPr lang="en-IN" dirty="0" err="1">
                <a:solidFill>
                  <a:srgbClr val="0070C0"/>
                </a:solidFill>
              </a:rPr>
              <a:t>i.e</a:t>
            </a:r>
            <a:r>
              <a:rPr lang="en-IN" dirty="0">
                <a:solidFill>
                  <a:srgbClr val="0070C0"/>
                </a:solidFill>
              </a:rPr>
              <a:t> 78 customers whole belong to the age-group of 40-49 years fall in the category of “High Net Worth”.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Most number of customers </a:t>
            </a:r>
            <a:r>
              <a:rPr lang="en-IN" dirty="0" err="1">
                <a:solidFill>
                  <a:srgbClr val="0070C0"/>
                </a:solidFill>
              </a:rPr>
              <a:t>i.e</a:t>
            </a:r>
            <a:r>
              <a:rPr lang="en-IN" dirty="0">
                <a:solidFill>
                  <a:srgbClr val="0070C0"/>
                </a:solidFill>
              </a:rPr>
              <a:t> 71 customers who belong to the age-group of 40-49 years fall in the category of “Affluent Customer”.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Hence, Customers belonging to the age-group of 40 shall be kept in focus while creating the training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Negligible number of customers </a:t>
            </a:r>
            <a:r>
              <a:rPr lang="en-IN" dirty="0" err="1">
                <a:solidFill>
                  <a:srgbClr val="0070C0"/>
                </a:solidFill>
              </a:rPr>
              <a:t>i.e</a:t>
            </a:r>
            <a:r>
              <a:rPr lang="en-IN" dirty="0">
                <a:solidFill>
                  <a:srgbClr val="0070C0"/>
                </a:solidFill>
              </a:rPr>
              <a:t> 1 customer belonging to the age-group of 70-79 years fall in the category of “Affluent Customer”. Hence, this can be ignored.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997380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32243"/>
            <a:ext cx="8565600" cy="57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Mincho" panose="02020600040205080304" pitchFamily="18" charset="-128"/>
              </a:rPr>
              <a:t>How To Analyse The New 1000 Customer’s List? </a:t>
            </a:r>
            <a:endParaRPr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Mincho" panose="02020600040205080304" pitchFamily="18" charset="-128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62226" y="1747280"/>
            <a:ext cx="4134600" cy="327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For Retrieving Useful Customer Insights, Following are the categories on the basis of which the list should be analysed :</a:t>
            </a:r>
          </a:p>
          <a:p>
            <a:endParaRPr lang="en-IN" sz="1600" b="1" dirty="0">
              <a:solidFill>
                <a:srgbClr val="0070C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Sale in Past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Industry based Sale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Age based Sale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Gender based Sale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Wealth Segment based Sale Distribution</a:t>
            </a:r>
            <a:endParaRPr sz="1600" b="1" dirty="0">
              <a:solidFill>
                <a:srgbClr val="0070C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7C7DD-61CD-4B5B-BD0E-B762875A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8" y="1724143"/>
            <a:ext cx="3382197" cy="298664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28913-E5C2-4A27-8EDE-B368FC2C32EA}"/>
              </a:ext>
            </a:extLst>
          </p:cNvPr>
          <p:cNvSpPr/>
          <p:nvPr/>
        </p:nvSpPr>
        <p:spPr>
          <a:xfrm>
            <a:off x="2547507" y="883780"/>
            <a:ext cx="39437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Age Distribution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61717-164C-49DD-B8F9-46CBC99A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4" y="1591483"/>
            <a:ext cx="4026107" cy="2603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714FF-B9C5-4C94-89D1-238920E54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591483"/>
            <a:ext cx="4184865" cy="26353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17BC2-CE1E-401A-8A3E-749ED9AD5435}"/>
              </a:ext>
            </a:extLst>
          </p:cNvPr>
          <p:cNvCxnSpPr>
            <a:cxnSpLocks/>
          </p:cNvCxnSpPr>
          <p:nvPr/>
        </p:nvCxnSpPr>
        <p:spPr>
          <a:xfrm flipH="1">
            <a:off x="4519361" y="1452623"/>
            <a:ext cx="1" cy="34269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5213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800" dirty="0">
                <a:solidFill>
                  <a:srgbClr val="0070C0"/>
                </a:solidFill>
                <a:latin typeface="Bookman Old Style" panose="02050604050505020204" pitchFamily="18" charset="0"/>
              </a:rPr>
              <a:t>Interpretation From Age Distribution Of Customers:</a:t>
            </a:r>
            <a:endParaRPr sz="18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674225"/>
            <a:ext cx="8694046" cy="270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are the inferences from previous slide :</a:t>
            </a:r>
          </a:p>
          <a:p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of the customers belong to age-group of 20-40 years. Hence, This age group should be kept in focus in training dataset for the model.</a:t>
            </a:r>
          </a:p>
          <a:p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number of customers belong to age-group of 70-80 years. Hence, to optimize the training process, records belonging to this age-group can be ignored.</a:t>
            </a:r>
            <a:endParaRPr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7653D-D12B-4427-BB0E-3011266B4DC5}"/>
              </a:ext>
            </a:extLst>
          </p:cNvPr>
          <p:cNvSpPr txBox="1"/>
          <p:nvPr/>
        </p:nvSpPr>
        <p:spPr>
          <a:xfrm>
            <a:off x="1381946" y="946212"/>
            <a:ext cx="73233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Industry based Distribution of Customers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A1E64-CA75-402E-AC71-FFAC8F0D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93" y="1670649"/>
            <a:ext cx="4543963" cy="28033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1EC6E-25BE-49E2-877F-2AD8A9B4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" y="1728570"/>
            <a:ext cx="4126316" cy="25903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A731AE-EDE1-4B28-A205-3A46FA7915F1}"/>
              </a:ext>
            </a:extLst>
          </p:cNvPr>
          <p:cNvCxnSpPr>
            <a:cxnSpLocks/>
          </p:cNvCxnSpPr>
          <p:nvPr/>
        </p:nvCxnSpPr>
        <p:spPr>
          <a:xfrm>
            <a:off x="4404093" y="1670649"/>
            <a:ext cx="0" cy="29307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17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800" dirty="0">
                <a:solidFill>
                  <a:srgbClr val="0070C0"/>
                </a:solidFill>
                <a:latin typeface="Bookman Old Style" panose="02050604050505020204" pitchFamily="18" charset="0"/>
              </a:rPr>
              <a:t>Interpretation From Industry Based Distribution Of Customers:</a:t>
            </a:r>
            <a:endParaRPr sz="18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751988"/>
            <a:ext cx="8694046" cy="2708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are the inferences from the previous slide:</a:t>
            </a:r>
          </a:p>
          <a:p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customers belong to Manufacturing, Finance &amp; Health Industry. Hence, again they shall be kept in focus while assessing new datasets if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the same industries shall be kept in consideration while creating training datasets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number of customers belong to Telecom industry, which decreases the probability of </a:t>
            </a:r>
            <a:r>
              <a:rPr lang="en-IN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as an output of our prediction model. Hence, it can be ignored to keep the optimisation consistent.</a:t>
            </a:r>
            <a:endParaRPr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222774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6AD4F-AF17-449D-8D8A-0187A624F19E}"/>
              </a:ext>
            </a:extLst>
          </p:cNvPr>
          <p:cNvSpPr/>
          <p:nvPr/>
        </p:nvSpPr>
        <p:spPr>
          <a:xfrm>
            <a:off x="2286759" y="903901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</a:rPr>
              <a:t>3) Gender based Sale Distribution of Customers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992C5B-FF14-4778-9C13-6A0612037CEA}"/>
              </a:ext>
            </a:extLst>
          </p:cNvPr>
          <p:cNvCxnSpPr/>
          <p:nvPr/>
        </p:nvCxnSpPr>
        <p:spPr>
          <a:xfrm>
            <a:off x="4555266" y="1556586"/>
            <a:ext cx="16734" cy="30888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0464F3-9F22-47BB-9722-1E12CFD9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" y="1789689"/>
            <a:ext cx="4349375" cy="285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D925B6-CEF7-4AC8-B2CA-4BFE79D0F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54" y="1789689"/>
            <a:ext cx="4358754" cy="28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10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70C0"/>
                </a:solidFill>
                <a:latin typeface="Bookman Old Style" panose="02050604050505020204" pitchFamily="18" charset="0"/>
              </a:rPr>
              <a:t>Interpretation From Gender Based Sales Distribution:</a:t>
            </a:r>
            <a:endParaRPr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97400" y="1591483"/>
            <a:ext cx="8565600" cy="299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>
                <a:solidFill>
                  <a:srgbClr val="0070C0"/>
                </a:solidFill>
                <a:latin typeface="+mn-lt"/>
              </a:rPr>
              <a:t>Following are the inferences from the previous slide: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50.3% of the total customers are females. 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47.8% are males.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Since in both the old and new data, genders other than male and female consist of less than 2%, they can be ignored in further processes to optimise them. </a:t>
            </a:r>
          </a:p>
          <a:p>
            <a:endParaRPr lang="en-IN" sz="1600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  <a:latin typeface="+mn-lt"/>
              </a:rPr>
              <a:t>In the training dataset, both male and female customers shall be taken into consideration.</a:t>
            </a:r>
            <a:endParaRPr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5151236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1239</Words>
  <Application>Microsoft Office PowerPoint</Application>
  <PresentationFormat>On-screen Show (16:9)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VSona</dc:creator>
  <cp:lastModifiedBy>Vaishnavi Sonawane</cp:lastModifiedBy>
  <cp:revision>39</cp:revision>
  <dcterms:modified xsi:type="dcterms:W3CDTF">2020-06-29T21:18:29Z</dcterms:modified>
</cp:coreProperties>
</file>