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9.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0.xml" ContentType="application/vnd.openxmlformats-officedocument.presentationml.notesSlide+xml"/>
  <Override PartName="/ppt/tags/tag17.xml" ContentType="application/vnd.openxmlformats-officedocument.presentationml.tags+xml"/>
  <Override PartName="/ppt/notesSlides/notesSlide11.xml" ContentType="application/vnd.openxmlformats-officedocument.presentationml.notesSlide+xml"/>
  <Override PartName="/ppt/tags/tag18.xml" ContentType="application/vnd.openxmlformats-officedocument.presentationml.tags+xml"/>
  <Override PartName="/ppt/notesSlides/notesSlide12.xml" ContentType="application/vnd.openxmlformats-officedocument.presentationml.notesSlide+xml"/>
  <Override PartName="/ppt/tags/tag19.xml" ContentType="application/vnd.openxmlformats-officedocument.presentationml.tags+xml"/>
  <Override PartName="/ppt/notesSlides/notesSlide13.xml" ContentType="application/vnd.openxmlformats-officedocument.presentationml.notesSlide+xml"/>
  <Override PartName="/ppt/tags/tag20.xml" ContentType="application/vnd.openxmlformats-officedocument.presentationml.tags+xml"/>
  <Override PartName="/ppt/notesSlides/notesSlide14.xml" ContentType="application/vnd.openxmlformats-officedocument.presentationml.notesSlide+xml"/>
  <Override PartName="/ppt/tags/tag21.xml" ContentType="application/vnd.openxmlformats-officedocument.presentationml.tags+xml"/>
  <Override PartName="/ppt/notesSlides/notesSlide15.xml" ContentType="application/vnd.openxmlformats-officedocument.presentationml.notesSlide+xml"/>
  <Override PartName="/ppt/tags/tag22.xml" ContentType="application/vnd.openxmlformats-officedocument.presentationml.tags+xml"/>
  <Override PartName="/ppt/notesSlides/notesSlide16.xml" ContentType="application/vnd.openxmlformats-officedocument.presentationml.notesSlide+xml"/>
  <Override PartName="/ppt/tags/tag23.xml" ContentType="application/vnd.openxmlformats-officedocument.presentationml.tags+xml"/>
  <Override PartName="/ppt/notesSlides/notesSlide17.xml" ContentType="application/vnd.openxmlformats-officedocument.presentationml.notesSlide+xml"/>
  <Override PartName="/ppt/tags/tag24.xml" ContentType="application/vnd.openxmlformats-officedocument.presentationml.tags+xml"/>
  <Override PartName="/ppt/notesSlides/notesSlide18.xml" ContentType="application/vnd.openxmlformats-officedocument.presentationml.notesSlide+xml"/>
  <Override PartName="/ppt/tags/tag25.xml" ContentType="application/vnd.openxmlformats-officedocument.presentationml.tags+xml"/>
  <Override PartName="/ppt/notesSlides/notesSlide19.xml" ContentType="application/vnd.openxmlformats-officedocument.presentationml.notesSlide+xml"/>
  <Override PartName="/ppt/tags/tag26.xml" ContentType="application/vnd.openxmlformats-officedocument.presentationml.tags+xml"/>
  <Override PartName="/ppt/notesSlides/notesSlide20.xml" ContentType="application/vnd.openxmlformats-officedocument.presentationml.notesSlide+xml"/>
  <Override PartName="/ppt/tags/tag27.xml" ContentType="application/vnd.openxmlformats-officedocument.presentationml.tags+xml"/>
  <Override PartName="/ppt/notesSlides/notesSlide21.xml" ContentType="application/vnd.openxmlformats-officedocument.presentationml.notesSlide+xml"/>
  <Override PartName="/ppt/tags/tag28.xml" ContentType="application/vnd.openxmlformats-officedocument.presentationml.tags+xml"/>
  <Override PartName="/ppt/notesSlides/notesSlide22.xml" ContentType="application/vnd.openxmlformats-officedocument.presentationml.notesSlide+xml"/>
  <Override PartName="/ppt/tags/tag29.xml" ContentType="application/vnd.openxmlformats-officedocument.presentationml.tags+xml"/>
  <Override PartName="/ppt/notesSlides/notesSlide23.xml" ContentType="application/vnd.openxmlformats-officedocument.presentationml.notesSlide+xml"/>
  <Override PartName="/ppt/tags/tag30.xml" ContentType="application/vnd.openxmlformats-officedocument.presentationml.tags+xml"/>
  <Override PartName="/ppt/notesSlides/notesSlide24.xml" ContentType="application/vnd.openxmlformats-officedocument.presentationml.notesSlide+xml"/>
  <Override PartName="/ppt/tags/tag31.xml" ContentType="application/vnd.openxmlformats-officedocument.presentationml.tags+xml"/>
  <Override PartName="/ppt/notesSlides/notesSlide25.xml" ContentType="application/vnd.openxmlformats-officedocument.presentationml.notesSlide+xml"/>
  <Override PartName="/ppt/tags/tag32.xml" ContentType="application/vnd.openxmlformats-officedocument.presentationml.tags+xml"/>
  <Override PartName="/ppt/notesSlides/notesSlide26.xml" ContentType="application/vnd.openxmlformats-officedocument.presentationml.notesSlide+xml"/>
  <Override PartName="/ppt/tags/tag33.xml" ContentType="application/vnd.openxmlformats-officedocument.presentationml.tags+xml"/>
  <Override PartName="/ppt/notesSlides/notesSlide27.xml" ContentType="application/vnd.openxmlformats-officedocument.presentationml.notesSlide+xml"/>
  <Override PartName="/ppt/tags/tag34.xml" ContentType="application/vnd.openxmlformats-officedocument.presentationml.tags+xml"/>
  <Override PartName="/ppt/notesSlides/notesSlide28.xml" ContentType="application/vnd.openxmlformats-officedocument.presentationml.notesSlide+xml"/>
  <Override PartName="/ppt/tags/tag35.xml" ContentType="application/vnd.openxmlformats-officedocument.presentationml.tags+xml"/>
  <Override PartName="/ppt/notesSlides/notesSlide29.xml" ContentType="application/vnd.openxmlformats-officedocument.presentationml.notesSlide+xml"/>
  <Override PartName="/ppt/tags/tag36.xml" ContentType="application/vnd.openxmlformats-officedocument.presentationml.tags+xml"/>
  <Override PartName="/ppt/notesSlides/notesSlide3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93" r:id="rId4"/>
    <p:sldMasterId id="2147483994" r:id="rId5"/>
    <p:sldMasterId id="2147484044" r:id="rId6"/>
  </p:sldMasterIdLst>
  <p:notesMasterIdLst>
    <p:notesMasterId r:id="rId37"/>
  </p:notesMasterIdLst>
  <p:handoutMasterIdLst>
    <p:handoutMasterId r:id="rId38"/>
  </p:handoutMasterIdLst>
  <p:sldIdLst>
    <p:sldId id="2147470659" r:id="rId7"/>
    <p:sldId id="2147471611" r:id="rId8"/>
    <p:sldId id="2147471584" r:id="rId9"/>
    <p:sldId id="2147471612" r:id="rId10"/>
    <p:sldId id="2147471613" r:id="rId11"/>
    <p:sldId id="2147470574" r:id="rId12"/>
    <p:sldId id="2147471619" r:id="rId13"/>
    <p:sldId id="2147470660" r:id="rId14"/>
    <p:sldId id="2147471583" r:id="rId15"/>
    <p:sldId id="2147471605" r:id="rId16"/>
    <p:sldId id="2147470647" r:id="rId17"/>
    <p:sldId id="2147470584" r:id="rId18"/>
    <p:sldId id="2147471586" r:id="rId19"/>
    <p:sldId id="2147470661" r:id="rId20"/>
    <p:sldId id="2147470587" r:id="rId21"/>
    <p:sldId id="2147470652" r:id="rId22"/>
    <p:sldId id="2147470643" r:id="rId23"/>
    <p:sldId id="2147470594" r:id="rId24"/>
    <p:sldId id="2147471610" r:id="rId25"/>
    <p:sldId id="2147471609" r:id="rId26"/>
    <p:sldId id="2147471607" r:id="rId27"/>
    <p:sldId id="2147471608" r:id="rId28"/>
    <p:sldId id="2147470756" r:id="rId29"/>
    <p:sldId id="2147471614" r:id="rId30"/>
    <p:sldId id="2147471615" r:id="rId31"/>
    <p:sldId id="2147471616" r:id="rId32"/>
    <p:sldId id="2147471617" r:id="rId33"/>
    <p:sldId id="2147471618" r:id="rId34"/>
    <p:sldId id="2147470653" r:id="rId35"/>
    <p:sldId id="2147470642" r:id="rId36"/>
  </p:sldIdLst>
  <p:sldSz cx="12192000" cy="6858000"/>
  <p:notesSz cx="6858000" cy="91440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mplementing DevOps practices to accelereate developer productivity" id="{D057D6DF-3B78-434B-9EFA-1F6713519490}">
          <p14:sldIdLst>
            <p14:sldId id="2147470659"/>
          </p14:sldIdLst>
        </p14:section>
        <p14:section name="Setup development environment" id="{3E228BB5-4946-4D44-855B-A5438AEBFB6D}">
          <p14:sldIdLst>
            <p14:sldId id="2147471611"/>
            <p14:sldId id="2147471584"/>
            <p14:sldId id="2147471612"/>
            <p14:sldId id="2147471613"/>
          </p14:sldIdLst>
        </p14:section>
        <p14:section name="Start working in GitHub" id="{E8E4E757-D298-43DA-8793-F370C1E73CA5}">
          <p14:sldIdLst>
            <p14:sldId id="2147470574"/>
            <p14:sldId id="2147471619"/>
            <p14:sldId id="2147470660"/>
            <p14:sldId id="2147471583"/>
            <p14:sldId id="2147471605"/>
            <p14:sldId id="2147470647"/>
          </p14:sldIdLst>
        </p14:section>
        <p14:section name="Improve and deploy your application" id="{F5F183B8-C5D8-431A-9A1F-028A2933A24D}">
          <p14:sldIdLst>
            <p14:sldId id="2147470584"/>
            <p14:sldId id="2147471586"/>
            <p14:sldId id="2147470661"/>
            <p14:sldId id="2147470587"/>
            <p14:sldId id="2147470652"/>
            <p14:sldId id="2147470643"/>
          </p14:sldIdLst>
        </p14:section>
        <p14:section name="Implement load testing and secure practices" id="{E6A915D0-6F4A-4982-AE77-1617CDE9AA68}">
          <p14:sldIdLst>
            <p14:sldId id="2147470594"/>
            <p14:sldId id="2147471610"/>
            <p14:sldId id="2147471609"/>
            <p14:sldId id="2147471607"/>
            <p14:sldId id="2147471608"/>
            <p14:sldId id="2147470756"/>
          </p14:sldIdLst>
        </p14:section>
        <p14:section name="Make things secure" id="{995FD802-19C9-40DA-83E7-C68CEC136731}">
          <p14:sldIdLst>
            <p14:sldId id="2147471614"/>
            <p14:sldId id="2147471615"/>
            <p14:sldId id="2147471616"/>
            <p14:sldId id="2147471617"/>
            <p14:sldId id="2147471618"/>
            <p14:sldId id="2147470653"/>
            <p14:sldId id="214747064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44444"/>
    <a:srgbClr val="F0F0F0"/>
    <a:srgbClr val="072860"/>
    <a:srgbClr val="F6F8FA"/>
    <a:srgbClr val="F7F8F9"/>
    <a:srgbClr val="817694"/>
    <a:srgbClr val="EFEFEF"/>
    <a:srgbClr val="FFFFF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6B9A46-FCF4-461C-898F-43AC1EFA2E15}" v="21" dt="2023-09-28T21:31:14.0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0680" autoAdjust="0"/>
  </p:normalViewPr>
  <p:slideViewPr>
    <p:cSldViewPr snapToGrid="0">
      <p:cViewPr varScale="1">
        <p:scale>
          <a:sx n="78" d="100"/>
          <a:sy n="78" d="100"/>
        </p:scale>
        <p:origin x="1836" y="9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gs" Target="tags/tag1.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notesMaster" Target="notesMasters/notesMaster1.xml"/><Relationship Id="rId40" Type="http://schemas.openxmlformats.org/officeDocument/2006/relationships/presProps" Target="presProps.xml"/><Relationship Id="rId45"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bleStyles" Target="tableStyle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handoutMaster" Target="handoutMasters/handoutMaster1.xml"/><Relationship Id="rId20" Type="http://schemas.openxmlformats.org/officeDocument/2006/relationships/slide" Target="slides/slide14.xml"/><Relationship Id="rId4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055863D-C722-668A-CC3F-22A064F883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E6CD983-11F1-35E0-0009-670578212A3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342EA6-A226-4786-BCE6-E710E0E7543B}" type="datetimeFigureOut">
              <a:rPr lang="en-US" smtClean="0"/>
              <a:t>10/31/2023</a:t>
            </a:fld>
            <a:endParaRPr lang="en-US"/>
          </a:p>
        </p:txBody>
      </p:sp>
      <p:sp>
        <p:nvSpPr>
          <p:cNvPr id="4" name="Footer Placeholder 3">
            <a:extLst>
              <a:ext uri="{FF2B5EF4-FFF2-40B4-BE49-F238E27FC236}">
                <a16:creationId xmlns:a16="http://schemas.microsoft.com/office/drawing/2014/main" id="{824FD97A-8E4A-0A17-E484-422D8DCF04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71DC98F-430E-0A5D-65E3-521C38CE47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DD9D34-EE31-4F9D-AC21-D1F3B46C9ED9}" type="slidenum">
              <a:rPr lang="en-US" smtClean="0"/>
              <a:t>‹#›</a:t>
            </a:fld>
            <a:endParaRPr lang="en-US"/>
          </a:p>
        </p:txBody>
      </p:sp>
    </p:spTree>
    <p:extLst>
      <p:ext uri="{BB962C8B-B14F-4D97-AF65-F5344CB8AC3E}">
        <p14:creationId xmlns:p14="http://schemas.microsoft.com/office/powerpoint/2010/main" val="5103959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006867-2BEC-4EB1-932A-BD828C50F5A6}" type="datetimeFigureOut">
              <a:rPr lang="en-US" smtClean="0"/>
              <a:t>10/31/2023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BFA05F-1A8C-432D-BC54-796887A51DAB}" type="slidenum">
              <a:rPr lang="en-US" smtClean="0"/>
              <a:t>‹#›</a:t>
            </a:fld>
            <a:endParaRPr lang="en-US"/>
          </a:p>
        </p:txBody>
      </p:sp>
    </p:spTree>
    <p:extLst>
      <p:ext uri="{BB962C8B-B14F-4D97-AF65-F5344CB8AC3E}">
        <p14:creationId xmlns:p14="http://schemas.microsoft.com/office/powerpoint/2010/main" val="3569997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1382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chemeClr val="tx1"/>
                </a:solidFill>
                <a:effectLst/>
                <a:latin typeface="Segoe UI"/>
                <a:ea typeface="Calibri" panose="020F0502020204030204" pitchFamily="34" charset="0"/>
                <a:cs typeface="Segoe UI"/>
              </a:rPr>
              <a:t>You will create a series of issues on a project board and see how you can manipulate the board to keep track of the status of issues. You will assign issues to teammates and add a custom field to issues.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6655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GitHub Actions workflows allow you to perform actions on specific events, such as push code into a branch, creating a pull request, creating an issue, or manual execution.</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For this first workflow, you will create a workflow which executes manually. In it, there will be two jobs. The first job will write statements into logs. The second will use the “</a:t>
            </a:r>
            <a:r>
              <a:rPr lang="en-US" b="0" i="0" dirty="0" err="1">
                <a:solidFill>
                  <a:srgbClr val="000000"/>
                </a:solidFill>
                <a:effectLst/>
                <a:latin typeface="Times New Roman" panose="02020603050405020304" pitchFamily="18" charset="0"/>
              </a:rPr>
              <a:t>cowsays</a:t>
            </a:r>
            <a:r>
              <a:rPr lang="en-US" b="0" i="0" dirty="0">
                <a:solidFill>
                  <a:srgbClr val="000000"/>
                </a:solidFill>
                <a:effectLst/>
                <a:latin typeface="Times New Roman" panose="02020603050405020304" pitchFamily="18" charset="0"/>
              </a:rPr>
              <a:t>” action from the GitHub Marketplace to write a statement into the logs.</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6880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06423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This lab will focus on deploying the Munson’s Pickles and Preserves Team Messaging System application into Azure.</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3626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You've created a GitHub repository containing application code and a Bicep script. In this lab, you will create resources in an Azure resource group, including an App Service Plan, three App Services, one Application Insights service, and one Container Registry. You will also use GitHub Copilot in Visual Studio Code to assist you with making a change to the Team Messaging System.</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After deploying Azure resources, you will create a new GitHub Actions workflow that builds and deploys a Docker container image based on the .NET web application code. Then, whenever the application code changes, you will build a new image, deploy it to the Container Registry, and use that new image in your App Services.</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Configure GitHub Copilot and use it to assist with C# code changes</a:t>
            </a:r>
          </a:p>
          <a:p>
            <a:pPr marL="171450" indent="-171450" algn="l">
              <a:buFont typeface="Arial" panose="020B0604020202020204" pitchFamily="34" charset="0"/>
              <a:buChar char="•"/>
            </a:pPr>
            <a:r>
              <a:rPr lang="en-US" b="0" i="0" dirty="0">
                <a:solidFill>
                  <a:srgbClr val="1F2328"/>
                </a:solidFill>
                <a:effectLst/>
                <a:latin typeface="-apple-system"/>
              </a:rPr>
              <a:t>Deploy ARM and Bicep templates via GitHub Actions workflow</a:t>
            </a:r>
          </a:p>
          <a:p>
            <a:pPr marL="171450" indent="-171450" algn="l">
              <a:buFont typeface="Arial" panose="020B0604020202020204" pitchFamily="34" charset="0"/>
              <a:buChar char="•"/>
            </a:pPr>
            <a:r>
              <a:rPr lang="en-US" b="0" i="0" dirty="0">
                <a:solidFill>
                  <a:srgbClr val="1F2328"/>
                </a:solidFill>
                <a:effectLst/>
                <a:latin typeface="-apple-system"/>
              </a:rPr>
              <a:t>Create a GitHub Actions workflow for deploying .NET web applications</a:t>
            </a:r>
          </a:p>
          <a:p>
            <a:pPr marL="171450" indent="-171450" algn="l">
              <a:buFont typeface="Arial" panose="020B0604020202020204" pitchFamily="34" charset="0"/>
              <a:buChar char="•"/>
            </a:pPr>
            <a:r>
              <a:rPr lang="en-US" b="0" i="0" dirty="0">
                <a:solidFill>
                  <a:srgbClr val="1F2328"/>
                </a:solidFill>
                <a:effectLst/>
                <a:latin typeface="-apple-system"/>
              </a:rPr>
              <a:t>Automatically build and deploy a Docker image as part of the workflow</a:t>
            </a:r>
          </a:p>
          <a:p>
            <a:pPr marL="171450" indent="-171450" algn="l">
              <a:buFont typeface="Arial" panose="020B0604020202020204" pitchFamily="34" charset="0"/>
              <a:buChar char="•"/>
            </a:pPr>
            <a:r>
              <a:rPr lang="en-US" b="0" i="0" dirty="0">
                <a:solidFill>
                  <a:srgbClr val="1F2328"/>
                </a:solidFill>
                <a:effectLst/>
                <a:latin typeface="-apple-system"/>
              </a:rPr>
              <a:t>Update an Azure Web App whenever the GitHub Actions workflow deploys a new Docker image</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27161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The GitHub flow is a standard process for making code changes in a GitHub repository. There are several steps to the GitHub flow:</a:t>
            </a:r>
          </a:p>
          <a:p>
            <a:pPr algn="l"/>
            <a:endParaRPr lang="en-US" b="0" i="0" dirty="0">
              <a:solidFill>
                <a:srgbClr val="000000"/>
              </a:solidFill>
              <a:effectLst/>
              <a:latin typeface="Times New Roman" panose="02020603050405020304" pitchFamily="18" charset="0"/>
            </a:endParaRPr>
          </a:p>
          <a:p>
            <a:pPr marL="228600" indent="-228600" algn="l">
              <a:buFont typeface="+mj-lt"/>
              <a:buAutoNum type="arabicPeriod"/>
            </a:pPr>
            <a:r>
              <a:rPr lang="en-US" b="0" i="0" dirty="0">
                <a:solidFill>
                  <a:srgbClr val="000000"/>
                </a:solidFill>
                <a:effectLst/>
                <a:latin typeface="Times New Roman" panose="02020603050405020304" pitchFamily="18" charset="0"/>
              </a:rPr>
              <a:t>Create a GitHub Issue describing the problem you would like to solve. This may involve discussion with team members, project managers, issue reporters, and relevant stakeholders. The GitHub Issue should include enough details to prompt a code change.</a:t>
            </a:r>
          </a:p>
          <a:p>
            <a:pPr marL="228600" indent="-228600" algn="l">
              <a:buFont typeface="+mj-lt"/>
              <a:buAutoNum type="arabicPeriod"/>
            </a:pPr>
            <a:r>
              <a:rPr lang="en-US" b="0" i="0" dirty="0">
                <a:solidFill>
                  <a:srgbClr val="000000"/>
                </a:solidFill>
                <a:effectLst/>
                <a:latin typeface="Times New Roman" panose="02020603050405020304" pitchFamily="18" charset="0"/>
              </a:rPr>
              <a:t>Create a new branch. This new branch, called a </a:t>
            </a:r>
            <a:r>
              <a:rPr lang="en-US" b="1" i="0" dirty="0">
                <a:solidFill>
                  <a:srgbClr val="000000"/>
                </a:solidFill>
                <a:effectLst/>
                <a:latin typeface="Times New Roman" panose="02020603050405020304" pitchFamily="18" charset="0"/>
              </a:rPr>
              <a:t>feature branch</a:t>
            </a:r>
            <a:r>
              <a:rPr lang="en-US" b="0" i="0" dirty="0">
                <a:solidFill>
                  <a:srgbClr val="000000"/>
                </a:solidFill>
                <a:effectLst/>
                <a:latin typeface="Times New Roman" panose="02020603050405020304" pitchFamily="18" charset="0"/>
              </a:rPr>
              <a:t>, will allow you to work on your code independent of other developers. It will also allow you to experiment without breaking important code release branches like a development or main branch.</a:t>
            </a:r>
          </a:p>
          <a:p>
            <a:pPr marL="228600" indent="-228600" algn="l">
              <a:buFont typeface="+mj-lt"/>
              <a:buAutoNum type="arabicPeriod"/>
            </a:pPr>
            <a:r>
              <a:rPr lang="en-US" b="0" i="0" dirty="0">
                <a:solidFill>
                  <a:srgbClr val="000000"/>
                </a:solidFill>
                <a:effectLst/>
                <a:latin typeface="Times New Roman" panose="02020603050405020304" pitchFamily="18" charset="0"/>
              </a:rPr>
              <a:t>After creating the new branch, fetch changes locally and switch to the newly created feature branch. At this point, any changes you make locally will be in the feature branch, isolating your changes from others.</a:t>
            </a:r>
          </a:p>
          <a:p>
            <a:pPr marL="228600" indent="-228600" algn="l">
              <a:buFont typeface="+mj-lt"/>
              <a:buAutoNum type="arabicPeriod"/>
            </a:pPr>
            <a:r>
              <a:rPr lang="en-US" b="0" i="0" dirty="0">
                <a:solidFill>
                  <a:srgbClr val="000000"/>
                </a:solidFill>
                <a:effectLst/>
                <a:latin typeface="Times New Roman" panose="02020603050405020304" pitchFamily="18" charset="0"/>
              </a:rPr>
              <a:t>Make any necessary changes in tools like Visual Studio Code. If you have correctly configured Visual Studio Code and installed the C# extension, you should be able to run the .NET web application locally and try it out in a browser.</a:t>
            </a:r>
          </a:p>
          <a:p>
            <a:pPr marL="228600" indent="-228600" algn="l">
              <a:buFont typeface="+mj-lt"/>
              <a:buAutoNum type="arabicPeriod"/>
            </a:pPr>
            <a:r>
              <a:rPr lang="en-US" b="0" i="0" dirty="0">
                <a:solidFill>
                  <a:srgbClr val="000000"/>
                </a:solidFill>
                <a:effectLst/>
                <a:latin typeface="Times New Roman" panose="02020603050405020304" pitchFamily="18" charset="0"/>
              </a:rPr>
              <a:t>After you have completed all code changes, you can commit these changes locally. Then, when you are ready to complete the task, you can push your changes to the remote feature branch.</a:t>
            </a:r>
          </a:p>
          <a:p>
            <a:pPr marL="228600" indent="-228600" algn="l">
              <a:buFont typeface="+mj-lt"/>
              <a:buAutoNum type="arabicPeriod"/>
            </a:pPr>
            <a:r>
              <a:rPr lang="en-US" b="0" i="0" dirty="0">
                <a:solidFill>
                  <a:srgbClr val="000000"/>
                </a:solidFill>
                <a:effectLst/>
                <a:latin typeface="Times New Roman" panose="02020603050405020304" pitchFamily="18" charset="0"/>
              </a:rPr>
              <a:t>After you have pushed your changes, you can create a pull request. In this case, we will pull request directly to the main branch, though some repositories may have a series of branches such as dev, test, and main.</a:t>
            </a:r>
          </a:p>
          <a:p>
            <a:pPr marL="228600" indent="-228600" algn="l">
              <a:buFont typeface="+mj-lt"/>
              <a:buAutoNum type="arabicPeriod"/>
            </a:pPr>
            <a:r>
              <a:rPr lang="en-US" b="0" i="0" dirty="0">
                <a:solidFill>
                  <a:srgbClr val="000000"/>
                </a:solidFill>
                <a:effectLst/>
                <a:latin typeface="Times New Roman" panose="02020603050405020304" pitchFamily="18" charset="0"/>
              </a:rPr>
              <a:t>A teammate should perform a code review of the code in your pull request. This allows a second set of eyes to review the code changes and ensure that these are appropriate and correct changes.</a:t>
            </a:r>
          </a:p>
          <a:p>
            <a:pPr marL="228600" indent="-228600" algn="l">
              <a:buFont typeface="+mj-lt"/>
              <a:buAutoNum type="arabicPeriod"/>
            </a:pPr>
            <a:r>
              <a:rPr lang="en-US" b="0" i="0" dirty="0">
                <a:solidFill>
                  <a:srgbClr val="000000"/>
                </a:solidFill>
                <a:effectLst/>
                <a:latin typeface="Times New Roman" panose="02020603050405020304" pitchFamily="18" charset="0"/>
              </a:rPr>
              <a:t>After the code review completes, completing the pull request is the final step. In this process, you may wish to delete the feature branch and close the originating issue.</a:t>
            </a:r>
          </a:p>
          <a:p>
            <a:pPr algn="l"/>
            <a:endParaRPr lang="en-US" b="0" i="0" dirty="0">
              <a:solidFill>
                <a:srgbClr val="000000"/>
              </a:solidFill>
              <a:effectLst/>
              <a:latin typeface="Times New Roman" panose="02020603050405020304" pitchFamily="18"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2598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GitHub allows you to execute ARM and Bicep templates as part of a GitHub Actions workflow. To do this, you can use the azure/arm-deploy action from the GitHub Marketplace. It needs several parameters, including a subscription ID, a resource group name, the location of the ARM or Bicep template file, and a set of input parameters.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arm-deploy action can work with both ARM and Bicep templates because Bicep is fully translatable into ARM.</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You will create a GitHub Actions workflow to perform this operation. In practice, this would allow you to automate resource changes whenever the Bicep template changes, automating your Infrastructure as Code process.</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978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p>
          <a:p>
            <a:pPr algn="l"/>
            <a:r>
              <a:rPr lang="en-US" b="0" i="0" dirty="0">
                <a:solidFill>
                  <a:srgbClr val="000000"/>
                </a:solidFill>
                <a:effectLst/>
                <a:latin typeface="Times New Roman" panose="02020603050405020304" pitchFamily="18" charset="0"/>
              </a:rPr>
              <a:t>The final step in this lab is to create a Continuous Integration and Continuous Delivery (CI/CD) process for deploying the .NET website. You will use yet another GitHub Actions workflow, this one based around .NET CI/CD. The core of this workflow includes three commands: dotnet restore to restore any dependencies in NuGet packages, dotnet build to compile the application and create binaries, and dotnet test to run unit tests against the compiled binaries.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In addition, you will extend this workflow to build a Docker image from the .NET code and deploy it into an Azure Container Registry. Then, for each newly tagged image, you will update each environment’s Web App with that container image.</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97522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This lab will focus on extending the current Azure solution to include load testing and Azure Chaos Studio.</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102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Now that the Team Messaging System website is up and running, it would be beneficial to understand how well the application performs under load. To do this, you will design a load test scenario and then implement it using Apache JMeter, an open source solution for load testing.</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After running the load test manually, you will create an Azure Load Testing service. The Load Testing service supports importation of JMeter scripts, so you will be able to use the work you’ve created so far and create a performance baseline for the application. You may also be able to observe performance issues in particular actions, which you can remedy.</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After that, you will extend the load test to become a stress test, attempting to push enough traffic at the website to generate failure. You will also use Azure Chaos Studio to generate a chaos experiment, learning how the application behaves when certain services fail.</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Design a load test for a web application</a:t>
            </a:r>
          </a:p>
          <a:p>
            <a:pPr marL="171450" indent="-171450" algn="l">
              <a:buFont typeface="Arial" panose="020B0604020202020204" pitchFamily="34" charset="0"/>
              <a:buChar char="•"/>
            </a:pPr>
            <a:r>
              <a:rPr lang="en-US" b="0" i="0" dirty="0">
                <a:solidFill>
                  <a:srgbClr val="1F2328"/>
                </a:solidFill>
                <a:effectLst/>
                <a:latin typeface="-apple-system"/>
              </a:rPr>
              <a:t>Create a load test using Apache JMeter</a:t>
            </a:r>
          </a:p>
          <a:p>
            <a:pPr marL="171450" indent="-171450" algn="l">
              <a:buFont typeface="Arial" panose="020B0604020202020204" pitchFamily="34" charset="0"/>
              <a:buChar char="•"/>
            </a:pPr>
            <a:r>
              <a:rPr lang="en-US" b="0" i="0" dirty="0">
                <a:solidFill>
                  <a:srgbClr val="1F2328"/>
                </a:solidFill>
                <a:effectLst/>
                <a:latin typeface="-apple-system"/>
              </a:rPr>
              <a:t>Create an Azure Load Testing service and execute the JMeter load test in Azure</a:t>
            </a:r>
          </a:p>
          <a:p>
            <a:pPr marL="171450" indent="-171450" algn="l">
              <a:buFont typeface="Arial" panose="020B0604020202020204" pitchFamily="34" charset="0"/>
              <a:buChar char="•"/>
            </a:pPr>
            <a:r>
              <a:rPr lang="en-US" b="0" i="0" dirty="0">
                <a:solidFill>
                  <a:srgbClr val="1F2328"/>
                </a:solidFill>
                <a:effectLst/>
                <a:latin typeface="-apple-system"/>
              </a:rPr>
              <a:t>Design and create a stress test using the Azure Load Testing service</a:t>
            </a:r>
          </a:p>
          <a:p>
            <a:pPr marL="171450" indent="-171450" algn="l">
              <a:buFont typeface="Arial" panose="020B0604020202020204" pitchFamily="34" charset="0"/>
              <a:buChar char="•"/>
            </a:pPr>
            <a:r>
              <a:rPr lang="en-US" b="0" i="0" dirty="0">
                <a:solidFill>
                  <a:srgbClr val="1F2328"/>
                </a:solidFill>
                <a:effectLst/>
                <a:latin typeface="-apple-system"/>
              </a:rPr>
              <a:t>Design a chaos experiment in Azure Chaos Studio</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673193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Apache JMeter is an open source tool for building and running load test scripts. It requires Java 8 or later to be installed and was one of the tools you installed on your Dev Box. You will be able to build a load test using the JMeter GUI, after which you can either run the test in the GUI itself or via command line.</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These load tests allow us to simulate a certain amount of traffic against an application. You will design the test and specify how many concurrent users will run this workload. The intent is to ensure that the App Service you created will be able to handle a certain amount of traffic without failure.</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38990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effectLst/>
                <a:latin typeface="Segoe UI" panose="020B0502040204020203" pitchFamily="34" charset="0"/>
              </a:rPr>
              <a:t>In addition to running load tests directly via JMeter, you will also create an Azure Load Testing service and run load tests from it. Azure Load Testing accepts JMeter scripts, so you can use the script you have already created as the basis for additional testing. This will provide you with additional information on response times and allow you to link your load test to specific Azure resources and see how the level of load affects those services.</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For this lab, you will link the load test to your App Service.</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54078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i="0" dirty="0">
                <a:solidFill>
                  <a:srgbClr val="000000"/>
                </a:solidFill>
                <a:effectLst/>
                <a:latin typeface="Times New Roman" panose="02020603050405020304" pitchFamily="18" charset="0"/>
              </a:rPr>
              <a:t>Speaker notes:</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US" sz="4400" b="0" i="0" dirty="0">
                <a:solidFill>
                  <a:srgbClr val="000000"/>
                </a:solidFill>
                <a:effectLst/>
                <a:latin typeface="Times New Roman" panose="02020603050405020304" pitchFamily="18" charset="0"/>
              </a:rPr>
              <a:t>Load testing is not the only form of testing you can run in Azure. You can also run chaos experiments to simulate service failures.</a:t>
            </a:r>
          </a:p>
          <a:p>
            <a:pPr algn="l"/>
            <a:endParaRPr lang="en-US" sz="4400" b="0" i="0" dirty="0">
              <a:solidFill>
                <a:srgbClr val="000000"/>
              </a:solidFill>
              <a:effectLst/>
              <a:latin typeface="Times New Roman" panose="02020603050405020304" pitchFamily="18" charset="0"/>
            </a:endParaRPr>
          </a:p>
          <a:p>
            <a:pPr algn="l"/>
            <a:r>
              <a:rPr lang="en-US" sz="4400" b="0" i="0" dirty="0">
                <a:solidFill>
                  <a:srgbClr val="000000"/>
                </a:solidFill>
                <a:effectLst/>
                <a:latin typeface="Times New Roman" panose="02020603050405020304" pitchFamily="18" charset="0"/>
              </a:rPr>
              <a:t>Azure Chaos Studio allows you to design experiments that disable specific resources for a given amount of time. Azure Chaos Studio is currently in preview and supports a limited number of services, so for this lab, we will stop the App Service for a fixed amount of time, seeing how it impacts a </a:t>
            </a:r>
            <a:r>
              <a:rPr lang="en-US" sz="4400" b="0" i="0">
                <a:solidFill>
                  <a:srgbClr val="000000"/>
                </a:solidFill>
                <a:effectLst/>
                <a:latin typeface="Times New Roman" panose="02020603050405020304" pitchFamily="18" charset="0"/>
              </a:rPr>
              <a:t>running load test.</a:t>
            </a:r>
            <a:endParaRPr lang="en-US" sz="4400" b="0" i="0" dirty="0">
              <a:solidFill>
                <a:srgbClr val="000000"/>
              </a:solidFill>
              <a:effectLst/>
              <a:latin typeface="Times New Roman" panose="02020603050405020304" pitchFamily="18"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15690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064237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The Challenges will focus on securing and monitoring you application deployments and GitHub.</a:t>
            </a:r>
          </a:p>
          <a:p>
            <a:endParaRPr lang="en-US" b="0" i="0" dirty="0">
              <a:effectLst/>
              <a:latin typeface="Segoe UI"/>
              <a:cs typeface="Segoe UI"/>
            </a:endParaRPr>
          </a:p>
          <a:p>
            <a:r>
              <a:rPr lang="en-US" b="0" i="0" dirty="0">
                <a:effectLst/>
                <a:latin typeface="Segoe UI"/>
                <a:cs typeface="Segoe UI"/>
              </a:rPr>
              <a:t>Application code can be deployed from GitHub to Dev, Test, and/or Production within an Azure App Service Plan. When thinking about Security, you have both GitHub security to consider as well as the security of your applications.</a:t>
            </a:r>
          </a:p>
          <a:p>
            <a:endParaRPr lang="en-US" b="0" i="0" dirty="0">
              <a:effectLst/>
              <a:latin typeface="Segoe UI"/>
              <a:cs typeface="Segoe UI"/>
            </a:endParaRPr>
          </a:p>
          <a:p>
            <a:r>
              <a:rPr lang="en-US" b="0" i="0" dirty="0">
                <a:effectLst/>
                <a:latin typeface="Segoe UI"/>
                <a:cs typeface="Segoe UI"/>
              </a:rPr>
              <a:t>We’ll start this exercise by looking at security measure you can take in GitHub and then look at how you can monitor you application using a Log Analytics Workspace and Application Insights.</a:t>
            </a:r>
            <a:endParaRPr lang="en-US" dirty="0"/>
          </a:p>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36264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You've created you application and setup deployments and pipelines from GitHub into your Azure Apps.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Now that you pipeline is setup, you’ll look at various configuration options including branching and code scanning in GitHub. Then you’ll look at app monitoring within Azure Application Insights.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In this challenge, you'll add security to your application development process.</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Configure branching in GitHub</a:t>
            </a:r>
          </a:p>
          <a:p>
            <a:pPr marL="171450" indent="-171450" algn="l">
              <a:buFont typeface="Arial" panose="020B0604020202020204" pitchFamily="34" charset="0"/>
              <a:buChar char="•"/>
            </a:pPr>
            <a:r>
              <a:rPr lang="en-US" b="0" i="0" dirty="0">
                <a:solidFill>
                  <a:srgbClr val="1F2328"/>
                </a:solidFill>
                <a:effectLst/>
                <a:latin typeface="-apple-system"/>
              </a:rPr>
              <a:t>Setup protection on a GitHub branch, for instance your main branch that deploys your code to your web application</a:t>
            </a:r>
          </a:p>
          <a:p>
            <a:pPr marL="171450" indent="-171450" algn="l">
              <a:buFont typeface="Arial" panose="020B0604020202020204" pitchFamily="34" charset="0"/>
              <a:buChar char="•"/>
            </a:pPr>
            <a:r>
              <a:rPr lang="en-US" b="0" i="0" dirty="0">
                <a:solidFill>
                  <a:srgbClr val="1F2328"/>
                </a:solidFill>
                <a:effectLst/>
                <a:latin typeface="-apple-system"/>
              </a:rPr>
              <a:t>Deploy GitHub security policies and cod security and vulnerability scanning solutions</a:t>
            </a:r>
          </a:p>
          <a:p>
            <a:pPr marL="171450" indent="-171450" algn="l">
              <a:buFont typeface="Arial" panose="020B0604020202020204" pitchFamily="34" charset="0"/>
              <a:buChar char="•"/>
            </a:pPr>
            <a:r>
              <a:rPr lang="en-US" b="0" i="0" dirty="0">
                <a:solidFill>
                  <a:srgbClr val="1F2328"/>
                </a:solidFill>
                <a:effectLst/>
                <a:latin typeface="-apple-system"/>
              </a:rPr>
              <a:t>Monitor your app with Application insights as well as perform availability monitoring of your application with App Insights.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F2328"/>
              </a:solidFill>
              <a:effectLst/>
              <a:latin typeface="-apple-system"/>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271612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Azure Branch policies are a feature in GitHub that you can leverage to help protect code from going straight from the developers machine to production.  You can set this up on branches matching specific patterns or, in the case here, just set them against a single branch by setting </a:t>
            </a:r>
            <a:r>
              <a:rPr lang="en-US" b="0" i="0" dirty="0" err="1">
                <a:solidFill>
                  <a:srgbClr val="000000"/>
                </a:solidFill>
                <a:effectLst/>
                <a:latin typeface="Times New Roman" panose="02020603050405020304" pitchFamily="18" charset="0"/>
              </a:rPr>
              <a:t>tha</a:t>
            </a:r>
            <a:r>
              <a:rPr lang="en-US" b="0" i="0" dirty="0">
                <a:solidFill>
                  <a:srgbClr val="000000"/>
                </a:solidFill>
                <a:effectLst/>
                <a:latin typeface="Times New Roman" panose="02020603050405020304" pitchFamily="18" charset="0"/>
              </a:rPr>
              <a:t> pattern to the branch name.</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With branch protection on, you can require reviews from code owners, approvals, and other requirements that must be met before the code is pushed to production. This puts that extra layer or protection in place on the GitHub repo to force the use of branching and enforce reviews and sign-off before code from a branch is committed to the production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Times New Roman" panose="02020603050405020304" pitchFamily="18"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9782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Security policies don’t provide any security to the co pre-se, but do allow you to define what the security policy is for the particular repo. That way, if there is a security issue, developers know how to handle it and what the process is. While it shows up under Security </a:t>
            </a:r>
            <a:r>
              <a:rPr lang="en-US" b="0" i="0" dirty="0">
                <a:solidFill>
                  <a:srgbClr val="000000"/>
                </a:solidFill>
                <a:effectLst/>
                <a:latin typeface="Times New Roman" panose="02020603050405020304" pitchFamily="18" charset="0"/>
                <a:sym typeface="Wingdings" pitchFamily="2" charset="2"/>
              </a:rPr>
              <a:t> Policy in GitHub, it’s simple a SECURITY.md file that’s added to the code repo. The security policy can contain reporting guidelines, notification processes, and links to other security resources related to the repository.</a:t>
            </a:r>
            <a:endParaRPr lang="en-US" b="0" i="0" dirty="0">
              <a:solidFill>
                <a:srgbClr val="000000"/>
              </a:solidFill>
              <a:effectLst/>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25982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Now that you have branch production in place to prevent code from being being published directly to production as well as a security policy defined for your users, we’ll take a look at setting up code security scanning and alerting. The two features that we’ll look at specifically are </a:t>
            </a:r>
            <a:r>
              <a:rPr lang="en-US" b="0" i="0" dirty="0" err="1">
                <a:solidFill>
                  <a:srgbClr val="000000"/>
                </a:solidFill>
                <a:effectLst/>
                <a:latin typeface="Times New Roman" panose="02020603050405020304" pitchFamily="18" charset="0"/>
              </a:rPr>
              <a:t>Dependabot</a:t>
            </a:r>
            <a:r>
              <a:rPr lang="en-US" b="0" i="0" dirty="0">
                <a:solidFill>
                  <a:srgbClr val="000000"/>
                </a:solidFill>
                <a:effectLst/>
                <a:latin typeface="Times New Roman" panose="02020603050405020304" pitchFamily="18" charset="0"/>
              </a:rPr>
              <a:t> and Code QL.</a:t>
            </a:r>
          </a:p>
          <a:p>
            <a:pPr algn="l"/>
            <a:endParaRPr lang="en-US" b="0" i="0" dirty="0">
              <a:solidFill>
                <a:srgbClr val="000000"/>
              </a:solidFill>
              <a:effectLst/>
              <a:latin typeface="Times New Roman" panose="02020603050405020304" pitchFamily="18" charset="0"/>
            </a:endParaRPr>
          </a:p>
          <a:p>
            <a:pPr algn="l"/>
            <a:r>
              <a:rPr lang="en-US" b="0" i="0" dirty="0" err="1">
                <a:solidFill>
                  <a:srgbClr val="000000"/>
                </a:solidFill>
                <a:effectLst/>
                <a:latin typeface="Times New Roman" panose="02020603050405020304" pitchFamily="18" charset="0"/>
              </a:rPr>
              <a:t>Dependabot</a:t>
            </a:r>
            <a:r>
              <a:rPr lang="en-US" b="0" i="0" dirty="0">
                <a:solidFill>
                  <a:srgbClr val="000000"/>
                </a:solidFill>
                <a:effectLst/>
                <a:latin typeface="Times New Roman" panose="02020603050405020304" pitchFamily="18" charset="0"/>
              </a:rPr>
              <a:t> is used to watch for any vulnerabilities related to code dependencies. Developers don’t always have the time, or even the ability to actively keep up with any vulnerabilities related to dependencies and 3</a:t>
            </a:r>
            <a:r>
              <a:rPr lang="en-US" b="0" i="0" baseline="30000" dirty="0">
                <a:solidFill>
                  <a:srgbClr val="000000"/>
                </a:solidFill>
                <a:effectLst/>
                <a:latin typeface="Times New Roman" panose="02020603050405020304" pitchFamily="18" charset="0"/>
              </a:rPr>
              <a:t>rd</a:t>
            </a:r>
            <a:r>
              <a:rPr lang="en-US" b="0" i="0" dirty="0">
                <a:solidFill>
                  <a:srgbClr val="000000"/>
                </a:solidFill>
                <a:effectLst/>
                <a:latin typeface="Times New Roman" panose="02020603050405020304" pitchFamily="18" charset="0"/>
              </a:rPr>
              <a:t> party libraries and packages being used for their development project. By enabling Dependable alerts and rules on the GitHub repo, GitHub will watch for and alert when a dependency has a vulnerability that could affect the security of your own code. You can also configure it to not only just alert on the issues, but to also generate pull requests to update the dependencies to resolve the vulnerability.</a:t>
            </a:r>
          </a:p>
          <a:p>
            <a:pPr algn="l"/>
            <a:endParaRPr lang="en-US" b="0" i="0" dirty="0">
              <a:solidFill>
                <a:srgbClr val="000000"/>
              </a:solidFill>
              <a:effectLst/>
              <a:latin typeface="Times New Roman" panose="02020603050405020304" pitchFamily="18" charset="0"/>
            </a:endParaRPr>
          </a:p>
          <a:p>
            <a:pPr algn="l"/>
            <a:r>
              <a:rPr lang="en-US" b="0" i="0" dirty="0" err="1">
                <a:solidFill>
                  <a:srgbClr val="000000"/>
                </a:solidFill>
                <a:effectLst/>
                <a:latin typeface="Times New Roman" panose="02020603050405020304" pitchFamily="18" charset="0"/>
              </a:rPr>
              <a:t>CodeQL</a:t>
            </a:r>
            <a:r>
              <a:rPr lang="en-US" b="0" i="0" dirty="0">
                <a:solidFill>
                  <a:srgbClr val="000000"/>
                </a:solidFill>
                <a:effectLst/>
                <a:latin typeface="Times New Roman" panose="02020603050405020304" pitchFamily="18" charset="0"/>
              </a:rPr>
              <a:t>, while </a:t>
            </a:r>
            <a:r>
              <a:rPr lang="en-US" b="0" i="0" dirty="0" err="1">
                <a:solidFill>
                  <a:srgbClr val="000000"/>
                </a:solidFill>
                <a:effectLst/>
                <a:latin typeface="Times New Roman" panose="02020603050405020304" pitchFamily="18" charset="0"/>
              </a:rPr>
              <a:t>dependabot</a:t>
            </a:r>
            <a:r>
              <a:rPr lang="en-US" b="0" i="0" dirty="0">
                <a:solidFill>
                  <a:srgbClr val="000000"/>
                </a:solidFill>
                <a:effectLst/>
                <a:latin typeface="Times New Roman" panose="02020603050405020304" pitchFamily="18" charset="0"/>
              </a:rPr>
              <a:t> is used to help alert and manage vulnerabilities related to </a:t>
            </a:r>
            <a:r>
              <a:rPr lang="en-US" b="0" i="0" dirty="0" err="1">
                <a:solidFill>
                  <a:srgbClr val="000000"/>
                </a:solidFill>
                <a:effectLst/>
                <a:latin typeface="Times New Roman" panose="02020603050405020304" pitchFamily="18" charset="0"/>
              </a:rPr>
              <a:t>dependancies</a:t>
            </a:r>
            <a:r>
              <a:rPr lang="en-US" b="0" i="0" dirty="0">
                <a:solidFill>
                  <a:srgbClr val="000000"/>
                </a:solidFill>
                <a:effectLst/>
                <a:latin typeface="Times New Roman" panose="02020603050405020304" pitchFamily="18" charset="0"/>
              </a:rPr>
              <a:t>, </a:t>
            </a:r>
            <a:r>
              <a:rPr lang="en-US" b="0" i="0" dirty="0" err="1">
                <a:solidFill>
                  <a:srgbClr val="000000"/>
                </a:solidFill>
                <a:effectLst/>
                <a:latin typeface="Times New Roman" panose="02020603050405020304" pitchFamily="18" charset="0"/>
              </a:rPr>
              <a:t>CodeQL</a:t>
            </a:r>
            <a:r>
              <a:rPr lang="en-US" b="0" i="0" dirty="0">
                <a:solidFill>
                  <a:srgbClr val="000000"/>
                </a:solidFill>
                <a:effectLst/>
                <a:latin typeface="Times New Roman" panose="02020603050405020304" pitchFamily="18" charset="0"/>
              </a:rPr>
              <a:t> is used to analyze your own code for vulnerabilities and errors that could effect your code security. </a:t>
            </a:r>
            <a:r>
              <a:rPr lang="en-US" b="0" i="0" dirty="0" err="1">
                <a:solidFill>
                  <a:srgbClr val="000000"/>
                </a:solidFill>
                <a:effectLst/>
                <a:latin typeface="Times New Roman" panose="02020603050405020304" pitchFamily="18" charset="0"/>
              </a:rPr>
              <a:t>CodeQL</a:t>
            </a:r>
            <a:r>
              <a:rPr lang="en-US" b="0" i="0" dirty="0">
                <a:solidFill>
                  <a:srgbClr val="000000"/>
                </a:solidFill>
                <a:effectLst/>
                <a:latin typeface="Times New Roman" panose="02020603050405020304" pitchFamily="18" charset="0"/>
              </a:rPr>
              <a:t> is an open-source rep that can be used with the Advanced Security in GitHub. There are standard code scanning configurations you can use, but you can also right your own code scanning. </a:t>
            </a:r>
            <a:r>
              <a:rPr lang="en-US" b="0" i="0" dirty="0" err="1">
                <a:solidFill>
                  <a:srgbClr val="000000"/>
                </a:solidFill>
                <a:effectLst/>
                <a:latin typeface="Times New Roman" panose="02020603050405020304" pitchFamily="18" charset="0"/>
              </a:rPr>
              <a:t>CodeQL</a:t>
            </a:r>
            <a:r>
              <a:rPr lang="en-US" b="0" i="0" dirty="0">
                <a:solidFill>
                  <a:srgbClr val="000000"/>
                </a:solidFill>
                <a:effectLst/>
                <a:latin typeface="Times New Roman" panose="02020603050405020304" pitchFamily="18" charset="0"/>
              </a:rPr>
              <a:t> simply leverages a GitHub action to do things like automatically scan your code anytime there is an update committed to your repo or regular scans based on a schedule. There are some restrictions around </a:t>
            </a:r>
            <a:r>
              <a:rPr lang="en-US" b="0" i="0" dirty="0" err="1">
                <a:solidFill>
                  <a:srgbClr val="000000"/>
                </a:solidFill>
                <a:effectLst/>
                <a:latin typeface="Times New Roman" panose="02020603050405020304" pitchFamily="18" charset="0"/>
              </a:rPr>
              <a:t>CodeQL</a:t>
            </a:r>
            <a:r>
              <a:rPr lang="en-US" b="0" i="0" dirty="0">
                <a:solidFill>
                  <a:srgbClr val="000000"/>
                </a:solidFill>
                <a:effectLst/>
                <a:latin typeface="Times New Roman" panose="02020603050405020304" pitchFamily="18" charset="0"/>
              </a:rPr>
              <a:t>. If you are using a free account GitHub, you can only use </a:t>
            </a:r>
            <a:r>
              <a:rPr lang="en-US" b="0" i="0" dirty="0" err="1">
                <a:solidFill>
                  <a:srgbClr val="000000"/>
                </a:solidFill>
                <a:effectLst/>
                <a:latin typeface="Times New Roman" panose="02020603050405020304" pitchFamily="18" charset="0"/>
              </a:rPr>
              <a:t>CodeQL</a:t>
            </a:r>
            <a:r>
              <a:rPr lang="en-US" b="0" i="0" dirty="0">
                <a:solidFill>
                  <a:srgbClr val="000000"/>
                </a:solidFill>
                <a:effectLst/>
                <a:latin typeface="Times New Roman" panose="02020603050405020304" pitchFamily="18" charset="0"/>
              </a:rPr>
              <a:t> on public repos. If you want to use it on a private repo, you do need to be using a paid GitHub account.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Times New Roman" panose="02020603050405020304" pitchFamily="18"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9716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The Challenges will focus on creating a custom Dev Box setup for Munson’s Pickles and Preserves</a:t>
            </a:r>
            <a:endParaRPr lang="en-US" b="0" i="0" dirty="0">
              <a:solidFill>
                <a:srgbClr val="000000"/>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1176"/>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Segoe UI "/>
                <a:ea typeface="+mn-ea"/>
                <a:cs typeface="+mn-cs"/>
              </a:rPr>
              <a:t>Challenge 01: </a:t>
            </a:r>
            <a:r>
              <a:rPr lang="en-US" b="1" dirty="0">
                <a:solidFill>
                  <a:srgbClr val="569CD6"/>
                </a:solidFill>
                <a:effectLst/>
                <a:latin typeface="Menlo" panose="020B0609030804020204" pitchFamily="49" charset="0"/>
              </a:rPr>
              <a:t>Set up development environment</a:t>
            </a: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1176"/>
              </a:spcAft>
              <a:buClrTx/>
              <a:buSzTx/>
              <a:buFontTx/>
              <a:buNone/>
              <a:tabLst/>
              <a:defRPr/>
            </a:pPr>
            <a:endParaRPr lang="en-US" dirty="0">
              <a:solidFill>
                <a:srgbClr val="FFFFFF"/>
              </a:solidFill>
              <a:latin typeface="Segoe UI "/>
            </a:endParaRPr>
          </a:p>
          <a:p>
            <a:pPr marL="0" marR="0" lvl="0" indent="0" algn="l" defTabSz="914400" rtl="0" eaLnBrk="1" fontAlgn="auto" latinLnBrk="0" hangingPunct="1">
              <a:lnSpc>
                <a:spcPct val="100000"/>
              </a:lnSpc>
              <a:spcBef>
                <a:spcPts val="0"/>
              </a:spcBef>
              <a:spcAft>
                <a:spcPts val="1176"/>
              </a:spcAft>
              <a:buClrTx/>
              <a:buSzTx/>
              <a:buFontTx/>
              <a:buNone/>
              <a:tabLst/>
              <a:defRPr/>
            </a:pPr>
            <a:r>
              <a:rPr lang="en-US" b="0" dirty="0">
                <a:solidFill>
                  <a:srgbClr val="FFFFFF"/>
                </a:solidFill>
                <a:latin typeface="Segoe UI "/>
              </a:rPr>
              <a:t>For Dev Box, most of the configuration aspects of it are contained with the Dev Center service in Azure. The only two things that really need to live outside of it are the network you </a:t>
            </a:r>
            <a:r>
              <a:rPr lang="en-US" b="0" dirty="0" err="1">
                <a:solidFill>
                  <a:srgbClr val="FFFFFF"/>
                </a:solidFill>
                <a:latin typeface="Segoe UI "/>
              </a:rPr>
              <a:t>wanth</a:t>
            </a:r>
            <a:r>
              <a:rPr lang="en-US" b="0" dirty="0">
                <a:solidFill>
                  <a:srgbClr val="FFFFFF"/>
                </a:solidFill>
                <a:latin typeface="Segoe UI "/>
              </a:rPr>
              <a:t> the dev boxes to connect to as well as either Active Directory or </a:t>
            </a:r>
            <a:r>
              <a:rPr lang="en-US" b="0" dirty="0" err="1">
                <a:solidFill>
                  <a:srgbClr val="FFFFFF"/>
                </a:solidFill>
                <a:latin typeface="Segoe UI "/>
              </a:rPr>
              <a:t>Entra</a:t>
            </a:r>
            <a:r>
              <a:rPr lang="en-US" b="0" dirty="0">
                <a:solidFill>
                  <a:srgbClr val="FFFFFF"/>
                </a:solidFill>
                <a:latin typeface="Segoe UI "/>
              </a:rPr>
              <a:t> ID (Azure AD) for user authentication. In our case, we’ll just create a basic network to connect to, but in a customer scenario, this could be their corporate network or the network all the development servers are on, or any other network they’ve created with resourced needed by the Developers. For Authentication, Active Directory or Microsoft </a:t>
            </a:r>
            <a:r>
              <a:rPr lang="en-US" b="0" dirty="0" err="1">
                <a:solidFill>
                  <a:srgbClr val="FFFFFF"/>
                </a:solidFill>
                <a:latin typeface="Segoe UI "/>
              </a:rPr>
              <a:t>Entra</a:t>
            </a:r>
            <a:r>
              <a:rPr lang="en-US" b="0" dirty="0">
                <a:solidFill>
                  <a:srgbClr val="FFFFFF"/>
                </a:solidFill>
                <a:latin typeface="Segoe UI "/>
              </a:rPr>
              <a:t> ID can be used. Most enterprise customer will probably still have AD they may want to use, but again for simplicity in this lab, we’ll just use Microsoft </a:t>
            </a:r>
            <a:r>
              <a:rPr lang="en-US" b="0" dirty="0" err="1">
                <a:solidFill>
                  <a:srgbClr val="FFFFFF"/>
                </a:solidFill>
                <a:latin typeface="Segoe UI "/>
              </a:rPr>
              <a:t>Entra</a:t>
            </a:r>
            <a:r>
              <a:rPr lang="en-US" b="0" dirty="0">
                <a:solidFill>
                  <a:srgbClr val="FFFFFF"/>
                </a:solidFill>
                <a:latin typeface="Segoe UI "/>
              </a:rPr>
              <a:t> ID.</a:t>
            </a:r>
          </a:p>
          <a:p>
            <a:pPr marL="0" marR="0" lvl="0" indent="0" algn="l" defTabSz="914400" rtl="0" eaLnBrk="1" fontAlgn="auto" latinLnBrk="0" hangingPunct="1">
              <a:lnSpc>
                <a:spcPct val="100000"/>
              </a:lnSpc>
              <a:spcBef>
                <a:spcPts val="0"/>
              </a:spcBef>
              <a:spcAft>
                <a:spcPts val="1176"/>
              </a:spcAft>
              <a:buClrTx/>
              <a:buSzTx/>
              <a:buFontTx/>
              <a:buNone/>
              <a:tabLst/>
              <a:defRPr/>
            </a:pPr>
            <a:endParaRPr lang="en-US" b="0" dirty="0">
              <a:solidFill>
                <a:srgbClr val="FFFFFF"/>
              </a:solidFill>
              <a:latin typeface="Segoe UI "/>
            </a:endParaRPr>
          </a:p>
          <a:p>
            <a:pPr marL="0" marR="0" lvl="0" indent="0" algn="l" defTabSz="914400" rtl="0" eaLnBrk="1" fontAlgn="auto" latinLnBrk="0" hangingPunct="1">
              <a:lnSpc>
                <a:spcPct val="100000"/>
              </a:lnSpc>
              <a:spcBef>
                <a:spcPts val="0"/>
              </a:spcBef>
              <a:spcAft>
                <a:spcPts val="1176"/>
              </a:spcAft>
              <a:buClrTx/>
              <a:buSzTx/>
              <a:buFontTx/>
              <a:buNone/>
              <a:tabLst/>
              <a:defRPr/>
            </a:pPr>
            <a:r>
              <a:rPr lang="en-US" b="0" dirty="0">
                <a:solidFill>
                  <a:srgbClr val="FFFFFF"/>
                </a:solidFill>
                <a:latin typeface="Segoe UI "/>
              </a:rPr>
              <a:t>The only other thing that you may need to do outside of Dev Center is if you need a custom image like we’ll create in this exercise. If you just want to use one of the Microsoft Provide images, you can create a Dev Box from a standard Image as well.</a:t>
            </a:r>
          </a:p>
          <a:p>
            <a:pPr marL="0" marR="0" lvl="0" indent="0" algn="l" defTabSz="914400" rtl="0" eaLnBrk="1" fontAlgn="auto" latinLnBrk="0" hangingPunct="1">
              <a:lnSpc>
                <a:spcPct val="100000"/>
              </a:lnSpc>
              <a:spcBef>
                <a:spcPts val="0"/>
              </a:spcBef>
              <a:spcAft>
                <a:spcPts val="1176"/>
              </a:spcAft>
              <a:buClrTx/>
              <a:buSzTx/>
              <a:buFontTx/>
              <a:buNone/>
              <a:tabLst/>
              <a:defRPr/>
            </a:pPr>
            <a:endParaRPr lang="en-US" b="0" dirty="0">
              <a:solidFill>
                <a:srgbClr val="FFFFFF"/>
              </a:solidFill>
              <a:latin typeface="Segoe UI "/>
            </a:endParaRPr>
          </a:p>
          <a:p>
            <a:pPr marL="0" marR="0" lvl="0" indent="0" algn="l" defTabSz="914400" rtl="0" eaLnBrk="1" fontAlgn="auto" latinLnBrk="0" hangingPunct="1">
              <a:lnSpc>
                <a:spcPct val="100000"/>
              </a:lnSpc>
              <a:spcBef>
                <a:spcPts val="0"/>
              </a:spcBef>
              <a:spcAft>
                <a:spcPts val="1176"/>
              </a:spcAft>
              <a:buClrTx/>
              <a:buSzTx/>
              <a:buFontTx/>
              <a:buNone/>
              <a:tabLst/>
              <a:defRPr/>
            </a:pPr>
            <a:r>
              <a:rPr lang="en-US" b="0" dirty="0">
                <a:solidFill>
                  <a:srgbClr val="FFFFFF"/>
                </a:solidFill>
                <a:latin typeface="Segoe UI "/>
              </a:rPr>
              <a:t>Within Dev Center, there are several components:</a:t>
            </a:r>
          </a:p>
          <a:p>
            <a:pPr marL="0" marR="0" lvl="0" indent="0" algn="l" defTabSz="914400" rtl="0" eaLnBrk="1" fontAlgn="auto" latinLnBrk="0" hangingPunct="1">
              <a:lnSpc>
                <a:spcPct val="100000"/>
              </a:lnSpc>
              <a:spcBef>
                <a:spcPts val="0"/>
              </a:spcBef>
              <a:spcAft>
                <a:spcPts val="1176"/>
              </a:spcAft>
              <a:buClrTx/>
              <a:buSzTx/>
              <a:buFontTx/>
              <a:buNone/>
              <a:tabLst/>
              <a:defRPr/>
            </a:pPr>
            <a:endParaRPr lang="en-US" b="0" dirty="0">
              <a:solidFill>
                <a:srgbClr val="FFFFFF"/>
              </a:solidFill>
              <a:latin typeface="Segoe UI "/>
            </a:endParaRPr>
          </a:p>
          <a:p>
            <a:pPr marL="0" marR="0" lvl="0" indent="0" algn="l" defTabSz="914400" rtl="0" eaLnBrk="1" fontAlgn="auto" latinLnBrk="0" hangingPunct="1">
              <a:lnSpc>
                <a:spcPct val="100000"/>
              </a:lnSpc>
              <a:spcBef>
                <a:spcPts val="0"/>
              </a:spcBef>
              <a:spcAft>
                <a:spcPts val="1176"/>
              </a:spcAft>
              <a:buClrTx/>
              <a:buSzTx/>
              <a:buFontTx/>
              <a:buNone/>
              <a:tabLst/>
              <a:defRPr/>
            </a:pPr>
            <a:r>
              <a:rPr lang="en-US" b="0" dirty="0">
                <a:solidFill>
                  <a:srgbClr val="FFFFFF"/>
                </a:solidFill>
                <a:latin typeface="Segoe UI "/>
              </a:rPr>
              <a:t>- Dev Box Definitions: These are just custom images you’ve created and defined to be used within the Dev Center.</a:t>
            </a:r>
          </a:p>
          <a:p>
            <a:pPr marL="0" marR="0" lvl="0" indent="0" algn="l" defTabSz="914400" rtl="0" eaLnBrk="1" fontAlgn="auto" latinLnBrk="0" hangingPunct="1">
              <a:lnSpc>
                <a:spcPct val="100000"/>
              </a:lnSpc>
              <a:spcBef>
                <a:spcPts val="0"/>
              </a:spcBef>
              <a:spcAft>
                <a:spcPts val="1176"/>
              </a:spcAft>
              <a:buClrTx/>
              <a:buSzTx/>
              <a:buFontTx/>
              <a:buNone/>
              <a:tabLst/>
              <a:defRPr/>
            </a:pPr>
            <a:r>
              <a:rPr lang="en-US" b="0" dirty="0">
                <a:solidFill>
                  <a:srgbClr val="FFFFFF"/>
                </a:solidFill>
                <a:latin typeface="Segoe UI "/>
              </a:rPr>
              <a:t>- Azure computer galleries: This as the galleries in Azure that hold the custom images used to create your Dev Box Definitions.</a:t>
            </a:r>
          </a:p>
          <a:p>
            <a:pPr marL="0" marR="0" lvl="0" indent="0" algn="l" defTabSz="914400" rtl="0" eaLnBrk="1" fontAlgn="auto" latinLnBrk="0" hangingPunct="1">
              <a:lnSpc>
                <a:spcPct val="100000"/>
              </a:lnSpc>
              <a:spcBef>
                <a:spcPts val="0"/>
              </a:spcBef>
              <a:spcAft>
                <a:spcPts val="1176"/>
              </a:spcAft>
              <a:buClrTx/>
              <a:buSzTx/>
              <a:buFontTx/>
              <a:buNone/>
              <a:tabLst/>
              <a:defRPr/>
            </a:pPr>
            <a:r>
              <a:rPr lang="en-US" b="0" dirty="0">
                <a:solidFill>
                  <a:srgbClr val="FFFFFF"/>
                </a:solidFill>
                <a:latin typeface="Segoe UI "/>
              </a:rPr>
              <a:t>- Network Connection: Within Dev Center, you need to specify a network connection that you will use to connect the VMs in Dev Center to a network of your choosing.</a:t>
            </a:r>
          </a:p>
          <a:p>
            <a:pPr marL="0" marR="0" lvl="0" indent="0" algn="l" defTabSz="914400" rtl="0" eaLnBrk="1" fontAlgn="auto" latinLnBrk="0" hangingPunct="1">
              <a:lnSpc>
                <a:spcPct val="100000"/>
              </a:lnSpc>
              <a:spcBef>
                <a:spcPts val="0"/>
              </a:spcBef>
              <a:spcAft>
                <a:spcPts val="1176"/>
              </a:spcAft>
              <a:buClrTx/>
              <a:buSzTx/>
              <a:buFontTx/>
              <a:buNone/>
              <a:tabLst/>
              <a:defRPr/>
            </a:pPr>
            <a:r>
              <a:rPr lang="en-US" b="0" dirty="0">
                <a:solidFill>
                  <a:srgbClr val="FFFFFF"/>
                </a:solidFill>
                <a:latin typeface="Segoe UI "/>
              </a:rPr>
              <a:t>- Projects: Projects are the particular development project a dev box belongs to. This enables you to even setup permissions at the project level so someone outside of “normal” Azure administration could define dev box and setup permissions for developers to be able to login and use Dev Box</a:t>
            </a:r>
          </a:p>
          <a:p>
            <a:pPr marL="0" marR="0" lvl="0" indent="0" algn="l" defTabSz="914400" rtl="0" eaLnBrk="1" fontAlgn="auto" latinLnBrk="0" hangingPunct="1">
              <a:lnSpc>
                <a:spcPct val="100000"/>
              </a:lnSpc>
              <a:spcBef>
                <a:spcPts val="0"/>
              </a:spcBef>
              <a:spcAft>
                <a:spcPts val="1176"/>
              </a:spcAft>
              <a:buClrTx/>
              <a:buSzTx/>
              <a:buFontTx/>
              <a:buNone/>
              <a:tabLst/>
              <a:defRPr/>
            </a:pPr>
            <a:r>
              <a:rPr lang="en-US" b="0" dirty="0">
                <a:solidFill>
                  <a:srgbClr val="FFFFFF"/>
                </a:solidFill>
                <a:latin typeface="Segoe UI "/>
              </a:rPr>
              <a:t>- Dev Box Pools: This is a virtual machine pool. Each pool is assigned a dev box definition. Developers can be assigned to one or more pools. The developer can then create and access a Virtual Machine within that pool to perform their development activities. Administrators can see how many virtual machines have been created in each pool.</a:t>
            </a:r>
          </a:p>
          <a:p>
            <a:endParaRPr lang="en-US" dirty="0"/>
          </a:p>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04791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323232"/>
                </a:solidFill>
                <a:effectLst/>
                <a:latin typeface="adobe-clean"/>
              </a:rPr>
              <a:t>Now that you’ve setup Security and monitoring and protecting your code, we’ll take a quick look at what you can do to monitor the application once it’s been deployed to App Services.</a:t>
            </a:r>
          </a:p>
          <a:p>
            <a:pPr algn="l"/>
            <a:endParaRPr lang="en-US" b="0" i="0" dirty="0">
              <a:solidFill>
                <a:srgbClr val="323232"/>
              </a:solidFill>
              <a:effectLst/>
              <a:latin typeface="adobe-clean"/>
            </a:endParaRPr>
          </a:p>
          <a:p>
            <a:pPr algn="l"/>
            <a:r>
              <a:rPr lang="en-US" b="0" i="0" dirty="0">
                <a:solidFill>
                  <a:srgbClr val="323232"/>
                </a:solidFill>
                <a:effectLst/>
                <a:latin typeface="adobe-clean"/>
              </a:rPr>
              <a:t>App Insights is the Azure Service used for monitoring applications in App Services. There used to be two ways to deploy App Insights, either with or without a Log Analytics Workspace. Microsoft has announced the end of availability for non-Log Analytics based monitoring, so any app insights instances still not converted to a Log Analytics workspace should be converted over.</a:t>
            </a:r>
          </a:p>
          <a:p>
            <a:pPr algn="l"/>
            <a:endParaRPr lang="en-US" b="0" i="0" dirty="0">
              <a:solidFill>
                <a:srgbClr val="323232"/>
              </a:solidFill>
              <a:effectLst/>
              <a:latin typeface="adobe-clean"/>
            </a:endParaRPr>
          </a:p>
          <a:p>
            <a:pPr algn="l"/>
            <a:r>
              <a:rPr lang="en-US" b="0" i="0" dirty="0">
                <a:solidFill>
                  <a:srgbClr val="323232"/>
                </a:solidFill>
                <a:effectLst/>
                <a:latin typeface="adobe-clean"/>
              </a:rPr>
              <a:t>App Insights gives you the ability to:</a:t>
            </a:r>
          </a:p>
          <a:p>
            <a:pPr algn="l"/>
            <a:r>
              <a:rPr lang="en-US" b="0" i="0" dirty="0">
                <a:solidFill>
                  <a:srgbClr val="323232"/>
                </a:solidFill>
                <a:effectLst/>
                <a:latin typeface="adobe-clean"/>
              </a:rPr>
              <a:t>- Have a default app insights dashboard to monitor various data points about your web application</a:t>
            </a:r>
          </a:p>
          <a:p>
            <a:pPr algn="l"/>
            <a:r>
              <a:rPr lang="en-US" b="0" i="0" dirty="0">
                <a:solidFill>
                  <a:srgbClr val="323232"/>
                </a:solidFill>
                <a:effectLst/>
                <a:latin typeface="adobe-clean"/>
              </a:rPr>
              <a:t>- Customize and create new dashboards so you can tailor the App Insights dashboard to your specific needs.</a:t>
            </a:r>
          </a:p>
          <a:p>
            <a:pPr algn="l"/>
            <a:r>
              <a:rPr lang="en-US" b="0" i="0">
                <a:solidFill>
                  <a:srgbClr val="323232"/>
                </a:solidFill>
                <a:effectLst/>
                <a:latin typeface="adobe-clean"/>
              </a:rPr>
              <a:t>- Setup availability alerting to help you know, before your customers, if there is an issue with your application that causes it to go offline.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23232"/>
              </a:solidFill>
              <a:effectLst/>
              <a:latin typeface="adobe-clean"/>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3391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To start of this series of labs, you need a box with the appropriate software and configuration to be able to perform various development activities.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This lab will guide you through all the steps necessarily to be able to setup and configure Dev Box in Azure the way the architecture was defined. You’ll be able to use that Dev Box to perform that various development </a:t>
            </a:r>
            <a:r>
              <a:rPr lang="en-US" b="0" i="0" dirty="0" err="1">
                <a:solidFill>
                  <a:srgbClr val="000000"/>
                </a:solidFill>
                <a:effectLst/>
                <a:latin typeface="Times New Roman" panose="02020603050405020304" pitchFamily="18" charset="0"/>
              </a:rPr>
              <a:t>activites</a:t>
            </a:r>
            <a:r>
              <a:rPr lang="en-US" b="0" i="0" dirty="0">
                <a:solidFill>
                  <a:srgbClr val="000000"/>
                </a:solidFill>
                <a:effectLst/>
                <a:latin typeface="Times New Roman" panose="02020603050405020304" pitchFamily="18" charset="0"/>
              </a:rPr>
              <a:t> through the rest of this training and have the software pre-installed in the custom image you’ll create.</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In this lab, you’ll create Dev Box, create a custom image, assign that image to Dev Box and create a Dev Box to be used for the training.</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Setup the Azure Dev Box Service</a:t>
            </a:r>
          </a:p>
          <a:p>
            <a:pPr marL="171450" indent="-171450" algn="l">
              <a:buFont typeface="Arial" panose="020B0604020202020204" pitchFamily="34" charset="0"/>
              <a:buChar char="•"/>
            </a:pPr>
            <a:r>
              <a:rPr lang="en-US" b="0" i="0" dirty="0">
                <a:solidFill>
                  <a:srgbClr val="1F2328"/>
                </a:solidFill>
                <a:effectLst/>
                <a:latin typeface="-apple-system"/>
              </a:rPr>
              <a:t>Create a VM that can be used to configure a custom image to be used in Dev Box</a:t>
            </a:r>
          </a:p>
          <a:p>
            <a:pPr marL="171450" indent="-171450" algn="l">
              <a:buFont typeface="Arial" panose="020B0604020202020204" pitchFamily="34" charset="0"/>
              <a:buChar char="•"/>
            </a:pPr>
            <a:r>
              <a:rPr lang="en-US" b="0" i="0" dirty="0">
                <a:solidFill>
                  <a:srgbClr val="1F2328"/>
                </a:solidFill>
                <a:effectLst/>
                <a:latin typeface="-apple-system"/>
              </a:rPr>
              <a:t>Assign that custom image to a Dev Box definition and subsequent Dev Pool</a:t>
            </a:r>
          </a:p>
          <a:p>
            <a:pPr marL="171450" indent="-171450" algn="l">
              <a:buFont typeface="Arial" panose="020B0604020202020204" pitchFamily="34" charset="0"/>
              <a:buChar char="•"/>
            </a:pPr>
            <a:r>
              <a:rPr lang="en-US" b="0" i="0" dirty="0">
                <a:solidFill>
                  <a:srgbClr val="1F2328"/>
                </a:solidFill>
                <a:effectLst/>
                <a:latin typeface="-apple-system"/>
              </a:rPr>
              <a:t>Configure permissions so users an create and login to their dev box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F2328"/>
              </a:solidFill>
              <a:effectLst/>
              <a:latin typeface="-apple-system"/>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51514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Azure Dev Box enable you to create multiple Dev Box configurations/definitions within Azure. This provides a couple advantages. First, you can create a standard image so you know all your developers are starting on a common framework with the same software and versions of the software installed. Since you can also create multiple definitions, you can have separate </a:t>
            </a:r>
            <a:r>
              <a:rPr lang="en-US" b="0" i="0" dirty="0" err="1">
                <a:solidFill>
                  <a:srgbClr val="000000"/>
                </a:solidFill>
                <a:effectLst/>
                <a:latin typeface="Times New Roman" panose="02020603050405020304" pitchFamily="18" charset="0"/>
              </a:rPr>
              <a:t>denifitions</a:t>
            </a:r>
            <a:r>
              <a:rPr lang="en-US" b="0" i="0" dirty="0">
                <a:solidFill>
                  <a:srgbClr val="000000"/>
                </a:solidFill>
                <a:effectLst/>
                <a:latin typeface="Times New Roman" panose="02020603050405020304" pitchFamily="18" charset="0"/>
              </a:rPr>
              <a:t> for all of your products. If a developers needs to switch between projects they are developing, they can easily spin up and switch between VMs. This isolates the environments from each other, so developers are worried about effecting their configuration for one development project when when working on a second development projects.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Using Dev Box, also creates a secure way to connect to the virtual machine as it uses the Azure Virtual Desktop infrastructure under the covers. So rather than connecting to a development machine over RDP, they can use the browser or the Remote Desktop client to connect to a Dev Box workspaces associated with their corporate account too remotely connect to the dev box to perform their activities.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1672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This lab will focus on cloning the code repository into your environment, configuring a GitHub project and project board, and creating a GitHub Actions workflow.</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6771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In the previous lab, you create a Dev Box to perform development work.</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In this lab, you will create a GitHub repository and work through some of the mechanics of </a:t>
            </a:r>
            <a:r>
              <a:rPr lang="en-US" b="0" i="0" dirty="0" err="1">
                <a:solidFill>
                  <a:srgbClr val="000000"/>
                </a:solidFill>
                <a:effectLst/>
                <a:latin typeface="Times New Roman" panose="02020603050405020304" pitchFamily="18" charset="0"/>
              </a:rPr>
              <a:t>GitOps</a:t>
            </a:r>
            <a:r>
              <a:rPr lang="en-US" b="0" i="0" dirty="0">
                <a:solidFill>
                  <a:srgbClr val="000000"/>
                </a:solidFill>
                <a:effectLst/>
                <a:latin typeface="Times New Roman" panose="02020603050405020304" pitchFamily="18" charset="0"/>
              </a:rPr>
              <a:t>, including project board management, issue management, and the creation of a GitHub Actions workflow.</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Create a GitHub repository</a:t>
            </a:r>
          </a:p>
          <a:p>
            <a:pPr marL="171450" indent="-171450" algn="l">
              <a:buFont typeface="Arial" panose="020B0604020202020204" pitchFamily="34" charset="0"/>
              <a:buChar char="•"/>
            </a:pPr>
            <a:r>
              <a:rPr lang="en-US" b="0" i="0" dirty="0">
                <a:solidFill>
                  <a:srgbClr val="1F2328"/>
                </a:solidFill>
                <a:effectLst/>
                <a:latin typeface="-apple-system"/>
              </a:rPr>
              <a:t>Create a GitHub Project</a:t>
            </a:r>
          </a:p>
          <a:p>
            <a:pPr marL="171450" indent="-171450" algn="l">
              <a:buFont typeface="Arial" panose="020B0604020202020204" pitchFamily="34" charset="0"/>
              <a:buChar char="•"/>
            </a:pPr>
            <a:r>
              <a:rPr lang="en-US" b="0" i="0" dirty="0">
                <a:solidFill>
                  <a:srgbClr val="1F2328"/>
                </a:solidFill>
                <a:effectLst/>
                <a:latin typeface="-apple-system"/>
              </a:rPr>
              <a:t>Assign issues to teammates and navigate a project board</a:t>
            </a:r>
          </a:p>
          <a:p>
            <a:pPr marL="171450" indent="-171450" algn="l">
              <a:buFont typeface="Arial" panose="020B0604020202020204" pitchFamily="34" charset="0"/>
              <a:buChar char="•"/>
            </a:pPr>
            <a:r>
              <a:rPr lang="en-US" b="0" i="0" dirty="0">
                <a:solidFill>
                  <a:srgbClr val="1F2328"/>
                </a:solidFill>
                <a:effectLst/>
                <a:latin typeface="-apple-system"/>
              </a:rPr>
              <a:t>Add custom fields to issues</a:t>
            </a:r>
          </a:p>
          <a:p>
            <a:pPr marL="171450" indent="-171450" algn="l">
              <a:buFont typeface="Arial" panose="020B0604020202020204" pitchFamily="34" charset="0"/>
              <a:buChar char="•"/>
            </a:pPr>
            <a:r>
              <a:rPr lang="en-US" b="0" i="0" dirty="0">
                <a:solidFill>
                  <a:srgbClr val="1F2328"/>
                </a:solidFill>
                <a:effectLst/>
                <a:latin typeface="-apple-system"/>
              </a:rPr>
              <a:t>Create a GitHub Actions workflow</a:t>
            </a:r>
          </a:p>
          <a:p>
            <a:pPr marL="171450" indent="-171450" algn="l">
              <a:buFont typeface="Arial" panose="020B0604020202020204" pitchFamily="34" charset="0"/>
              <a:buChar char="•"/>
            </a:pPr>
            <a:r>
              <a:rPr lang="en-US" b="0" i="0" dirty="0">
                <a:solidFill>
                  <a:srgbClr val="1F2328"/>
                </a:solidFill>
                <a:effectLst/>
                <a:latin typeface="-apple-system"/>
              </a:rPr>
              <a:t>Extend a GitHub Actions workflow with multiple jobs</a:t>
            </a:r>
          </a:p>
          <a:p>
            <a:pPr marL="171450" indent="-171450" algn="l">
              <a:buFont typeface="Arial" panose="020B0604020202020204" pitchFamily="34" charset="0"/>
              <a:buChar char="•"/>
            </a:pPr>
            <a:r>
              <a:rPr lang="en-US" b="0" i="0" dirty="0">
                <a:solidFill>
                  <a:srgbClr val="1F2328"/>
                </a:solidFill>
                <a:effectLst/>
                <a:latin typeface="-apple-system"/>
              </a:rPr>
              <a:t>Incorporate workflow actions from the GitHub Marketplace</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51514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GitHub Projects allow development teams and project managers to manage issues, using either a scrum or kanban motif.</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16727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Gradient_Dark">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444240C0-EF00-5F08-1395-0B49DCA30DBF}"/>
              </a:ext>
            </a:extLst>
          </p:cNvPr>
          <p:cNvPicPr>
            <a:picLocks noChangeAspect="1"/>
          </p:cNvPicPr>
          <p:nvPr userDrawn="1"/>
        </p:nvPicPr>
        <p:blipFill rotWithShape="1">
          <a:blip r:embed="rId2"/>
          <a:srcRect l="17702" r="17702"/>
          <a:stretch/>
        </p:blipFill>
        <p:spPr>
          <a:xfrm>
            <a:off x="4316506" y="0"/>
            <a:ext cx="7875494" cy="6858000"/>
          </a:xfrm>
          <a:custGeom>
            <a:avLst/>
            <a:gdLst>
              <a:gd name="connsiteX0" fmla="*/ 0 w 7875494"/>
              <a:gd name="connsiteY0" fmla="*/ 0 h 6858000"/>
              <a:gd name="connsiteX1" fmla="*/ 7875494 w 7875494"/>
              <a:gd name="connsiteY1" fmla="*/ 0 h 6858000"/>
              <a:gd name="connsiteX2" fmla="*/ 7875494 w 7875494"/>
              <a:gd name="connsiteY2" fmla="*/ 6858000 h 6858000"/>
              <a:gd name="connsiteX3" fmla="*/ 0 w 787549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75494" h="6858000">
                <a:moveTo>
                  <a:pt x="0" y="0"/>
                </a:moveTo>
                <a:lnTo>
                  <a:pt x="7875494" y="0"/>
                </a:lnTo>
                <a:lnTo>
                  <a:pt x="7875494" y="6858000"/>
                </a:lnTo>
                <a:lnTo>
                  <a:pt x="0" y="6858000"/>
                </a:lnTo>
                <a:close/>
              </a:path>
            </a:pathLst>
          </a:custGeom>
        </p:spPr>
      </p:pic>
      <p:sp>
        <p:nvSpPr>
          <p:cNvPr id="10" name="Arrow: Pentagon 44">
            <a:extLst>
              <a:ext uri="{FF2B5EF4-FFF2-40B4-BE49-F238E27FC236}">
                <a16:creationId xmlns:a16="http://schemas.microsoft.com/office/drawing/2014/main" id="{196C79D7-5ABA-DFEB-3B10-61136BE70645}"/>
              </a:ext>
            </a:extLst>
          </p:cNvPr>
          <p:cNvSpPr/>
          <p:nvPr userDrawn="1"/>
        </p:nvSpPr>
        <p:spPr bwMode="auto">
          <a:xfrm>
            <a:off x="0" y="0"/>
            <a:ext cx="6409564" cy="6858000"/>
          </a:xfrm>
          <a:prstGeom prst="homePlate">
            <a:avLst>
              <a:gd name="adj" fmla="val 27471"/>
            </a:avLst>
          </a:prstGeom>
          <a:solidFill>
            <a:srgbClr val="1E1F5D"/>
          </a:solidFill>
          <a:ln>
            <a:noFill/>
            <a:headEnd type="none" w="med" len="med"/>
            <a:tailEnd type="none" w="med" len="med"/>
          </a:ln>
          <a:effectLst>
            <a:outerShdw blurRad="639059" sx="98669" sy="98669" algn="ctr" rotWithShape="0">
              <a:prstClr val="black">
                <a:alpha val="26647"/>
              </a:prstClr>
            </a:outerShdw>
            <a:softEdge rad="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a:solidFill>
                <a:srgbClr val="FFFFFF"/>
              </a:solidFill>
              <a:cs typeface="Segoe UI" pitchFamily="34" charset="0"/>
            </a:endParaRPr>
          </a:p>
        </p:txBody>
      </p:sp>
      <p:sp>
        <p:nvSpPr>
          <p:cNvPr id="2" name="Footer Placeholder 1">
            <a:extLst>
              <a:ext uri="{FF2B5EF4-FFF2-40B4-BE49-F238E27FC236}">
                <a16:creationId xmlns:a16="http://schemas.microsoft.com/office/drawing/2014/main" id="{ACF3648A-0E5F-BFC7-4FBF-CF44188DFF4F}"/>
              </a:ext>
            </a:extLst>
          </p:cNvPr>
          <p:cNvSpPr>
            <a:spLocks noGrp="1"/>
          </p:cNvSpPr>
          <p:nvPr>
            <p:ph type="ftr" sz="quarter" idx="12"/>
          </p:nvPr>
        </p:nvSpPr>
        <p:spPr/>
        <p:txBody>
          <a:bodyPr/>
          <a:lstStyle>
            <a:lvl1pPr>
              <a:defRPr>
                <a:solidFill>
                  <a:schemeClr val="bg1"/>
                </a:solidFill>
              </a:defRPr>
            </a:lvl1pPr>
          </a:lstStyle>
          <a:p>
            <a:r>
              <a:rPr lang="en-US"/>
              <a:t>Microsoft Confidential</a:t>
            </a:r>
          </a:p>
        </p:txBody>
      </p:sp>
      <p:pic>
        <p:nvPicPr>
          <p:cNvPr id="6" name="MS logo white - EMF" descr="Microsoft logo white text version">
            <a:extLst>
              <a:ext uri="{FF2B5EF4-FFF2-40B4-BE49-F238E27FC236}">
                <a16:creationId xmlns:a16="http://schemas.microsoft.com/office/drawing/2014/main" id="{478319F8-0CA6-C5BC-BD47-4443CFDF477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4" name="Text Placeholder 2">
            <a:extLst>
              <a:ext uri="{FF2B5EF4-FFF2-40B4-BE49-F238E27FC236}">
                <a16:creationId xmlns:a16="http://schemas.microsoft.com/office/drawing/2014/main" id="{7F0BF55F-B7A4-4A26-D3D6-D60CC28C7EA1}"/>
              </a:ext>
            </a:extLst>
          </p:cNvPr>
          <p:cNvSpPr>
            <a:spLocks noGrp="1"/>
          </p:cNvSpPr>
          <p:nvPr>
            <p:ph type="body" sz="quarter" idx="10" hasCustomPrompt="1"/>
          </p:nvPr>
        </p:nvSpPr>
        <p:spPr>
          <a:xfrm>
            <a:off x="563499" y="2417379"/>
            <a:ext cx="4994021" cy="1143264"/>
          </a:xfrm>
        </p:spPr>
        <p:txBody>
          <a:bodyPr anchor="b">
            <a:noAutofit/>
          </a:bodyPr>
          <a:lstStyle>
            <a:lvl1pPr marL="0" indent="0">
              <a:buNone/>
              <a:defRPr sz="3600" b="0" i="0">
                <a:solidFill>
                  <a:schemeClr val="bg1"/>
                </a:solidFill>
                <a:latin typeface="Segoe UI Semibold" panose="020B0702040204020203" pitchFamily="34" charset="0"/>
                <a:cs typeface="Segoe UI Semibold" panose="020B07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Event name or presentation title </a:t>
            </a:r>
            <a:endParaRPr lang="en-IN" sz="6600" b="1">
              <a:latin typeface="Segoe UI" panose="020B0502040204020203" pitchFamily="34" charset="0"/>
            </a:endParaRPr>
          </a:p>
        </p:txBody>
      </p:sp>
      <p:sp>
        <p:nvSpPr>
          <p:cNvPr id="15" name="Text Placeholder 2">
            <a:extLst>
              <a:ext uri="{FF2B5EF4-FFF2-40B4-BE49-F238E27FC236}">
                <a16:creationId xmlns:a16="http://schemas.microsoft.com/office/drawing/2014/main" id="{DFDFAEAC-6BFD-311A-A99E-7FC470A06E89}"/>
              </a:ext>
            </a:extLst>
          </p:cNvPr>
          <p:cNvSpPr>
            <a:spLocks noGrp="1"/>
          </p:cNvSpPr>
          <p:nvPr>
            <p:ph type="body" sz="quarter" idx="11" hasCustomPrompt="1"/>
          </p:nvPr>
        </p:nvSpPr>
        <p:spPr>
          <a:xfrm>
            <a:off x="563499" y="3678068"/>
            <a:ext cx="3983038"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Speaker name or subtitle</a:t>
            </a:r>
          </a:p>
        </p:txBody>
      </p:sp>
      <p:sp>
        <p:nvSpPr>
          <p:cNvPr id="4" name="Text Placeholder 9">
            <a:extLst>
              <a:ext uri="{FF2B5EF4-FFF2-40B4-BE49-F238E27FC236}">
                <a16:creationId xmlns:a16="http://schemas.microsoft.com/office/drawing/2014/main" id="{7F671C2F-0B01-FCAA-B6E2-7DCEEF443C15}"/>
              </a:ext>
            </a:extLst>
          </p:cNvPr>
          <p:cNvSpPr>
            <a:spLocks noGrp="1"/>
          </p:cNvSpPr>
          <p:nvPr>
            <p:ph type="body" sz="quarter" idx="13" hasCustomPrompt="1"/>
          </p:nvPr>
        </p:nvSpPr>
        <p:spPr>
          <a:xfrm>
            <a:off x="563499" y="2121308"/>
            <a:ext cx="3648075" cy="215444"/>
          </a:xfrm>
        </p:spPr>
        <p:txBody>
          <a:bodyPr/>
          <a:lstStyle>
            <a:lvl1pPr marL="0" indent="0">
              <a:buNone/>
              <a:defRPr sz="1400">
                <a:solidFill>
                  <a:schemeClr val="bg1"/>
                </a:solidFill>
              </a:defRPr>
            </a:lvl1pPr>
          </a:lstStyle>
          <a:p>
            <a:pPr lvl="0"/>
            <a:r>
              <a:rPr lang="en-US"/>
              <a:t>MCAPS Academy Presents</a:t>
            </a:r>
          </a:p>
        </p:txBody>
      </p:sp>
    </p:spTree>
    <p:extLst>
      <p:ext uri="{BB962C8B-B14F-4D97-AF65-F5344CB8AC3E}">
        <p14:creationId xmlns:p14="http://schemas.microsoft.com/office/powerpoint/2010/main" val="80315409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_Gradient_Dark_NoBrea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CF26F02-706F-071B-D1BC-3374BA825D13}"/>
              </a:ext>
            </a:extLst>
          </p:cNvPr>
          <p:cNvSpPr/>
          <p:nvPr userDrawn="1"/>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5" name="Picture 4" descr="Background pattern&#10;&#10;Description automatically generated">
            <a:extLst>
              <a:ext uri="{FF2B5EF4-FFF2-40B4-BE49-F238E27FC236}">
                <a16:creationId xmlns:a16="http://schemas.microsoft.com/office/drawing/2014/main" id="{3749BD83-02F7-A191-A3DC-182AFD2AED5D}"/>
              </a:ext>
            </a:extLst>
          </p:cNvPr>
          <p:cNvPicPr>
            <a:picLocks noChangeAspect="1"/>
          </p:cNvPicPr>
          <p:nvPr userDrawn="1"/>
        </p:nvPicPr>
        <p:blipFill rotWithShape="1">
          <a:blip r:embed="rId2"/>
          <a:srcRect l="-3" r="6"/>
          <a:stretch/>
        </p:blipFill>
        <p:spPr>
          <a:xfrm>
            <a:off x="0" y="0"/>
            <a:ext cx="12192000" cy="6858000"/>
          </a:xfrm>
          <a:prstGeom prst="rect">
            <a:avLst/>
          </a:prstGeom>
        </p:spPr>
      </p:pic>
      <p:pic>
        <p:nvPicPr>
          <p:cNvPr id="11" name="MS logo white - EMF" descr="Microsoft logo white text version">
            <a:extLst>
              <a:ext uri="{FF2B5EF4-FFF2-40B4-BE49-F238E27FC236}">
                <a16:creationId xmlns:a16="http://schemas.microsoft.com/office/drawing/2014/main" id="{57D45A30-3845-E5F1-E84C-C7AB6026B18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2" name="Text Placeholder 2">
            <a:extLst>
              <a:ext uri="{FF2B5EF4-FFF2-40B4-BE49-F238E27FC236}">
                <a16:creationId xmlns:a16="http://schemas.microsoft.com/office/drawing/2014/main" id="{E0D52650-CFB8-55AD-B17F-2D09CAF8EE97}"/>
              </a:ext>
            </a:extLst>
          </p:cNvPr>
          <p:cNvSpPr>
            <a:spLocks noGrp="1"/>
          </p:cNvSpPr>
          <p:nvPr>
            <p:ph type="body" sz="quarter" idx="10" hasCustomPrompt="1"/>
          </p:nvPr>
        </p:nvSpPr>
        <p:spPr>
          <a:xfrm>
            <a:off x="563499" y="4813704"/>
            <a:ext cx="10853054" cy="656291"/>
          </a:xfrm>
        </p:spPr>
        <p:txBody>
          <a:bodyPr anchor="b">
            <a:noAutofit/>
          </a:bodyPr>
          <a:lstStyle>
            <a:lvl1pPr marL="0" indent="0">
              <a:buNone/>
              <a:defRPr sz="3600" b="1"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Event name or presentation title </a:t>
            </a:r>
            <a:endParaRPr lang="en-IN" sz="6600" b="1">
              <a:latin typeface="Segoe UI" panose="020B0502040204020203" pitchFamily="34" charset="0"/>
            </a:endParaRPr>
          </a:p>
        </p:txBody>
      </p:sp>
      <p:sp>
        <p:nvSpPr>
          <p:cNvPr id="13" name="Text Placeholder 2">
            <a:extLst>
              <a:ext uri="{FF2B5EF4-FFF2-40B4-BE49-F238E27FC236}">
                <a16:creationId xmlns:a16="http://schemas.microsoft.com/office/drawing/2014/main" id="{575F8E7A-62E0-4A43-E840-14F5624C584D}"/>
              </a:ext>
            </a:extLst>
          </p:cNvPr>
          <p:cNvSpPr>
            <a:spLocks noGrp="1"/>
          </p:cNvSpPr>
          <p:nvPr>
            <p:ph type="body" sz="quarter" idx="11" hasCustomPrompt="1"/>
          </p:nvPr>
        </p:nvSpPr>
        <p:spPr>
          <a:xfrm>
            <a:off x="563499" y="5651186"/>
            <a:ext cx="3983038"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Speaker name or subtitle</a:t>
            </a:r>
          </a:p>
        </p:txBody>
      </p:sp>
      <p:sp>
        <p:nvSpPr>
          <p:cNvPr id="2" name="Footer Placeholder 1">
            <a:extLst>
              <a:ext uri="{FF2B5EF4-FFF2-40B4-BE49-F238E27FC236}">
                <a16:creationId xmlns:a16="http://schemas.microsoft.com/office/drawing/2014/main" id="{ACF3648A-0E5F-BFC7-4FBF-CF44188DFF4F}"/>
              </a:ext>
            </a:extLst>
          </p:cNvPr>
          <p:cNvSpPr>
            <a:spLocks noGrp="1"/>
          </p:cNvSpPr>
          <p:nvPr>
            <p:ph type="ftr" sz="quarter" idx="12"/>
          </p:nvPr>
        </p:nvSpPr>
        <p:spPr/>
        <p:txBody>
          <a:bodyPr/>
          <a:lstStyle>
            <a:lvl1pPr>
              <a:defRPr>
                <a:solidFill>
                  <a:schemeClr val="bg1"/>
                </a:solidFill>
              </a:defRPr>
            </a:lvl1pPr>
          </a:lstStyle>
          <a:p>
            <a:r>
              <a:rPr lang="en-US"/>
              <a:t>Microsoft Confidential</a:t>
            </a:r>
          </a:p>
        </p:txBody>
      </p:sp>
      <p:sp>
        <p:nvSpPr>
          <p:cNvPr id="4" name="Text Placeholder 9">
            <a:extLst>
              <a:ext uri="{FF2B5EF4-FFF2-40B4-BE49-F238E27FC236}">
                <a16:creationId xmlns:a16="http://schemas.microsoft.com/office/drawing/2014/main" id="{3E788981-F530-999D-F722-229595F8DB3D}"/>
              </a:ext>
            </a:extLst>
          </p:cNvPr>
          <p:cNvSpPr>
            <a:spLocks noGrp="1"/>
          </p:cNvSpPr>
          <p:nvPr>
            <p:ph type="body" sz="quarter" idx="13" hasCustomPrompt="1"/>
          </p:nvPr>
        </p:nvSpPr>
        <p:spPr>
          <a:xfrm>
            <a:off x="563499" y="4524791"/>
            <a:ext cx="3648075" cy="215444"/>
          </a:xfrm>
        </p:spPr>
        <p:txBody>
          <a:bodyPr/>
          <a:lstStyle>
            <a:lvl1pPr marL="0" indent="0">
              <a:buNone/>
              <a:defRPr sz="1400">
                <a:solidFill>
                  <a:schemeClr val="bg1"/>
                </a:solidFill>
              </a:defRPr>
            </a:lvl1pPr>
          </a:lstStyle>
          <a:p>
            <a:pPr lvl="0"/>
            <a:r>
              <a:rPr lang="en-US"/>
              <a:t>MCAPS Academy Presents</a:t>
            </a:r>
          </a:p>
        </p:txBody>
      </p:sp>
    </p:spTree>
    <p:extLst>
      <p:ext uri="{BB962C8B-B14F-4D97-AF65-F5344CB8AC3E}">
        <p14:creationId xmlns:p14="http://schemas.microsoft.com/office/powerpoint/2010/main" val="325731134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_Divider_Gradient_Dark">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0AFE213B-CCE9-B788-5455-93262CAB1BC7}"/>
              </a:ext>
            </a:extLst>
          </p:cNvPr>
          <p:cNvPicPr>
            <a:picLocks noChangeAspect="1"/>
          </p:cNvPicPr>
          <p:nvPr userDrawn="1"/>
        </p:nvPicPr>
        <p:blipFill rotWithShape="1">
          <a:blip r:embed="rId2"/>
          <a:srcRect l="-3" r="6"/>
          <a:stretch/>
        </p:blipFill>
        <p:spPr>
          <a:xfrm>
            <a:off x="0" y="0"/>
            <a:ext cx="12192000" cy="6858000"/>
          </a:xfrm>
          <a:prstGeom prst="rect">
            <a:avLst/>
          </a:prstGeom>
        </p:spPr>
      </p:pic>
      <p:sp>
        <p:nvSpPr>
          <p:cNvPr id="8" name="Text Placeholder 2">
            <a:extLst>
              <a:ext uri="{FF2B5EF4-FFF2-40B4-BE49-F238E27FC236}">
                <a16:creationId xmlns:a16="http://schemas.microsoft.com/office/drawing/2014/main" id="{0DB922C2-73CE-35BB-D875-2696454B8FCF}"/>
              </a:ext>
            </a:extLst>
          </p:cNvPr>
          <p:cNvSpPr>
            <a:spLocks noGrp="1"/>
          </p:cNvSpPr>
          <p:nvPr>
            <p:ph type="body" sz="quarter" idx="11" hasCustomPrompt="1"/>
          </p:nvPr>
        </p:nvSpPr>
        <p:spPr>
          <a:xfrm>
            <a:off x="584201" y="3646980"/>
            <a:ext cx="10480421" cy="1477328"/>
          </a:xfrm>
        </p:spPr>
        <p:txBody>
          <a:bodyPr anchor="b">
            <a:noAutofit/>
          </a:bodyPr>
          <a:lstStyle>
            <a:lvl1pPr marL="0" indent="0">
              <a:buNone/>
              <a:defRPr sz="4800" b="0"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Section Divider Title</a:t>
            </a:r>
          </a:p>
        </p:txBody>
      </p:sp>
      <p:sp>
        <p:nvSpPr>
          <p:cNvPr id="9" name="Text Placeholder 2">
            <a:extLst>
              <a:ext uri="{FF2B5EF4-FFF2-40B4-BE49-F238E27FC236}">
                <a16:creationId xmlns:a16="http://schemas.microsoft.com/office/drawing/2014/main" id="{78210DB2-5758-3D51-0A08-A1174E40B4A2}"/>
              </a:ext>
            </a:extLst>
          </p:cNvPr>
          <p:cNvSpPr>
            <a:spLocks noGrp="1"/>
          </p:cNvSpPr>
          <p:nvPr>
            <p:ph type="body" sz="quarter" idx="12" hasCustomPrompt="1"/>
          </p:nvPr>
        </p:nvSpPr>
        <p:spPr>
          <a:xfrm>
            <a:off x="584200" y="5252490"/>
            <a:ext cx="10480421"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Subtitle</a:t>
            </a:r>
          </a:p>
        </p:txBody>
      </p:sp>
      <p:sp>
        <p:nvSpPr>
          <p:cNvPr id="2" name="Footer Placeholder 1">
            <a:extLst>
              <a:ext uri="{FF2B5EF4-FFF2-40B4-BE49-F238E27FC236}">
                <a16:creationId xmlns:a16="http://schemas.microsoft.com/office/drawing/2014/main" id="{C12CD1D4-CC7A-60B6-3AEB-CF4E2F7571C4}"/>
              </a:ext>
            </a:extLst>
          </p:cNvPr>
          <p:cNvSpPr>
            <a:spLocks noGrp="1"/>
          </p:cNvSpPr>
          <p:nvPr>
            <p:ph type="ftr" sz="quarter" idx="13"/>
          </p:nvPr>
        </p:nvSpPr>
        <p:spPr/>
        <p:txBody>
          <a:bodyPr/>
          <a:lstStyle>
            <a:lvl1pPr>
              <a:defRPr>
                <a:solidFill>
                  <a:schemeClr val="bg1"/>
                </a:solidFill>
              </a:defRPr>
            </a:lvl1pPr>
          </a:lstStyle>
          <a:p>
            <a:r>
              <a:rPr lang="en-US"/>
              <a:t>Microsoft Confidential</a:t>
            </a:r>
          </a:p>
        </p:txBody>
      </p:sp>
    </p:spTree>
    <p:extLst>
      <p:ext uri="{BB962C8B-B14F-4D97-AF65-F5344CB8AC3E}">
        <p14:creationId xmlns:p14="http://schemas.microsoft.com/office/powerpoint/2010/main" val="36856910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p_Banner_NoTert_White">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1A58AE2D-FE8F-4803-BB75-F346DCFC59E6}"/>
              </a:ext>
            </a:extLst>
          </p:cNvPr>
          <p:cNvSpPr>
            <a:spLocks noGrp="1"/>
          </p:cNvSpPr>
          <p:nvPr>
            <p:ph type="title" hasCustomPrompt="1"/>
          </p:nvPr>
        </p:nvSpPr>
        <p:spPr>
          <a:xfrm>
            <a:off x="588263" y="457200"/>
            <a:ext cx="11018520" cy="430887"/>
          </a:xfrm>
        </p:spPr>
        <p:txBody>
          <a:bodyPr/>
          <a:lstStyle>
            <a:lvl1pPr>
              <a:defRPr sz="2800" b="0">
                <a:latin typeface="Segoe UI Semibold" panose="020B0702040204020203" pitchFamily="34" charset="0"/>
                <a:cs typeface="Segoe UI Semibold" panose="020B0702040204020203" pitchFamily="34" charset="0"/>
              </a:defRPr>
            </a:lvl1pPr>
          </a:lstStyle>
          <a:p>
            <a:r>
              <a:rPr lang="en-US"/>
              <a:t>Heading Segoe UI </a:t>
            </a:r>
            <a:r>
              <a:rPr lang="en-US" err="1"/>
              <a:t>Semibold</a:t>
            </a:r>
            <a:r>
              <a:rPr lang="en-US"/>
              <a:t> 32</a:t>
            </a:r>
          </a:p>
        </p:txBody>
      </p:sp>
      <p:sp>
        <p:nvSpPr>
          <p:cNvPr id="5" name="Text Placeholder 4">
            <a:extLst>
              <a:ext uri="{FF2B5EF4-FFF2-40B4-BE49-F238E27FC236}">
                <a16:creationId xmlns:a16="http://schemas.microsoft.com/office/drawing/2014/main" id="{47F1AFAB-B8DA-6336-3888-2CC84CF8D82C}"/>
              </a:ext>
            </a:extLst>
          </p:cNvPr>
          <p:cNvSpPr>
            <a:spLocks noGrp="1"/>
          </p:cNvSpPr>
          <p:nvPr>
            <p:ph type="body" sz="quarter" idx="13" hasCustomPrompt="1"/>
          </p:nvPr>
        </p:nvSpPr>
        <p:spPr>
          <a:xfrm>
            <a:off x="563498" y="1125401"/>
            <a:ext cx="11045889" cy="5153053"/>
          </a:xfrm>
        </p:spPr>
        <p:txBody>
          <a:bodyPr/>
          <a:lstStyle>
            <a:lvl1pPr marL="0" indent="0">
              <a:buNone/>
              <a:defRPr sz="2000">
                <a:solidFill>
                  <a:schemeClr val="tx1"/>
                </a:solidFill>
                <a:latin typeface="Segoe UI Semibold" panose="020B0702040204020203" pitchFamily="34" charset="0"/>
                <a:cs typeface="Segoe UI Semibold" panose="020B0702040204020203" pitchFamily="34" charset="0"/>
              </a:defRPr>
            </a:lvl1pPr>
            <a:lvl2pPr marL="228600" indent="0">
              <a:buNone/>
              <a:defRPr>
                <a:solidFill>
                  <a:schemeClr val="tx1"/>
                </a:solidFill>
                <a:latin typeface="+mj-lt"/>
              </a:defRPr>
            </a:lvl2pPr>
            <a:lvl3pPr marL="457200" indent="0">
              <a:buNone/>
              <a:defRPr>
                <a:solidFill>
                  <a:schemeClr val="tx1"/>
                </a:solidFill>
                <a:latin typeface="+mj-lt"/>
              </a:defRPr>
            </a:lvl3pPr>
            <a:lvl4pPr marL="661988" indent="0">
              <a:buNone/>
              <a:defRPr>
                <a:solidFill>
                  <a:schemeClr val="tx1"/>
                </a:solidFill>
                <a:latin typeface="+mj-lt"/>
              </a:defRPr>
            </a:lvl4pPr>
            <a:lvl5pPr marL="855663" indent="0">
              <a:buNone/>
              <a:defRPr>
                <a:solidFill>
                  <a:schemeClr val="tx1"/>
                </a:solidFill>
                <a:latin typeface="+mj-lt"/>
              </a:defRPr>
            </a:lvl5pPr>
          </a:lstStyle>
          <a:p>
            <a:pPr lvl="0"/>
            <a:r>
              <a:rPr lang="en-US"/>
              <a:t>Click to edit text</a:t>
            </a:r>
          </a:p>
        </p:txBody>
      </p:sp>
    </p:spTree>
    <p:extLst>
      <p:ext uri="{BB962C8B-B14F-4D97-AF65-F5344CB8AC3E}">
        <p14:creationId xmlns:p14="http://schemas.microsoft.com/office/powerpoint/2010/main" val="7646149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_You_Dar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0FB5C771-7669-683A-4B58-FC2B592B7C92}"/>
              </a:ext>
            </a:extLst>
          </p:cNvPr>
          <p:cNvSpPr/>
          <p:nvPr userDrawn="1"/>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10" name="MS logo white - EMF" descr="Microsoft logo white text version">
            <a:extLst>
              <a:ext uri="{FF2B5EF4-FFF2-40B4-BE49-F238E27FC236}">
                <a16:creationId xmlns:a16="http://schemas.microsoft.com/office/drawing/2014/main" id="{DCA9DEFB-4449-C3B5-17C0-7F434244682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6" name="Text Placeholder 2">
            <a:extLst>
              <a:ext uri="{FF2B5EF4-FFF2-40B4-BE49-F238E27FC236}">
                <a16:creationId xmlns:a16="http://schemas.microsoft.com/office/drawing/2014/main" id="{D8710597-DB7E-5D54-5580-CF2616724180}"/>
              </a:ext>
            </a:extLst>
          </p:cNvPr>
          <p:cNvSpPr>
            <a:spLocks noGrp="1"/>
          </p:cNvSpPr>
          <p:nvPr>
            <p:ph type="body" sz="quarter" idx="11" hasCustomPrompt="1"/>
          </p:nvPr>
        </p:nvSpPr>
        <p:spPr>
          <a:xfrm>
            <a:off x="584201" y="5359156"/>
            <a:ext cx="10480421" cy="923330"/>
          </a:xfrm>
        </p:spPr>
        <p:txBody>
          <a:bodyPr/>
          <a:lstStyle>
            <a:lvl1pPr marL="0" indent="0">
              <a:buNone/>
              <a:defRPr sz="6000" b="1"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IN" b="1">
                <a:latin typeface="Segoe UI" panose="020B0502040204020203" pitchFamily="34" charset="0"/>
              </a:rPr>
              <a:t>Thank you.</a:t>
            </a:r>
            <a:endParaRPr lang="en-IN" sz="6600" b="1">
              <a:latin typeface="Segoe UI" panose="020B0502040204020203" pitchFamily="34" charset="0"/>
            </a:endParaRPr>
          </a:p>
        </p:txBody>
      </p:sp>
      <p:sp>
        <p:nvSpPr>
          <p:cNvPr id="2" name="Footer Placeholder 1">
            <a:extLst>
              <a:ext uri="{FF2B5EF4-FFF2-40B4-BE49-F238E27FC236}">
                <a16:creationId xmlns:a16="http://schemas.microsoft.com/office/drawing/2014/main" id="{6B909989-B506-825B-5AAB-DF5C350EABB8}"/>
              </a:ext>
            </a:extLst>
          </p:cNvPr>
          <p:cNvSpPr>
            <a:spLocks noGrp="1"/>
          </p:cNvSpPr>
          <p:nvPr>
            <p:ph type="ftr" sz="quarter" idx="12"/>
          </p:nvPr>
        </p:nvSpPr>
        <p:spPr/>
        <p:txBody>
          <a:bodyPr/>
          <a:lstStyle>
            <a:lvl1pPr>
              <a:defRPr>
                <a:solidFill>
                  <a:schemeClr val="bg1"/>
                </a:solidFill>
              </a:defRPr>
            </a:lvl1pPr>
          </a:lstStyle>
          <a:p>
            <a:r>
              <a:rPr lang="en-US"/>
              <a:t>Microsoft Confidential</a:t>
            </a:r>
          </a:p>
        </p:txBody>
      </p:sp>
    </p:spTree>
    <p:extLst>
      <p:ext uri="{BB962C8B-B14F-4D97-AF65-F5344CB8AC3E}">
        <p14:creationId xmlns:p14="http://schemas.microsoft.com/office/powerpoint/2010/main" val="6268339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588263" y="457200"/>
            <a:ext cx="11018520" cy="430887"/>
          </a:xfrm>
        </p:spPr>
        <p:txBody>
          <a:bodyPr/>
          <a:lstStyle>
            <a:lvl1pPr>
              <a:defRPr sz="2800" b="0">
                <a:latin typeface="Segoe UI Semibold" panose="020B0702040204020203" pitchFamily="34" charset="0"/>
                <a:cs typeface="Segoe UI Semibold" panose="020B0702040204020203" pitchFamily="34" charset="0"/>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4EDDE750-2B1C-47F3-86E7-2267281E3963}"/>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823014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mp; Subtitle - 3/4 Horizontal Background">
    <p:spTree>
      <p:nvGrpSpPr>
        <p:cNvPr id="1" name=""/>
        <p:cNvGrpSpPr/>
        <p:nvPr/>
      </p:nvGrpSpPr>
      <p:grpSpPr>
        <a:xfrm>
          <a:off x="0" y="0"/>
          <a:ext cx="0" cy="0"/>
          <a:chOff x="0" y="0"/>
          <a:chExt cx="0" cy="0"/>
        </a:xfrm>
      </p:grpSpPr>
      <p:sp>
        <p:nvSpPr>
          <p:cNvPr id="5" name="Google Shape;388;p24">
            <a:extLst>
              <a:ext uri="{FF2B5EF4-FFF2-40B4-BE49-F238E27FC236}">
                <a16:creationId xmlns:a16="http://schemas.microsoft.com/office/drawing/2014/main" id="{43F83C8B-2317-F929-521D-E7039BE03E55}"/>
              </a:ext>
            </a:extLst>
          </p:cNvPr>
          <p:cNvSpPr/>
          <p:nvPr/>
        </p:nvSpPr>
        <p:spPr>
          <a:xfrm>
            <a:off x="-57888" y="2514600"/>
            <a:ext cx="12249888" cy="3657600"/>
          </a:xfrm>
          <a:prstGeom prst="rect">
            <a:avLst/>
          </a:prstGeom>
          <a:gradFill>
            <a:gsLst>
              <a:gs pos="0">
                <a:srgbClr val="E4E4E6">
                  <a:alpha val="19607"/>
                </a:srgbClr>
              </a:gs>
              <a:gs pos="74000">
                <a:srgbClr val="E4E4E6">
                  <a:alpha val="19607"/>
                </a:srgbClr>
              </a:gs>
              <a:gs pos="100000">
                <a:srgbClr val="FFFFFF">
                  <a:alpha val="0"/>
                </a:srgbClr>
              </a:gs>
              <a:gs pos="100000">
                <a:srgbClr val="FFFFFF">
                  <a:alpha val="0"/>
                </a:srgbClr>
              </a:gs>
            </a:gsLst>
            <a:lin ang="5400700" scaled="0"/>
          </a:gradFill>
          <a:ln>
            <a:noFill/>
          </a:ln>
        </p:spPr>
      </p:sp>
      <p:sp>
        <p:nvSpPr>
          <p:cNvPr id="6" name="Text Placeholder 2">
            <a:extLst>
              <a:ext uri="{FF2B5EF4-FFF2-40B4-BE49-F238E27FC236}">
                <a16:creationId xmlns:a16="http://schemas.microsoft.com/office/drawing/2014/main" id="{9C05D987-C195-332F-B104-CF5C08C5667A}"/>
              </a:ext>
            </a:extLst>
          </p:cNvPr>
          <p:cNvSpPr>
            <a:spLocks noGrp="1"/>
          </p:cNvSpPr>
          <p:nvPr>
            <p:ph type="body" sz="quarter" idx="12"/>
          </p:nvPr>
        </p:nvSpPr>
        <p:spPr>
          <a:xfrm>
            <a:off x="609600" y="899961"/>
            <a:ext cx="10972801" cy="319078"/>
          </a:xfrm>
          <a:prstGeom prst="rect">
            <a:avLst/>
          </a:prstGeom>
        </p:spPr>
        <p:txBody>
          <a:bodyPr/>
          <a:lstStyle>
            <a:lvl1pPr>
              <a:defRPr sz="1999"/>
            </a:lvl1pPr>
          </a:lstStyle>
          <a:p>
            <a:pPr lvl="0"/>
            <a:r>
              <a:rPr lang="en-US"/>
              <a:t>Click to edit Master text styles</a:t>
            </a:r>
          </a:p>
        </p:txBody>
      </p:sp>
      <p:grpSp>
        <p:nvGrpSpPr>
          <p:cNvPr id="7" name="Google Shape;163;p17">
            <a:extLst>
              <a:ext uri="{FF2B5EF4-FFF2-40B4-BE49-F238E27FC236}">
                <a16:creationId xmlns:a16="http://schemas.microsoft.com/office/drawing/2014/main" id="{1AF26708-C207-7543-5A06-16703676C50D}"/>
              </a:ext>
            </a:extLst>
          </p:cNvPr>
          <p:cNvGrpSpPr/>
          <p:nvPr/>
        </p:nvGrpSpPr>
        <p:grpSpPr>
          <a:xfrm>
            <a:off x="616212" y="6287351"/>
            <a:ext cx="1936489" cy="365124"/>
            <a:chOff x="342906" y="-1290685"/>
            <a:chExt cx="1856560" cy="350055"/>
          </a:xfrm>
        </p:grpSpPr>
        <p:sp>
          <p:nvSpPr>
            <p:cNvPr id="8" name="Google Shape;164;p17">
              <a:extLst>
                <a:ext uri="{FF2B5EF4-FFF2-40B4-BE49-F238E27FC236}">
                  <a16:creationId xmlns:a16="http://schemas.microsoft.com/office/drawing/2014/main" id="{F9CAC83F-0B07-9DE7-46FA-7D31474E51C5}"/>
                </a:ext>
              </a:extLst>
            </p:cNvPr>
            <p:cNvSpPr/>
            <p:nvPr/>
          </p:nvSpPr>
          <p:spPr>
            <a:xfrm>
              <a:off x="1550479" y="-1184982"/>
              <a:ext cx="648988" cy="129188"/>
            </a:xfrm>
            <a:custGeom>
              <a:avLst/>
              <a:gdLst/>
              <a:ahLst/>
              <a:cxnLst/>
              <a:rect l="l" t="t" r="r" b="b"/>
              <a:pathLst>
                <a:path w="60022" h="11948" extrusionOk="0">
                  <a:moveTo>
                    <a:pt x="14140" y="571"/>
                  </a:moveTo>
                  <a:cubicBezTo>
                    <a:pt x="13861" y="571"/>
                    <a:pt x="13583" y="675"/>
                    <a:pt x="13364" y="885"/>
                  </a:cubicBezTo>
                  <a:cubicBezTo>
                    <a:pt x="13150" y="1081"/>
                    <a:pt x="13034" y="1358"/>
                    <a:pt x="13043" y="1652"/>
                  </a:cubicBezTo>
                  <a:cubicBezTo>
                    <a:pt x="13043" y="1938"/>
                    <a:pt x="13159" y="2214"/>
                    <a:pt x="13364" y="2411"/>
                  </a:cubicBezTo>
                  <a:cubicBezTo>
                    <a:pt x="13562" y="2600"/>
                    <a:pt x="13826" y="2714"/>
                    <a:pt x="14109" y="2714"/>
                  </a:cubicBezTo>
                  <a:cubicBezTo>
                    <a:pt x="14119" y="2714"/>
                    <a:pt x="14130" y="2714"/>
                    <a:pt x="14140" y="2714"/>
                  </a:cubicBezTo>
                  <a:cubicBezTo>
                    <a:pt x="14150" y="2714"/>
                    <a:pt x="14161" y="2714"/>
                    <a:pt x="14171" y="2714"/>
                  </a:cubicBezTo>
                  <a:cubicBezTo>
                    <a:pt x="14445" y="2714"/>
                    <a:pt x="14710" y="2600"/>
                    <a:pt x="14907" y="2411"/>
                  </a:cubicBezTo>
                  <a:cubicBezTo>
                    <a:pt x="15122" y="2214"/>
                    <a:pt x="15237" y="1938"/>
                    <a:pt x="15229" y="1643"/>
                  </a:cubicBezTo>
                  <a:cubicBezTo>
                    <a:pt x="15229" y="1358"/>
                    <a:pt x="15113" y="1081"/>
                    <a:pt x="14916" y="885"/>
                  </a:cubicBezTo>
                  <a:cubicBezTo>
                    <a:pt x="14698" y="675"/>
                    <a:pt x="14419" y="571"/>
                    <a:pt x="14140" y="571"/>
                  </a:cubicBezTo>
                  <a:close/>
                  <a:moveTo>
                    <a:pt x="32045" y="5283"/>
                  </a:moveTo>
                  <a:cubicBezTo>
                    <a:pt x="32678" y="5292"/>
                    <a:pt x="33178" y="5506"/>
                    <a:pt x="33526" y="5934"/>
                  </a:cubicBezTo>
                  <a:cubicBezTo>
                    <a:pt x="33882" y="6354"/>
                    <a:pt x="34061" y="6987"/>
                    <a:pt x="34061" y="7835"/>
                  </a:cubicBezTo>
                  <a:cubicBezTo>
                    <a:pt x="34061" y="8691"/>
                    <a:pt x="33891" y="9324"/>
                    <a:pt x="33543" y="9761"/>
                  </a:cubicBezTo>
                  <a:cubicBezTo>
                    <a:pt x="33204" y="10190"/>
                    <a:pt x="32705" y="10404"/>
                    <a:pt x="32054" y="10404"/>
                  </a:cubicBezTo>
                  <a:cubicBezTo>
                    <a:pt x="31385" y="10404"/>
                    <a:pt x="30876" y="10190"/>
                    <a:pt x="30510" y="9761"/>
                  </a:cubicBezTo>
                  <a:cubicBezTo>
                    <a:pt x="30153" y="9333"/>
                    <a:pt x="29975" y="8700"/>
                    <a:pt x="29975" y="7888"/>
                  </a:cubicBezTo>
                  <a:lnTo>
                    <a:pt x="29966" y="7888"/>
                  </a:lnTo>
                  <a:cubicBezTo>
                    <a:pt x="29966" y="7050"/>
                    <a:pt x="30153" y="6407"/>
                    <a:pt x="30510" y="5961"/>
                  </a:cubicBezTo>
                  <a:cubicBezTo>
                    <a:pt x="30876" y="5506"/>
                    <a:pt x="31385" y="5283"/>
                    <a:pt x="32045" y="5283"/>
                  </a:cubicBezTo>
                  <a:close/>
                  <a:moveTo>
                    <a:pt x="46577" y="5283"/>
                  </a:moveTo>
                  <a:cubicBezTo>
                    <a:pt x="47219" y="5292"/>
                    <a:pt x="47710" y="5506"/>
                    <a:pt x="48067" y="5934"/>
                  </a:cubicBezTo>
                  <a:cubicBezTo>
                    <a:pt x="48415" y="6354"/>
                    <a:pt x="48593" y="6987"/>
                    <a:pt x="48593" y="7835"/>
                  </a:cubicBezTo>
                  <a:cubicBezTo>
                    <a:pt x="48593" y="8691"/>
                    <a:pt x="48424" y="9324"/>
                    <a:pt x="48085" y="9761"/>
                  </a:cubicBezTo>
                  <a:cubicBezTo>
                    <a:pt x="47737" y="10190"/>
                    <a:pt x="47246" y="10404"/>
                    <a:pt x="46595" y="10404"/>
                  </a:cubicBezTo>
                  <a:cubicBezTo>
                    <a:pt x="46582" y="10404"/>
                    <a:pt x="46568" y="10404"/>
                    <a:pt x="46555" y="10404"/>
                  </a:cubicBezTo>
                  <a:cubicBezTo>
                    <a:pt x="45905" y="10404"/>
                    <a:pt x="45401" y="10190"/>
                    <a:pt x="45052" y="9770"/>
                  </a:cubicBezTo>
                  <a:cubicBezTo>
                    <a:pt x="44686" y="9333"/>
                    <a:pt x="44507" y="8709"/>
                    <a:pt x="44507" y="7888"/>
                  </a:cubicBezTo>
                  <a:cubicBezTo>
                    <a:pt x="44507" y="7050"/>
                    <a:pt x="44686" y="6407"/>
                    <a:pt x="45052" y="5961"/>
                  </a:cubicBezTo>
                  <a:cubicBezTo>
                    <a:pt x="45408" y="5506"/>
                    <a:pt x="45926" y="5283"/>
                    <a:pt x="46577" y="5283"/>
                  </a:cubicBezTo>
                  <a:close/>
                  <a:moveTo>
                    <a:pt x="27294" y="3784"/>
                  </a:moveTo>
                  <a:cubicBezTo>
                    <a:pt x="26880" y="3784"/>
                    <a:pt x="26476" y="3917"/>
                    <a:pt x="26139" y="4159"/>
                  </a:cubicBezTo>
                  <a:cubicBezTo>
                    <a:pt x="25800" y="4400"/>
                    <a:pt x="25550" y="4748"/>
                    <a:pt x="25399" y="5140"/>
                  </a:cubicBezTo>
                  <a:lnTo>
                    <a:pt x="25372" y="5140"/>
                  </a:lnTo>
                  <a:lnTo>
                    <a:pt x="25372" y="3909"/>
                  </a:lnTo>
                  <a:lnTo>
                    <a:pt x="23579" y="3909"/>
                  </a:lnTo>
                  <a:lnTo>
                    <a:pt x="23579" y="11751"/>
                  </a:lnTo>
                  <a:lnTo>
                    <a:pt x="25363" y="11751"/>
                  </a:lnTo>
                  <a:lnTo>
                    <a:pt x="25363" y="7790"/>
                  </a:lnTo>
                  <a:cubicBezTo>
                    <a:pt x="25363" y="7005"/>
                    <a:pt x="25515" y="6416"/>
                    <a:pt x="25818" y="6033"/>
                  </a:cubicBezTo>
                  <a:cubicBezTo>
                    <a:pt x="26085" y="5676"/>
                    <a:pt x="26496" y="5462"/>
                    <a:pt x="26933" y="5462"/>
                  </a:cubicBezTo>
                  <a:cubicBezTo>
                    <a:pt x="26956" y="5461"/>
                    <a:pt x="26978" y="5460"/>
                    <a:pt x="27001" y="5460"/>
                  </a:cubicBezTo>
                  <a:cubicBezTo>
                    <a:pt x="27201" y="5460"/>
                    <a:pt x="27401" y="5496"/>
                    <a:pt x="27593" y="5560"/>
                  </a:cubicBezTo>
                  <a:cubicBezTo>
                    <a:pt x="27736" y="5604"/>
                    <a:pt x="27879" y="5667"/>
                    <a:pt x="28004" y="5756"/>
                  </a:cubicBezTo>
                  <a:lnTo>
                    <a:pt x="28004" y="3891"/>
                  </a:lnTo>
                  <a:cubicBezTo>
                    <a:pt x="27914" y="3856"/>
                    <a:pt x="27816" y="3829"/>
                    <a:pt x="27718" y="3811"/>
                  </a:cubicBezTo>
                  <a:cubicBezTo>
                    <a:pt x="27584" y="3793"/>
                    <a:pt x="27459" y="3784"/>
                    <a:pt x="27334" y="3784"/>
                  </a:cubicBezTo>
                  <a:cubicBezTo>
                    <a:pt x="27321" y="3784"/>
                    <a:pt x="27308" y="3784"/>
                    <a:pt x="27294" y="3784"/>
                  </a:cubicBezTo>
                  <a:close/>
                  <a:moveTo>
                    <a:pt x="0" y="823"/>
                  </a:moveTo>
                  <a:lnTo>
                    <a:pt x="0" y="11760"/>
                  </a:lnTo>
                  <a:lnTo>
                    <a:pt x="1695" y="11760"/>
                  </a:lnTo>
                  <a:lnTo>
                    <a:pt x="1695" y="3187"/>
                  </a:lnTo>
                  <a:lnTo>
                    <a:pt x="1722" y="3187"/>
                  </a:lnTo>
                  <a:lnTo>
                    <a:pt x="5094" y="11760"/>
                  </a:lnTo>
                  <a:lnTo>
                    <a:pt x="6316" y="11760"/>
                  </a:lnTo>
                  <a:lnTo>
                    <a:pt x="9617" y="3187"/>
                  </a:lnTo>
                  <a:lnTo>
                    <a:pt x="9644" y="3187"/>
                  </a:lnTo>
                  <a:lnTo>
                    <a:pt x="9644" y="11751"/>
                  </a:lnTo>
                  <a:lnTo>
                    <a:pt x="11500" y="11751"/>
                  </a:lnTo>
                  <a:lnTo>
                    <a:pt x="11500" y="823"/>
                  </a:lnTo>
                  <a:lnTo>
                    <a:pt x="8957" y="823"/>
                  </a:lnTo>
                  <a:lnTo>
                    <a:pt x="5728" y="8923"/>
                  </a:lnTo>
                  <a:lnTo>
                    <a:pt x="5683" y="8923"/>
                  </a:lnTo>
                  <a:lnTo>
                    <a:pt x="2641" y="823"/>
                  </a:lnTo>
                  <a:close/>
                  <a:moveTo>
                    <a:pt x="13221" y="3918"/>
                  </a:moveTo>
                  <a:lnTo>
                    <a:pt x="13221" y="11760"/>
                  </a:lnTo>
                  <a:lnTo>
                    <a:pt x="15023" y="11760"/>
                  </a:lnTo>
                  <a:lnTo>
                    <a:pt x="15023" y="3918"/>
                  </a:lnTo>
                  <a:close/>
                  <a:moveTo>
                    <a:pt x="39726" y="3722"/>
                  </a:moveTo>
                  <a:cubicBezTo>
                    <a:pt x="38851" y="3722"/>
                    <a:pt x="38147" y="3945"/>
                    <a:pt x="37603" y="4400"/>
                  </a:cubicBezTo>
                  <a:cubicBezTo>
                    <a:pt x="37067" y="4819"/>
                    <a:pt x="36764" y="5462"/>
                    <a:pt x="36782" y="6148"/>
                  </a:cubicBezTo>
                  <a:cubicBezTo>
                    <a:pt x="36764" y="6639"/>
                    <a:pt x="36907" y="7121"/>
                    <a:pt x="37192" y="7504"/>
                  </a:cubicBezTo>
                  <a:cubicBezTo>
                    <a:pt x="37469" y="7861"/>
                    <a:pt x="37942" y="8174"/>
                    <a:pt x="38602" y="8459"/>
                  </a:cubicBezTo>
                  <a:cubicBezTo>
                    <a:pt x="39012" y="8602"/>
                    <a:pt x="39396" y="8807"/>
                    <a:pt x="39744" y="9066"/>
                  </a:cubicBezTo>
                  <a:cubicBezTo>
                    <a:pt x="39931" y="9217"/>
                    <a:pt x="40038" y="9458"/>
                    <a:pt x="40038" y="9708"/>
                  </a:cubicBezTo>
                  <a:cubicBezTo>
                    <a:pt x="40056" y="9949"/>
                    <a:pt x="39949" y="10172"/>
                    <a:pt x="39753" y="10306"/>
                  </a:cubicBezTo>
                  <a:cubicBezTo>
                    <a:pt x="39510" y="10423"/>
                    <a:pt x="39241" y="10479"/>
                    <a:pt x="38974" y="10479"/>
                  </a:cubicBezTo>
                  <a:cubicBezTo>
                    <a:pt x="38936" y="10479"/>
                    <a:pt x="38898" y="10477"/>
                    <a:pt x="38860" y="10475"/>
                  </a:cubicBezTo>
                  <a:cubicBezTo>
                    <a:pt x="38504" y="10466"/>
                    <a:pt x="38165" y="10395"/>
                    <a:pt x="37834" y="10270"/>
                  </a:cubicBezTo>
                  <a:cubicBezTo>
                    <a:pt x="37460" y="10136"/>
                    <a:pt x="37103" y="9949"/>
                    <a:pt x="36782" y="9717"/>
                  </a:cubicBezTo>
                  <a:lnTo>
                    <a:pt x="36782" y="11519"/>
                  </a:lnTo>
                  <a:cubicBezTo>
                    <a:pt x="37094" y="11662"/>
                    <a:pt x="37424" y="11760"/>
                    <a:pt x="37754" y="11822"/>
                  </a:cubicBezTo>
                  <a:cubicBezTo>
                    <a:pt x="38102" y="11894"/>
                    <a:pt x="38450" y="11929"/>
                    <a:pt x="38807" y="11938"/>
                  </a:cubicBezTo>
                  <a:cubicBezTo>
                    <a:pt x="39744" y="11938"/>
                    <a:pt x="40484" y="11715"/>
                    <a:pt x="41037" y="11260"/>
                  </a:cubicBezTo>
                  <a:cubicBezTo>
                    <a:pt x="41572" y="10841"/>
                    <a:pt x="41885" y="10190"/>
                    <a:pt x="41867" y="9494"/>
                  </a:cubicBezTo>
                  <a:cubicBezTo>
                    <a:pt x="41876" y="9012"/>
                    <a:pt x="41724" y="8539"/>
                    <a:pt x="41430" y="8165"/>
                  </a:cubicBezTo>
                  <a:cubicBezTo>
                    <a:pt x="41153" y="7799"/>
                    <a:pt x="40645" y="7460"/>
                    <a:pt x="39922" y="7165"/>
                  </a:cubicBezTo>
                  <a:cubicBezTo>
                    <a:pt x="39369" y="6942"/>
                    <a:pt x="39012" y="6746"/>
                    <a:pt x="38843" y="6603"/>
                  </a:cubicBezTo>
                  <a:cubicBezTo>
                    <a:pt x="38682" y="6443"/>
                    <a:pt x="38593" y="6211"/>
                    <a:pt x="38602" y="5979"/>
                  </a:cubicBezTo>
                  <a:lnTo>
                    <a:pt x="38593" y="5970"/>
                  </a:lnTo>
                  <a:cubicBezTo>
                    <a:pt x="38593" y="5747"/>
                    <a:pt x="38700" y="5533"/>
                    <a:pt x="38887" y="5408"/>
                  </a:cubicBezTo>
                  <a:cubicBezTo>
                    <a:pt x="39104" y="5272"/>
                    <a:pt x="39349" y="5200"/>
                    <a:pt x="39598" y="5200"/>
                  </a:cubicBezTo>
                  <a:cubicBezTo>
                    <a:pt x="39626" y="5200"/>
                    <a:pt x="39653" y="5201"/>
                    <a:pt x="39681" y="5203"/>
                  </a:cubicBezTo>
                  <a:cubicBezTo>
                    <a:pt x="40002" y="5203"/>
                    <a:pt x="40315" y="5265"/>
                    <a:pt x="40618" y="5381"/>
                  </a:cubicBezTo>
                  <a:cubicBezTo>
                    <a:pt x="40912" y="5479"/>
                    <a:pt x="41189" y="5622"/>
                    <a:pt x="41448" y="5801"/>
                  </a:cubicBezTo>
                  <a:lnTo>
                    <a:pt x="41448" y="4043"/>
                  </a:lnTo>
                  <a:cubicBezTo>
                    <a:pt x="41180" y="3936"/>
                    <a:pt x="40903" y="3856"/>
                    <a:pt x="40618" y="3811"/>
                  </a:cubicBezTo>
                  <a:cubicBezTo>
                    <a:pt x="40323" y="3749"/>
                    <a:pt x="40020" y="3722"/>
                    <a:pt x="39726" y="3722"/>
                  </a:cubicBezTo>
                  <a:close/>
                  <a:moveTo>
                    <a:pt x="54619" y="0"/>
                  </a:moveTo>
                  <a:cubicBezTo>
                    <a:pt x="53904" y="0"/>
                    <a:pt x="53219" y="292"/>
                    <a:pt x="52706" y="796"/>
                  </a:cubicBezTo>
                  <a:cubicBezTo>
                    <a:pt x="52180" y="1331"/>
                    <a:pt x="51894" y="2063"/>
                    <a:pt x="51921" y="2821"/>
                  </a:cubicBezTo>
                  <a:lnTo>
                    <a:pt x="51921" y="3918"/>
                  </a:lnTo>
                  <a:lnTo>
                    <a:pt x="50645" y="3918"/>
                  </a:lnTo>
                  <a:lnTo>
                    <a:pt x="50645" y="5426"/>
                  </a:lnTo>
                  <a:lnTo>
                    <a:pt x="51921" y="5426"/>
                  </a:lnTo>
                  <a:lnTo>
                    <a:pt x="51921" y="11751"/>
                  </a:lnTo>
                  <a:lnTo>
                    <a:pt x="53741" y="11751"/>
                  </a:lnTo>
                  <a:lnTo>
                    <a:pt x="53741" y="5426"/>
                  </a:lnTo>
                  <a:lnTo>
                    <a:pt x="56417" y="5426"/>
                  </a:lnTo>
                  <a:lnTo>
                    <a:pt x="56408" y="9449"/>
                  </a:lnTo>
                  <a:cubicBezTo>
                    <a:pt x="56408" y="10279"/>
                    <a:pt x="56604" y="10903"/>
                    <a:pt x="56979" y="11314"/>
                  </a:cubicBezTo>
                  <a:cubicBezTo>
                    <a:pt x="57354" y="11733"/>
                    <a:pt x="57916" y="11938"/>
                    <a:pt x="58674" y="11938"/>
                  </a:cubicBezTo>
                  <a:cubicBezTo>
                    <a:pt x="58933" y="11938"/>
                    <a:pt x="59200" y="11911"/>
                    <a:pt x="59459" y="11858"/>
                  </a:cubicBezTo>
                  <a:cubicBezTo>
                    <a:pt x="59655" y="11822"/>
                    <a:pt x="59843" y="11760"/>
                    <a:pt x="60021" y="11671"/>
                  </a:cubicBezTo>
                  <a:lnTo>
                    <a:pt x="60021" y="10145"/>
                  </a:lnTo>
                  <a:cubicBezTo>
                    <a:pt x="59905" y="10225"/>
                    <a:pt x="59780" y="10288"/>
                    <a:pt x="59646" y="10332"/>
                  </a:cubicBezTo>
                  <a:cubicBezTo>
                    <a:pt x="59522" y="10377"/>
                    <a:pt x="59397" y="10404"/>
                    <a:pt x="59272" y="10404"/>
                  </a:cubicBezTo>
                  <a:cubicBezTo>
                    <a:pt x="58906" y="10404"/>
                    <a:pt x="58638" y="10306"/>
                    <a:pt x="58469" y="10109"/>
                  </a:cubicBezTo>
                  <a:cubicBezTo>
                    <a:pt x="58299" y="9913"/>
                    <a:pt x="58210" y="9574"/>
                    <a:pt x="58210" y="9092"/>
                  </a:cubicBezTo>
                  <a:lnTo>
                    <a:pt x="58210" y="5426"/>
                  </a:lnTo>
                  <a:lnTo>
                    <a:pt x="60021" y="5426"/>
                  </a:lnTo>
                  <a:lnTo>
                    <a:pt x="60021" y="3918"/>
                  </a:lnTo>
                  <a:lnTo>
                    <a:pt x="58210" y="3918"/>
                  </a:lnTo>
                  <a:lnTo>
                    <a:pt x="58210" y="1590"/>
                  </a:lnTo>
                  <a:lnTo>
                    <a:pt x="56408" y="2152"/>
                  </a:lnTo>
                  <a:lnTo>
                    <a:pt x="56408" y="3909"/>
                  </a:lnTo>
                  <a:lnTo>
                    <a:pt x="53741" y="3909"/>
                  </a:lnTo>
                  <a:lnTo>
                    <a:pt x="53741" y="2955"/>
                  </a:lnTo>
                  <a:cubicBezTo>
                    <a:pt x="53741" y="2491"/>
                    <a:pt x="53848" y="2134"/>
                    <a:pt x="54053" y="1884"/>
                  </a:cubicBezTo>
                  <a:cubicBezTo>
                    <a:pt x="54254" y="1658"/>
                    <a:pt x="54550" y="1526"/>
                    <a:pt x="54852" y="1526"/>
                  </a:cubicBezTo>
                  <a:cubicBezTo>
                    <a:pt x="54871" y="1526"/>
                    <a:pt x="54890" y="1526"/>
                    <a:pt x="54909" y="1527"/>
                  </a:cubicBezTo>
                  <a:cubicBezTo>
                    <a:pt x="55088" y="1527"/>
                    <a:pt x="55257" y="1545"/>
                    <a:pt x="55427" y="1599"/>
                  </a:cubicBezTo>
                  <a:cubicBezTo>
                    <a:pt x="55525" y="1634"/>
                    <a:pt x="55632" y="1679"/>
                    <a:pt x="55730" y="1733"/>
                  </a:cubicBezTo>
                  <a:lnTo>
                    <a:pt x="55730" y="145"/>
                  </a:lnTo>
                  <a:cubicBezTo>
                    <a:pt x="55587" y="91"/>
                    <a:pt x="55436" y="55"/>
                    <a:pt x="55284" y="38"/>
                  </a:cubicBezTo>
                  <a:cubicBezTo>
                    <a:pt x="55097" y="20"/>
                    <a:pt x="54900" y="2"/>
                    <a:pt x="54713" y="2"/>
                  </a:cubicBezTo>
                  <a:cubicBezTo>
                    <a:pt x="54682" y="1"/>
                    <a:pt x="54650" y="0"/>
                    <a:pt x="54619" y="0"/>
                  </a:cubicBezTo>
                  <a:close/>
                  <a:moveTo>
                    <a:pt x="20394" y="3704"/>
                  </a:moveTo>
                  <a:cubicBezTo>
                    <a:pt x="19082" y="3722"/>
                    <a:pt x="18065" y="4132"/>
                    <a:pt x="17343" y="4944"/>
                  </a:cubicBezTo>
                  <a:cubicBezTo>
                    <a:pt x="16629" y="5756"/>
                    <a:pt x="16263" y="6791"/>
                    <a:pt x="16263" y="8049"/>
                  </a:cubicBezTo>
                  <a:cubicBezTo>
                    <a:pt x="16272" y="9182"/>
                    <a:pt x="16620" y="10118"/>
                    <a:pt x="17316" y="10850"/>
                  </a:cubicBezTo>
                  <a:cubicBezTo>
                    <a:pt x="18021" y="11572"/>
                    <a:pt x="18931" y="11938"/>
                    <a:pt x="20055" y="11938"/>
                  </a:cubicBezTo>
                  <a:cubicBezTo>
                    <a:pt x="20089" y="11939"/>
                    <a:pt x="20122" y="11939"/>
                    <a:pt x="20156" y="11939"/>
                  </a:cubicBezTo>
                  <a:cubicBezTo>
                    <a:pt x="20524" y="11939"/>
                    <a:pt x="20891" y="11895"/>
                    <a:pt x="21250" y="11813"/>
                  </a:cubicBezTo>
                  <a:cubicBezTo>
                    <a:pt x="21589" y="11733"/>
                    <a:pt x="21919" y="11608"/>
                    <a:pt x="22223" y="11430"/>
                  </a:cubicBezTo>
                  <a:lnTo>
                    <a:pt x="22223" y="9717"/>
                  </a:lnTo>
                  <a:cubicBezTo>
                    <a:pt x="21955" y="9922"/>
                    <a:pt x="21652" y="10092"/>
                    <a:pt x="21331" y="10216"/>
                  </a:cubicBezTo>
                  <a:cubicBezTo>
                    <a:pt x="21054" y="10341"/>
                    <a:pt x="20760" y="10404"/>
                    <a:pt x="20456" y="10404"/>
                  </a:cubicBezTo>
                  <a:lnTo>
                    <a:pt x="20447" y="10404"/>
                  </a:lnTo>
                  <a:cubicBezTo>
                    <a:pt x="19734" y="10404"/>
                    <a:pt x="19163" y="10181"/>
                    <a:pt x="18752" y="9744"/>
                  </a:cubicBezTo>
                  <a:cubicBezTo>
                    <a:pt x="18333" y="9315"/>
                    <a:pt x="18128" y="8691"/>
                    <a:pt x="18128" y="7888"/>
                  </a:cubicBezTo>
                  <a:cubicBezTo>
                    <a:pt x="18128" y="7085"/>
                    <a:pt x="18342" y="6452"/>
                    <a:pt x="18779" y="5979"/>
                  </a:cubicBezTo>
                  <a:cubicBezTo>
                    <a:pt x="19204" y="5520"/>
                    <a:pt x="19791" y="5263"/>
                    <a:pt x="20401" y="5263"/>
                  </a:cubicBezTo>
                  <a:cubicBezTo>
                    <a:pt x="20431" y="5263"/>
                    <a:pt x="20462" y="5264"/>
                    <a:pt x="20492" y="5265"/>
                  </a:cubicBezTo>
                  <a:cubicBezTo>
                    <a:pt x="20795" y="5274"/>
                    <a:pt x="21099" y="5337"/>
                    <a:pt x="21384" y="5453"/>
                  </a:cubicBezTo>
                  <a:cubicBezTo>
                    <a:pt x="21687" y="5569"/>
                    <a:pt x="21973" y="5729"/>
                    <a:pt x="22232" y="5925"/>
                  </a:cubicBezTo>
                  <a:lnTo>
                    <a:pt x="22232" y="4159"/>
                  </a:lnTo>
                  <a:cubicBezTo>
                    <a:pt x="21973" y="4016"/>
                    <a:pt x="21696" y="3909"/>
                    <a:pt x="21411" y="3838"/>
                  </a:cubicBezTo>
                  <a:cubicBezTo>
                    <a:pt x="21081" y="3758"/>
                    <a:pt x="20733" y="3713"/>
                    <a:pt x="20394" y="3704"/>
                  </a:cubicBezTo>
                  <a:close/>
                  <a:moveTo>
                    <a:pt x="32134" y="3731"/>
                  </a:moveTo>
                  <a:cubicBezTo>
                    <a:pt x="30867" y="3731"/>
                    <a:pt x="29886" y="4115"/>
                    <a:pt x="29172" y="4864"/>
                  </a:cubicBezTo>
                  <a:cubicBezTo>
                    <a:pt x="28458" y="5622"/>
                    <a:pt x="28102" y="6648"/>
                    <a:pt x="28102" y="7951"/>
                  </a:cubicBezTo>
                  <a:cubicBezTo>
                    <a:pt x="28102" y="9182"/>
                    <a:pt x="28458" y="10163"/>
                    <a:pt x="29145" y="10877"/>
                  </a:cubicBezTo>
                  <a:cubicBezTo>
                    <a:pt x="29841" y="11590"/>
                    <a:pt x="30778" y="11947"/>
                    <a:pt x="31956" y="11947"/>
                  </a:cubicBezTo>
                  <a:cubicBezTo>
                    <a:pt x="33187" y="11947"/>
                    <a:pt x="34150" y="11572"/>
                    <a:pt x="34864" y="10814"/>
                  </a:cubicBezTo>
                  <a:cubicBezTo>
                    <a:pt x="35577" y="10065"/>
                    <a:pt x="35934" y="9057"/>
                    <a:pt x="35934" y="7781"/>
                  </a:cubicBezTo>
                  <a:cubicBezTo>
                    <a:pt x="35925" y="6541"/>
                    <a:pt x="35595" y="5551"/>
                    <a:pt x="34926" y="4828"/>
                  </a:cubicBezTo>
                  <a:cubicBezTo>
                    <a:pt x="34257" y="4097"/>
                    <a:pt x="33329" y="3731"/>
                    <a:pt x="32134" y="3731"/>
                  </a:cubicBezTo>
                  <a:close/>
                  <a:moveTo>
                    <a:pt x="46666" y="3740"/>
                  </a:moveTo>
                  <a:cubicBezTo>
                    <a:pt x="45408" y="3740"/>
                    <a:pt x="44418" y="4115"/>
                    <a:pt x="43705" y="4873"/>
                  </a:cubicBezTo>
                  <a:cubicBezTo>
                    <a:pt x="43000" y="5631"/>
                    <a:pt x="42643" y="6657"/>
                    <a:pt x="42643" y="7951"/>
                  </a:cubicBezTo>
                  <a:lnTo>
                    <a:pt x="42634" y="7951"/>
                  </a:lnTo>
                  <a:cubicBezTo>
                    <a:pt x="42643" y="9191"/>
                    <a:pt x="42991" y="10172"/>
                    <a:pt x="43687" y="10886"/>
                  </a:cubicBezTo>
                  <a:cubicBezTo>
                    <a:pt x="44374" y="11590"/>
                    <a:pt x="45310" y="11947"/>
                    <a:pt x="46497" y="11947"/>
                  </a:cubicBezTo>
                  <a:cubicBezTo>
                    <a:pt x="46511" y="11947"/>
                    <a:pt x="46525" y="11947"/>
                    <a:pt x="46538" y="11947"/>
                  </a:cubicBezTo>
                  <a:cubicBezTo>
                    <a:pt x="47741" y="11947"/>
                    <a:pt x="48700" y="11564"/>
                    <a:pt x="49405" y="10823"/>
                  </a:cubicBezTo>
                  <a:cubicBezTo>
                    <a:pt x="50110" y="10074"/>
                    <a:pt x="50467" y="9057"/>
                    <a:pt x="50467" y="7790"/>
                  </a:cubicBezTo>
                  <a:cubicBezTo>
                    <a:pt x="50467" y="6550"/>
                    <a:pt x="50128" y="5560"/>
                    <a:pt x="49459" y="4828"/>
                  </a:cubicBezTo>
                  <a:cubicBezTo>
                    <a:pt x="48790" y="4106"/>
                    <a:pt x="47862" y="3740"/>
                    <a:pt x="46666" y="374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9" name="Google Shape;165;p17">
              <a:extLst>
                <a:ext uri="{FF2B5EF4-FFF2-40B4-BE49-F238E27FC236}">
                  <a16:creationId xmlns:a16="http://schemas.microsoft.com/office/drawing/2014/main" id="{3797ECD8-4A6A-B626-7D72-95386C56AA8F}"/>
                </a:ext>
              </a:extLst>
            </p:cNvPr>
            <p:cNvSpPr/>
            <p:nvPr/>
          </p:nvSpPr>
          <p:spPr>
            <a:xfrm>
              <a:off x="633633" y="-1170893"/>
              <a:ext cx="159560" cy="111531"/>
            </a:xfrm>
            <a:custGeom>
              <a:avLst/>
              <a:gdLst/>
              <a:ahLst/>
              <a:cxnLst/>
              <a:rect l="l" t="t" r="r" b="b"/>
              <a:pathLst>
                <a:path w="14757" h="10315" extrusionOk="0">
                  <a:moveTo>
                    <a:pt x="14049" y="1"/>
                  </a:moveTo>
                  <a:cubicBezTo>
                    <a:pt x="14038" y="1"/>
                    <a:pt x="14027" y="1"/>
                    <a:pt x="14016" y="1"/>
                  </a:cubicBezTo>
                  <a:cubicBezTo>
                    <a:pt x="13677" y="1"/>
                    <a:pt x="13373" y="242"/>
                    <a:pt x="13302" y="581"/>
                  </a:cubicBezTo>
                  <a:lnTo>
                    <a:pt x="10733" y="7959"/>
                  </a:lnTo>
                  <a:lnTo>
                    <a:pt x="8199" y="599"/>
                  </a:lnTo>
                  <a:cubicBezTo>
                    <a:pt x="8112" y="248"/>
                    <a:pt x="7800" y="1"/>
                    <a:pt x="7434" y="1"/>
                  </a:cubicBezTo>
                  <a:cubicBezTo>
                    <a:pt x="7427" y="1"/>
                    <a:pt x="7421" y="1"/>
                    <a:pt x="7414" y="1"/>
                  </a:cubicBezTo>
                  <a:lnTo>
                    <a:pt x="7334" y="1"/>
                  </a:lnTo>
                  <a:cubicBezTo>
                    <a:pt x="6986" y="10"/>
                    <a:pt x="6674" y="251"/>
                    <a:pt x="6602" y="599"/>
                  </a:cubicBezTo>
                  <a:lnTo>
                    <a:pt x="4051" y="7959"/>
                  </a:lnTo>
                  <a:lnTo>
                    <a:pt x="1517" y="626"/>
                  </a:lnTo>
                  <a:cubicBezTo>
                    <a:pt x="1437" y="260"/>
                    <a:pt x="1125" y="1"/>
                    <a:pt x="759" y="1"/>
                  </a:cubicBezTo>
                  <a:cubicBezTo>
                    <a:pt x="754" y="1"/>
                    <a:pt x="748" y="1"/>
                    <a:pt x="742" y="1"/>
                  </a:cubicBezTo>
                  <a:cubicBezTo>
                    <a:pt x="340" y="1"/>
                    <a:pt x="10" y="319"/>
                    <a:pt x="1" y="724"/>
                  </a:cubicBezTo>
                  <a:cubicBezTo>
                    <a:pt x="10" y="858"/>
                    <a:pt x="45" y="1001"/>
                    <a:pt x="99" y="1125"/>
                  </a:cubicBezTo>
                  <a:lnTo>
                    <a:pt x="3150" y="9636"/>
                  </a:lnTo>
                  <a:lnTo>
                    <a:pt x="3159" y="9636"/>
                  </a:lnTo>
                  <a:cubicBezTo>
                    <a:pt x="3257" y="10029"/>
                    <a:pt x="3596" y="10305"/>
                    <a:pt x="3997" y="10314"/>
                  </a:cubicBezTo>
                  <a:lnTo>
                    <a:pt x="4042" y="10314"/>
                  </a:lnTo>
                  <a:cubicBezTo>
                    <a:pt x="4435" y="10314"/>
                    <a:pt x="4782" y="10029"/>
                    <a:pt x="4854" y="9636"/>
                  </a:cubicBezTo>
                  <a:lnTo>
                    <a:pt x="7387" y="2410"/>
                  </a:lnTo>
                  <a:lnTo>
                    <a:pt x="9894" y="9636"/>
                  </a:lnTo>
                  <a:cubicBezTo>
                    <a:pt x="9975" y="10029"/>
                    <a:pt x="10314" y="10314"/>
                    <a:pt x="10715" y="10314"/>
                  </a:cubicBezTo>
                  <a:lnTo>
                    <a:pt x="10769" y="10314"/>
                  </a:lnTo>
                  <a:cubicBezTo>
                    <a:pt x="11161" y="10296"/>
                    <a:pt x="11491" y="10020"/>
                    <a:pt x="11589" y="9636"/>
                  </a:cubicBezTo>
                  <a:lnTo>
                    <a:pt x="14667" y="1108"/>
                  </a:lnTo>
                  <a:cubicBezTo>
                    <a:pt x="14712" y="983"/>
                    <a:pt x="14747" y="840"/>
                    <a:pt x="14756" y="697"/>
                  </a:cubicBezTo>
                  <a:cubicBezTo>
                    <a:pt x="14756" y="510"/>
                    <a:pt x="14676" y="331"/>
                    <a:pt x="14533" y="198"/>
                  </a:cubicBezTo>
                  <a:cubicBezTo>
                    <a:pt x="14407" y="71"/>
                    <a:pt x="14233" y="1"/>
                    <a:pt x="14049"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0" name="Google Shape;166;p17">
              <a:extLst>
                <a:ext uri="{FF2B5EF4-FFF2-40B4-BE49-F238E27FC236}">
                  <a16:creationId xmlns:a16="http://schemas.microsoft.com/office/drawing/2014/main" id="{649144F2-2A9B-58C3-2983-4ED4990AD088}"/>
                </a:ext>
              </a:extLst>
            </p:cNvPr>
            <p:cNvSpPr/>
            <p:nvPr/>
          </p:nvSpPr>
          <p:spPr>
            <a:xfrm>
              <a:off x="908346" y="-1171088"/>
              <a:ext cx="62237" cy="112007"/>
            </a:xfrm>
            <a:custGeom>
              <a:avLst/>
              <a:gdLst/>
              <a:ahLst/>
              <a:cxnLst/>
              <a:rect l="l" t="t" r="r" b="b"/>
              <a:pathLst>
                <a:path w="5756" h="10359" extrusionOk="0">
                  <a:moveTo>
                    <a:pt x="798" y="1"/>
                  </a:moveTo>
                  <a:cubicBezTo>
                    <a:pt x="788" y="1"/>
                    <a:pt x="778" y="1"/>
                    <a:pt x="768" y="2"/>
                  </a:cubicBezTo>
                  <a:cubicBezTo>
                    <a:pt x="349" y="10"/>
                    <a:pt x="19" y="349"/>
                    <a:pt x="28" y="760"/>
                  </a:cubicBezTo>
                  <a:lnTo>
                    <a:pt x="10" y="760"/>
                  </a:lnTo>
                  <a:lnTo>
                    <a:pt x="10" y="9565"/>
                  </a:lnTo>
                  <a:cubicBezTo>
                    <a:pt x="1" y="9841"/>
                    <a:pt x="135" y="10109"/>
                    <a:pt x="376" y="10252"/>
                  </a:cubicBezTo>
                  <a:cubicBezTo>
                    <a:pt x="496" y="10323"/>
                    <a:pt x="630" y="10359"/>
                    <a:pt x="764" y="10359"/>
                  </a:cubicBezTo>
                  <a:cubicBezTo>
                    <a:pt x="898" y="10359"/>
                    <a:pt x="1031" y="10323"/>
                    <a:pt x="1152" y="10252"/>
                  </a:cubicBezTo>
                  <a:cubicBezTo>
                    <a:pt x="1393" y="10109"/>
                    <a:pt x="1535" y="9841"/>
                    <a:pt x="1518" y="9565"/>
                  </a:cubicBezTo>
                  <a:lnTo>
                    <a:pt x="1518" y="6157"/>
                  </a:lnTo>
                  <a:cubicBezTo>
                    <a:pt x="1518" y="3240"/>
                    <a:pt x="3114" y="1777"/>
                    <a:pt x="5068" y="1536"/>
                  </a:cubicBezTo>
                  <a:cubicBezTo>
                    <a:pt x="5461" y="1500"/>
                    <a:pt x="5755" y="1170"/>
                    <a:pt x="5746" y="778"/>
                  </a:cubicBezTo>
                  <a:cubicBezTo>
                    <a:pt x="5755" y="581"/>
                    <a:pt x="5675" y="376"/>
                    <a:pt x="5541" y="233"/>
                  </a:cubicBezTo>
                  <a:cubicBezTo>
                    <a:pt x="5405" y="98"/>
                    <a:pt x="5222" y="19"/>
                    <a:pt x="5028" y="19"/>
                  </a:cubicBezTo>
                  <a:cubicBezTo>
                    <a:pt x="5017" y="19"/>
                    <a:pt x="5007" y="19"/>
                    <a:pt x="4997" y="19"/>
                  </a:cubicBezTo>
                  <a:cubicBezTo>
                    <a:pt x="3908" y="19"/>
                    <a:pt x="2267" y="813"/>
                    <a:pt x="1526" y="2491"/>
                  </a:cubicBezTo>
                  <a:lnTo>
                    <a:pt x="1526" y="760"/>
                  </a:lnTo>
                  <a:cubicBezTo>
                    <a:pt x="1526" y="555"/>
                    <a:pt x="1446" y="358"/>
                    <a:pt x="1303" y="216"/>
                  </a:cubicBezTo>
                  <a:cubicBezTo>
                    <a:pt x="1168" y="80"/>
                    <a:pt x="984" y="1"/>
                    <a:pt x="798"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1" name="Google Shape;167;p17">
              <a:extLst>
                <a:ext uri="{FF2B5EF4-FFF2-40B4-BE49-F238E27FC236}">
                  <a16:creationId xmlns:a16="http://schemas.microsoft.com/office/drawing/2014/main" id="{1C172BBA-3580-2687-E4DE-393E7EBC0388}"/>
                </a:ext>
              </a:extLst>
            </p:cNvPr>
            <p:cNvSpPr/>
            <p:nvPr/>
          </p:nvSpPr>
          <p:spPr>
            <a:xfrm>
              <a:off x="969220" y="-1171174"/>
              <a:ext cx="100902" cy="112699"/>
            </a:xfrm>
            <a:custGeom>
              <a:avLst/>
              <a:gdLst/>
              <a:ahLst/>
              <a:cxnLst/>
              <a:rect l="l" t="t" r="r" b="b"/>
              <a:pathLst>
                <a:path w="9332" h="10423" extrusionOk="0">
                  <a:moveTo>
                    <a:pt x="4702" y="1258"/>
                  </a:moveTo>
                  <a:cubicBezTo>
                    <a:pt x="6664" y="1258"/>
                    <a:pt x="7699" y="2838"/>
                    <a:pt x="7860" y="4648"/>
                  </a:cubicBezTo>
                  <a:lnTo>
                    <a:pt x="1490" y="4648"/>
                  </a:lnTo>
                  <a:cubicBezTo>
                    <a:pt x="1677" y="2704"/>
                    <a:pt x="2980" y="1258"/>
                    <a:pt x="4702" y="1258"/>
                  </a:cubicBezTo>
                  <a:close/>
                  <a:moveTo>
                    <a:pt x="4737" y="1"/>
                  </a:moveTo>
                  <a:cubicBezTo>
                    <a:pt x="2007" y="1"/>
                    <a:pt x="0" y="2320"/>
                    <a:pt x="0" y="5193"/>
                  </a:cubicBezTo>
                  <a:lnTo>
                    <a:pt x="0" y="5228"/>
                  </a:lnTo>
                  <a:cubicBezTo>
                    <a:pt x="0" y="8324"/>
                    <a:pt x="2213" y="10420"/>
                    <a:pt x="4933" y="10420"/>
                  </a:cubicBezTo>
                  <a:cubicBezTo>
                    <a:pt x="4986" y="10422"/>
                    <a:pt x="5039" y="10423"/>
                    <a:pt x="5092" y="10423"/>
                  </a:cubicBezTo>
                  <a:cubicBezTo>
                    <a:pt x="6428" y="10423"/>
                    <a:pt x="7718" y="9883"/>
                    <a:pt x="8654" y="8922"/>
                  </a:cubicBezTo>
                  <a:cubicBezTo>
                    <a:pt x="8796" y="8797"/>
                    <a:pt x="8885" y="8627"/>
                    <a:pt x="8885" y="8440"/>
                  </a:cubicBezTo>
                  <a:cubicBezTo>
                    <a:pt x="8894" y="8181"/>
                    <a:pt x="8743" y="7949"/>
                    <a:pt x="8511" y="7851"/>
                  </a:cubicBezTo>
                  <a:cubicBezTo>
                    <a:pt x="8427" y="7814"/>
                    <a:pt x="8341" y="7796"/>
                    <a:pt x="8255" y="7796"/>
                  </a:cubicBezTo>
                  <a:cubicBezTo>
                    <a:pt x="8094" y="7796"/>
                    <a:pt x="7937" y="7859"/>
                    <a:pt x="7815" y="7976"/>
                  </a:cubicBezTo>
                  <a:cubicBezTo>
                    <a:pt x="7065" y="8709"/>
                    <a:pt x="6052" y="9127"/>
                    <a:pt x="5002" y="9127"/>
                  </a:cubicBezTo>
                  <a:cubicBezTo>
                    <a:pt x="4991" y="9127"/>
                    <a:pt x="4980" y="9127"/>
                    <a:pt x="4969" y="9127"/>
                  </a:cubicBezTo>
                  <a:cubicBezTo>
                    <a:pt x="3212" y="9127"/>
                    <a:pt x="1704" y="7922"/>
                    <a:pt x="1490" y="5755"/>
                  </a:cubicBezTo>
                  <a:lnTo>
                    <a:pt x="8636" y="5755"/>
                  </a:lnTo>
                  <a:cubicBezTo>
                    <a:pt x="8823" y="5755"/>
                    <a:pt x="9001" y="5683"/>
                    <a:pt x="9126" y="5549"/>
                  </a:cubicBezTo>
                  <a:cubicBezTo>
                    <a:pt x="9260" y="5416"/>
                    <a:pt x="9332" y="5246"/>
                    <a:pt x="9332" y="5059"/>
                  </a:cubicBezTo>
                  <a:cubicBezTo>
                    <a:pt x="9332" y="2409"/>
                    <a:pt x="7663" y="1"/>
                    <a:pt x="4737"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2" name="Google Shape;168;p17">
              <a:extLst>
                <a:ext uri="{FF2B5EF4-FFF2-40B4-BE49-F238E27FC236}">
                  <a16:creationId xmlns:a16="http://schemas.microsoft.com/office/drawing/2014/main" id="{C79793B0-F1F6-909C-C87A-CFC147C2A4CC}"/>
                </a:ext>
              </a:extLst>
            </p:cNvPr>
            <p:cNvSpPr/>
            <p:nvPr/>
          </p:nvSpPr>
          <p:spPr>
            <a:xfrm>
              <a:off x="793463" y="-1170958"/>
              <a:ext cx="95604" cy="112580"/>
            </a:xfrm>
            <a:custGeom>
              <a:avLst/>
              <a:gdLst/>
              <a:ahLst/>
              <a:cxnLst/>
              <a:rect l="l" t="t" r="r" b="b"/>
              <a:pathLst>
                <a:path w="8842" h="10412" extrusionOk="0">
                  <a:moveTo>
                    <a:pt x="4461" y="5101"/>
                  </a:moveTo>
                  <a:cubicBezTo>
                    <a:pt x="5461" y="5101"/>
                    <a:pt x="6451" y="5244"/>
                    <a:pt x="7414" y="5529"/>
                  </a:cubicBezTo>
                  <a:lnTo>
                    <a:pt x="7414" y="6502"/>
                  </a:lnTo>
                  <a:lnTo>
                    <a:pt x="7414" y="6511"/>
                  </a:lnTo>
                  <a:cubicBezTo>
                    <a:pt x="7414" y="8090"/>
                    <a:pt x="5898" y="9223"/>
                    <a:pt x="4051" y="9223"/>
                  </a:cubicBezTo>
                  <a:cubicBezTo>
                    <a:pt x="2686" y="9223"/>
                    <a:pt x="1518" y="8482"/>
                    <a:pt x="1518" y="7216"/>
                  </a:cubicBezTo>
                  <a:lnTo>
                    <a:pt x="1518" y="7180"/>
                  </a:lnTo>
                  <a:cubicBezTo>
                    <a:pt x="1518" y="5913"/>
                    <a:pt x="2570" y="5101"/>
                    <a:pt x="4461" y="5101"/>
                  </a:cubicBezTo>
                  <a:close/>
                  <a:moveTo>
                    <a:pt x="4255" y="1"/>
                  </a:moveTo>
                  <a:cubicBezTo>
                    <a:pt x="3327" y="1"/>
                    <a:pt x="2399" y="190"/>
                    <a:pt x="1544" y="569"/>
                  </a:cubicBezTo>
                  <a:cubicBezTo>
                    <a:pt x="1286" y="659"/>
                    <a:pt x="1116" y="917"/>
                    <a:pt x="1134" y="1194"/>
                  </a:cubicBezTo>
                  <a:cubicBezTo>
                    <a:pt x="1143" y="1551"/>
                    <a:pt x="1437" y="1836"/>
                    <a:pt x="1794" y="1836"/>
                  </a:cubicBezTo>
                  <a:cubicBezTo>
                    <a:pt x="1892" y="1836"/>
                    <a:pt x="1981" y="1809"/>
                    <a:pt x="2071" y="1774"/>
                  </a:cubicBezTo>
                  <a:cubicBezTo>
                    <a:pt x="2735" y="1474"/>
                    <a:pt x="3459" y="1314"/>
                    <a:pt x="4188" y="1314"/>
                  </a:cubicBezTo>
                  <a:cubicBezTo>
                    <a:pt x="4261" y="1314"/>
                    <a:pt x="4335" y="1316"/>
                    <a:pt x="4408" y="1319"/>
                  </a:cubicBezTo>
                  <a:cubicBezTo>
                    <a:pt x="6281" y="1319"/>
                    <a:pt x="7397" y="2255"/>
                    <a:pt x="7397" y="4058"/>
                  </a:cubicBezTo>
                  <a:lnTo>
                    <a:pt x="7397" y="4414"/>
                  </a:lnTo>
                  <a:cubicBezTo>
                    <a:pt x="6442" y="4136"/>
                    <a:pt x="5455" y="3985"/>
                    <a:pt x="4466" y="3985"/>
                  </a:cubicBezTo>
                  <a:cubicBezTo>
                    <a:pt x="4411" y="3985"/>
                    <a:pt x="4356" y="3985"/>
                    <a:pt x="4301" y="3986"/>
                  </a:cubicBezTo>
                  <a:cubicBezTo>
                    <a:pt x="1758" y="3986"/>
                    <a:pt x="1" y="5119"/>
                    <a:pt x="1" y="7242"/>
                  </a:cubicBezTo>
                  <a:lnTo>
                    <a:pt x="1" y="7278"/>
                  </a:lnTo>
                  <a:cubicBezTo>
                    <a:pt x="1" y="9339"/>
                    <a:pt x="1892" y="10409"/>
                    <a:pt x="3757" y="10409"/>
                  </a:cubicBezTo>
                  <a:cubicBezTo>
                    <a:pt x="3803" y="10411"/>
                    <a:pt x="3850" y="10411"/>
                    <a:pt x="3896" y="10411"/>
                  </a:cubicBezTo>
                  <a:cubicBezTo>
                    <a:pt x="5271" y="10411"/>
                    <a:pt x="6559" y="9775"/>
                    <a:pt x="7397" y="8679"/>
                  </a:cubicBezTo>
                  <a:lnTo>
                    <a:pt x="7397" y="9642"/>
                  </a:lnTo>
                  <a:cubicBezTo>
                    <a:pt x="7388" y="9829"/>
                    <a:pt x="7468" y="10008"/>
                    <a:pt x="7602" y="10142"/>
                  </a:cubicBezTo>
                  <a:cubicBezTo>
                    <a:pt x="7728" y="10268"/>
                    <a:pt x="7902" y="10339"/>
                    <a:pt x="8079" y="10339"/>
                  </a:cubicBezTo>
                  <a:cubicBezTo>
                    <a:pt x="8089" y="10339"/>
                    <a:pt x="8100" y="10338"/>
                    <a:pt x="8110" y="10338"/>
                  </a:cubicBezTo>
                  <a:cubicBezTo>
                    <a:pt x="8306" y="10338"/>
                    <a:pt x="8494" y="10267"/>
                    <a:pt x="8628" y="10124"/>
                  </a:cubicBezTo>
                  <a:cubicBezTo>
                    <a:pt x="8761" y="9981"/>
                    <a:pt x="8842" y="9794"/>
                    <a:pt x="8833" y="9597"/>
                  </a:cubicBezTo>
                  <a:lnTo>
                    <a:pt x="8833" y="4049"/>
                  </a:lnTo>
                  <a:cubicBezTo>
                    <a:pt x="8833" y="2773"/>
                    <a:pt x="8485" y="1801"/>
                    <a:pt x="7798" y="1114"/>
                  </a:cubicBezTo>
                  <a:cubicBezTo>
                    <a:pt x="7058" y="373"/>
                    <a:pt x="5969" y="7"/>
                    <a:pt x="4551" y="7"/>
                  </a:cubicBezTo>
                  <a:cubicBezTo>
                    <a:pt x="4452" y="3"/>
                    <a:pt x="4353" y="1"/>
                    <a:pt x="4255"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3" name="Google Shape;169;p17">
              <a:extLst>
                <a:ext uri="{FF2B5EF4-FFF2-40B4-BE49-F238E27FC236}">
                  <a16:creationId xmlns:a16="http://schemas.microsoft.com/office/drawing/2014/main" id="{23DDD4B6-DE8B-8A80-66B7-12D422C6B9F4}"/>
                </a:ext>
              </a:extLst>
            </p:cNvPr>
            <p:cNvSpPr/>
            <p:nvPr/>
          </p:nvSpPr>
          <p:spPr>
            <a:xfrm>
              <a:off x="342906" y="-1173229"/>
              <a:ext cx="283698" cy="114926"/>
            </a:xfrm>
            <a:custGeom>
              <a:avLst/>
              <a:gdLst/>
              <a:ahLst/>
              <a:cxnLst/>
              <a:rect l="l" t="t" r="r" b="b"/>
              <a:pathLst>
                <a:path w="26238" h="10629" extrusionOk="0">
                  <a:moveTo>
                    <a:pt x="1493" y="0"/>
                  </a:moveTo>
                  <a:cubicBezTo>
                    <a:pt x="1287" y="0"/>
                    <a:pt x="1082" y="45"/>
                    <a:pt x="893" y="137"/>
                  </a:cubicBezTo>
                  <a:cubicBezTo>
                    <a:pt x="545" y="289"/>
                    <a:pt x="268" y="574"/>
                    <a:pt x="135" y="940"/>
                  </a:cubicBezTo>
                  <a:cubicBezTo>
                    <a:pt x="1" y="1297"/>
                    <a:pt x="28" y="1689"/>
                    <a:pt x="197" y="2037"/>
                  </a:cubicBezTo>
                  <a:lnTo>
                    <a:pt x="3391" y="8960"/>
                  </a:lnTo>
                  <a:cubicBezTo>
                    <a:pt x="3890" y="10048"/>
                    <a:pt x="4417" y="10619"/>
                    <a:pt x="5407" y="10619"/>
                  </a:cubicBezTo>
                  <a:cubicBezTo>
                    <a:pt x="6477" y="10619"/>
                    <a:pt x="6932" y="10004"/>
                    <a:pt x="7441" y="8960"/>
                  </a:cubicBezTo>
                  <a:lnTo>
                    <a:pt x="10251" y="2858"/>
                  </a:lnTo>
                  <a:cubicBezTo>
                    <a:pt x="10303" y="2695"/>
                    <a:pt x="10454" y="2581"/>
                    <a:pt x="10624" y="2581"/>
                  </a:cubicBezTo>
                  <a:cubicBezTo>
                    <a:pt x="10631" y="2581"/>
                    <a:pt x="10637" y="2581"/>
                    <a:pt x="10644" y="2581"/>
                  </a:cubicBezTo>
                  <a:cubicBezTo>
                    <a:pt x="10768" y="2581"/>
                    <a:pt x="10876" y="2635"/>
                    <a:pt x="10965" y="2715"/>
                  </a:cubicBezTo>
                  <a:cubicBezTo>
                    <a:pt x="11045" y="2804"/>
                    <a:pt x="11090" y="2912"/>
                    <a:pt x="11090" y="3036"/>
                  </a:cubicBezTo>
                  <a:lnTo>
                    <a:pt x="11090" y="8960"/>
                  </a:lnTo>
                  <a:cubicBezTo>
                    <a:pt x="11090" y="9879"/>
                    <a:pt x="11598" y="10628"/>
                    <a:pt x="12571" y="10628"/>
                  </a:cubicBezTo>
                  <a:cubicBezTo>
                    <a:pt x="13543" y="10628"/>
                    <a:pt x="14069" y="9879"/>
                    <a:pt x="14069" y="8960"/>
                  </a:cubicBezTo>
                  <a:lnTo>
                    <a:pt x="14069" y="4125"/>
                  </a:lnTo>
                  <a:cubicBezTo>
                    <a:pt x="14060" y="3697"/>
                    <a:pt x="14221" y="3295"/>
                    <a:pt x="14524" y="3001"/>
                  </a:cubicBezTo>
                  <a:cubicBezTo>
                    <a:pt x="14796" y="2729"/>
                    <a:pt x="15175" y="2578"/>
                    <a:pt x="15562" y="2578"/>
                  </a:cubicBezTo>
                  <a:cubicBezTo>
                    <a:pt x="15594" y="2578"/>
                    <a:pt x="15626" y="2579"/>
                    <a:pt x="15657" y="2581"/>
                  </a:cubicBezTo>
                  <a:cubicBezTo>
                    <a:pt x="15679" y="2581"/>
                    <a:pt x="15701" y="2580"/>
                    <a:pt x="15722" y="2580"/>
                  </a:cubicBezTo>
                  <a:cubicBezTo>
                    <a:pt x="16110" y="2580"/>
                    <a:pt x="16485" y="2731"/>
                    <a:pt x="16763" y="3010"/>
                  </a:cubicBezTo>
                  <a:cubicBezTo>
                    <a:pt x="17049" y="3304"/>
                    <a:pt x="17201" y="3706"/>
                    <a:pt x="17174" y="4125"/>
                  </a:cubicBezTo>
                  <a:lnTo>
                    <a:pt x="17174" y="8960"/>
                  </a:lnTo>
                  <a:cubicBezTo>
                    <a:pt x="17174" y="9879"/>
                    <a:pt x="17682" y="10628"/>
                    <a:pt x="18655" y="10628"/>
                  </a:cubicBezTo>
                  <a:cubicBezTo>
                    <a:pt x="19627" y="10628"/>
                    <a:pt x="20153" y="9888"/>
                    <a:pt x="20153" y="8960"/>
                  </a:cubicBezTo>
                  <a:lnTo>
                    <a:pt x="20153" y="4125"/>
                  </a:lnTo>
                  <a:cubicBezTo>
                    <a:pt x="20136" y="3706"/>
                    <a:pt x="20296" y="3295"/>
                    <a:pt x="20599" y="3001"/>
                  </a:cubicBezTo>
                  <a:cubicBezTo>
                    <a:pt x="20880" y="2729"/>
                    <a:pt x="21252" y="2578"/>
                    <a:pt x="21638" y="2578"/>
                  </a:cubicBezTo>
                  <a:cubicBezTo>
                    <a:pt x="21669" y="2578"/>
                    <a:pt x="21701" y="2579"/>
                    <a:pt x="21732" y="2581"/>
                  </a:cubicBezTo>
                  <a:cubicBezTo>
                    <a:pt x="21754" y="2581"/>
                    <a:pt x="21776" y="2580"/>
                    <a:pt x="21797" y="2580"/>
                  </a:cubicBezTo>
                  <a:cubicBezTo>
                    <a:pt x="22185" y="2580"/>
                    <a:pt x="22560" y="2731"/>
                    <a:pt x="22839" y="3010"/>
                  </a:cubicBezTo>
                  <a:cubicBezTo>
                    <a:pt x="23133" y="3304"/>
                    <a:pt x="23285" y="3706"/>
                    <a:pt x="23258" y="4125"/>
                  </a:cubicBezTo>
                  <a:lnTo>
                    <a:pt x="23258" y="8960"/>
                  </a:lnTo>
                  <a:cubicBezTo>
                    <a:pt x="23258" y="9879"/>
                    <a:pt x="23766" y="10628"/>
                    <a:pt x="24739" y="10628"/>
                  </a:cubicBezTo>
                  <a:cubicBezTo>
                    <a:pt x="25711" y="10628"/>
                    <a:pt x="26238" y="9879"/>
                    <a:pt x="26238" y="8960"/>
                  </a:cubicBezTo>
                  <a:lnTo>
                    <a:pt x="26238" y="3447"/>
                  </a:lnTo>
                  <a:cubicBezTo>
                    <a:pt x="26238" y="1422"/>
                    <a:pt x="24605" y="3"/>
                    <a:pt x="22642" y="3"/>
                  </a:cubicBezTo>
                  <a:cubicBezTo>
                    <a:pt x="21447" y="30"/>
                    <a:pt x="20314" y="512"/>
                    <a:pt x="19466" y="1359"/>
                  </a:cubicBezTo>
                  <a:cubicBezTo>
                    <a:pt x="18815" y="512"/>
                    <a:pt x="17914" y="3"/>
                    <a:pt x="16389" y="3"/>
                  </a:cubicBezTo>
                  <a:cubicBezTo>
                    <a:pt x="14783" y="3"/>
                    <a:pt x="13382" y="1359"/>
                    <a:pt x="13382" y="1359"/>
                  </a:cubicBezTo>
                  <a:cubicBezTo>
                    <a:pt x="12722" y="539"/>
                    <a:pt x="11741" y="39"/>
                    <a:pt x="10697" y="3"/>
                  </a:cubicBezTo>
                  <a:cubicBezTo>
                    <a:pt x="9270" y="3"/>
                    <a:pt x="8137" y="628"/>
                    <a:pt x="7450" y="2207"/>
                  </a:cubicBezTo>
                  <a:lnTo>
                    <a:pt x="5407" y="7006"/>
                  </a:lnTo>
                  <a:lnTo>
                    <a:pt x="2802" y="851"/>
                  </a:lnTo>
                  <a:cubicBezTo>
                    <a:pt x="2641" y="494"/>
                    <a:pt x="2356" y="226"/>
                    <a:pt x="1999" y="92"/>
                  </a:cubicBezTo>
                  <a:cubicBezTo>
                    <a:pt x="1836" y="32"/>
                    <a:pt x="1665" y="0"/>
                    <a:pt x="1493"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4" name="Google Shape;170;p17">
              <a:extLst>
                <a:ext uri="{FF2B5EF4-FFF2-40B4-BE49-F238E27FC236}">
                  <a16:creationId xmlns:a16="http://schemas.microsoft.com/office/drawing/2014/main" id="{DB69D094-375F-BF8B-14E9-78A2F8B41836}"/>
                </a:ext>
              </a:extLst>
            </p:cNvPr>
            <p:cNvSpPr/>
            <p:nvPr/>
          </p:nvSpPr>
          <p:spPr>
            <a:xfrm>
              <a:off x="1071366" y="-1170980"/>
              <a:ext cx="26923" cy="26923"/>
            </a:xfrm>
            <a:custGeom>
              <a:avLst/>
              <a:gdLst/>
              <a:ahLst/>
              <a:cxnLst/>
              <a:rect l="l" t="t" r="r" b="b"/>
              <a:pathLst>
                <a:path w="2490" h="2490" extrusionOk="0">
                  <a:moveTo>
                    <a:pt x="1241" y="223"/>
                  </a:moveTo>
                  <a:cubicBezTo>
                    <a:pt x="1517" y="223"/>
                    <a:pt x="1767" y="331"/>
                    <a:pt x="1963" y="527"/>
                  </a:cubicBezTo>
                  <a:cubicBezTo>
                    <a:pt x="2150" y="714"/>
                    <a:pt x="2258" y="973"/>
                    <a:pt x="2249" y="1240"/>
                  </a:cubicBezTo>
                  <a:lnTo>
                    <a:pt x="2249" y="1249"/>
                  </a:lnTo>
                  <a:cubicBezTo>
                    <a:pt x="2266" y="1615"/>
                    <a:pt x="2079" y="1972"/>
                    <a:pt x="1758" y="2159"/>
                  </a:cubicBezTo>
                  <a:cubicBezTo>
                    <a:pt x="1602" y="2257"/>
                    <a:pt x="1423" y="2307"/>
                    <a:pt x="1244" y="2307"/>
                  </a:cubicBezTo>
                  <a:cubicBezTo>
                    <a:pt x="1064" y="2307"/>
                    <a:pt x="884" y="2257"/>
                    <a:pt x="723" y="2159"/>
                  </a:cubicBezTo>
                  <a:cubicBezTo>
                    <a:pt x="402" y="1972"/>
                    <a:pt x="215" y="1615"/>
                    <a:pt x="241" y="1249"/>
                  </a:cubicBezTo>
                  <a:cubicBezTo>
                    <a:pt x="232" y="982"/>
                    <a:pt x="340" y="723"/>
                    <a:pt x="527" y="527"/>
                  </a:cubicBezTo>
                  <a:cubicBezTo>
                    <a:pt x="714" y="339"/>
                    <a:pt x="973" y="223"/>
                    <a:pt x="1241" y="223"/>
                  </a:cubicBezTo>
                  <a:close/>
                  <a:moveTo>
                    <a:pt x="1241" y="0"/>
                  </a:moveTo>
                  <a:cubicBezTo>
                    <a:pt x="554" y="0"/>
                    <a:pt x="1" y="554"/>
                    <a:pt x="1" y="1240"/>
                  </a:cubicBezTo>
                  <a:cubicBezTo>
                    <a:pt x="1" y="1927"/>
                    <a:pt x="554" y="2489"/>
                    <a:pt x="1241" y="2489"/>
                  </a:cubicBezTo>
                  <a:cubicBezTo>
                    <a:pt x="1927" y="2489"/>
                    <a:pt x="2489" y="1927"/>
                    <a:pt x="2489" y="1240"/>
                  </a:cubicBezTo>
                  <a:cubicBezTo>
                    <a:pt x="2489" y="554"/>
                    <a:pt x="1927" y="0"/>
                    <a:pt x="1241"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5" name="Google Shape;171;p17">
              <a:extLst>
                <a:ext uri="{FF2B5EF4-FFF2-40B4-BE49-F238E27FC236}">
                  <a16:creationId xmlns:a16="http://schemas.microsoft.com/office/drawing/2014/main" id="{48AB33FD-3CD1-9237-FCE1-6FA735C8E527}"/>
                </a:ext>
              </a:extLst>
            </p:cNvPr>
            <p:cNvSpPr/>
            <p:nvPr/>
          </p:nvSpPr>
          <p:spPr>
            <a:xfrm>
              <a:off x="1079562" y="-1164438"/>
              <a:ext cx="11104" cy="13245"/>
            </a:xfrm>
            <a:custGeom>
              <a:avLst/>
              <a:gdLst/>
              <a:ahLst/>
              <a:cxnLst/>
              <a:rect l="l" t="t" r="r" b="b"/>
              <a:pathLst>
                <a:path w="1027" h="1225" extrusionOk="0">
                  <a:moveTo>
                    <a:pt x="554" y="243"/>
                  </a:moveTo>
                  <a:cubicBezTo>
                    <a:pt x="679" y="243"/>
                    <a:pt x="759" y="305"/>
                    <a:pt x="759" y="421"/>
                  </a:cubicBezTo>
                  <a:cubicBezTo>
                    <a:pt x="759" y="520"/>
                    <a:pt x="688" y="591"/>
                    <a:pt x="554" y="591"/>
                  </a:cubicBezTo>
                  <a:lnTo>
                    <a:pt x="277" y="591"/>
                  </a:lnTo>
                  <a:lnTo>
                    <a:pt x="277" y="243"/>
                  </a:lnTo>
                  <a:close/>
                  <a:moveTo>
                    <a:pt x="594" y="1"/>
                  </a:moveTo>
                  <a:cubicBezTo>
                    <a:pt x="584" y="1"/>
                    <a:pt x="573" y="1"/>
                    <a:pt x="563" y="2"/>
                  </a:cubicBezTo>
                  <a:lnTo>
                    <a:pt x="144" y="2"/>
                  </a:lnTo>
                  <a:cubicBezTo>
                    <a:pt x="108" y="2"/>
                    <a:pt x="72" y="11"/>
                    <a:pt x="45" y="38"/>
                  </a:cubicBezTo>
                  <a:cubicBezTo>
                    <a:pt x="28" y="65"/>
                    <a:pt x="10" y="100"/>
                    <a:pt x="10" y="136"/>
                  </a:cubicBezTo>
                  <a:lnTo>
                    <a:pt x="1" y="1090"/>
                  </a:lnTo>
                  <a:cubicBezTo>
                    <a:pt x="1" y="1162"/>
                    <a:pt x="63" y="1224"/>
                    <a:pt x="135" y="1224"/>
                  </a:cubicBezTo>
                  <a:cubicBezTo>
                    <a:pt x="215" y="1224"/>
                    <a:pt x="277" y="1162"/>
                    <a:pt x="277" y="1090"/>
                  </a:cubicBezTo>
                  <a:lnTo>
                    <a:pt x="277" y="823"/>
                  </a:lnTo>
                  <a:lnTo>
                    <a:pt x="483" y="823"/>
                  </a:lnTo>
                  <a:lnTo>
                    <a:pt x="741" y="1144"/>
                  </a:lnTo>
                  <a:cubicBezTo>
                    <a:pt x="777" y="1189"/>
                    <a:pt x="822" y="1215"/>
                    <a:pt x="875" y="1215"/>
                  </a:cubicBezTo>
                  <a:cubicBezTo>
                    <a:pt x="911" y="1215"/>
                    <a:pt x="938" y="1198"/>
                    <a:pt x="964" y="1180"/>
                  </a:cubicBezTo>
                  <a:cubicBezTo>
                    <a:pt x="991" y="1153"/>
                    <a:pt x="1000" y="1126"/>
                    <a:pt x="1000" y="1090"/>
                  </a:cubicBezTo>
                  <a:cubicBezTo>
                    <a:pt x="1000" y="1055"/>
                    <a:pt x="982" y="1019"/>
                    <a:pt x="955" y="992"/>
                  </a:cubicBezTo>
                  <a:lnTo>
                    <a:pt x="777" y="760"/>
                  </a:lnTo>
                  <a:cubicBezTo>
                    <a:pt x="929" y="707"/>
                    <a:pt x="1027" y="564"/>
                    <a:pt x="1018" y="395"/>
                  </a:cubicBezTo>
                  <a:cubicBezTo>
                    <a:pt x="1018" y="296"/>
                    <a:pt x="982" y="198"/>
                    <a:pt x="911" y="127"/>
                  </a:cubicBezTo>
                  <a:cubicBezTo>
                    <a:pt x="821" y="45"/>
                    <a:pt x="708" y="1"/>
                    <a:pt x="594"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6" name="Google Shape;172;p17">
              <a:extLst>
                <a:ext uri="{FF2B5EF4-FFF2-40B4-BE49-F238E27FC236}">
                  <a16:creationId xmlns:a16="http://schemas.microsoft.com/office/drawing/2014/main" id="{416829C5-BBCA-5445-8A4B-A5EE6CB49F51}"/>
                </a:ext>
              </a:extLst>
            </p:cNvPr>
            <p:cNvSpPr/>
            <p:nvPr/>
          </p:nvSpPr>
          <p:spPr>
            <a:xfrm>
              <a:off x="1186346" y="-1290685"/>
              <a:ext cx="7817" cy="350055"/>
            </a:xfrm>
            <a:custGeom>
              <a:avLst/>
              <a:gdLst/>
              <a:ahLst/>
              <a:cxnLst/>
              <a:rect l="l" t="t" r="r" b="b"/>
              <a:pathLst>
                <a:path w="723" h="32375" extrusionOk="0">
                  <a:moveTo>
                    <a:pt x="0" y="1"/>
                  </a:moveTo>
                  <a:lnTo>
                    <a:pt x="0" y="32375"/>
                  </a:lnTo>
                  <a:lnTo>
                    <a:pt x="723" y="32375"/>
                  </a:lnTo>
                  <a:lnTo>
                    <a:pt x="723" y="1"/>
                  </a:ln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7" name="Google Shape;173;p17">
              <a:extLst>
                <a:ext uri="{FF2B5EF4-FFF2-40B4-BE49-F238E27FC236}">
                  <a16:creationId xmlns:a16="http://schemas.microsoft.com/office/drawing/2014/main" id="{93CC6F99-C2C0-F67A-FBCD-29DD279EE1DD}"/>
                </a:ext>
              </a:extLst>
            </p:cNvPr>
            <p:cNvSpPr/>
            <p:nvPr/>
          </p:nvSpPr>
          <p:spPr>
            <a:xfrm>
              <a:off x="1303737" y="-1211397"/>
              <a:ext cx="88176" cy="88079"/>
            </a:xfrm>
            <a:custGeom>
              <a:avLst/>
              <a:gdLst/>
              <a:ahLst/>
              <a:cxnLst/>
              <a:rect l="l" t="t" r="r" b="b"/>
              <a:pathLst>
                <a:path w="8155" h="8146" extrusionOk="0">
                  <a:moveTo>
                    <a:pt x="0" y="1"/>
                  </a:moveTo>
                  <a:lnTo>
                    <a:pt x="0" y="8145"/>
                  </a:lnTo>
                  <a:lnTo>
                    <a:pt x="8154" y="8145"/>
                  </a:lnTo>
                  <a:lnTo>
                    <a:pt x="8154" y="1"/>
                  </a:lnTo>
                  <a:close/>
                </a:path>
              </a:pathLst>
            </a:custGeom>
            <a:solidFill>
              <a:srgbClr val="F0512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8" name="Google Shape;174;p17">
              <a:extLst>
                <a:ext uri="{FF2B5EF4-FFF2-40B4-BE49-F238E27FC236}">
                  <a16:creationId xmlns:a16="http://schemas.microsoft.com/office/drawing/2014/main" id="{63331B8C-708C-F6DC-B855-F58B402A5FBE}"/>
                </a:ext>
              </a:extLst>
            </p:cNvPr>
            <p:cNvSpPr/>
            <p:nvPr/>
          </p:nvSpPr>
          <p:spPr>
            <a:xfrm>
              <a:off x="1406564" y="-1211397"/>
              <a:ext cx="88079" cy="88079"/>
            </a:xfrm>
            <a:custGeom>
              <a:avLst/>
              <a:gdLst/>
              <a:ahLst/>
              <a:cxnLst/>
              <a:rect l="l" t="t" r="r" b="b"/>
              <a:pathLst>
                <a:path w="8146" h="8146" extrusionOk="0">
                  <a:moveTo>
                    <a:pt x="0" y="1"/>
                  </a:moveTo>
                  <a:lnTo>
                    <a:pt x="0" y="8145"/>
                  </a:lnTo>
                  <a:lnTo>
                    <a:pt x="8145" y="8145"/>
                  </a:lnTo>
                  <a:lnTo>
                    <a:pt x="8145" y="1"/>
                  </a:lnTo>
                  <a:close/>
                </a:path>
              </a:pathLst>
            </a:custGeom>
            <a:solidFill>
              <a:srgbClr val="7EBA41"/>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9" name="Google Shape;175;p17">
              <a:extLst>
                <a:ext uri="{FF2B5EF4-FFF2-40B4-BE49-F238E27FC236}">
                  <a16:creationId xmlns:a16="http://schemas.microsoft.com/office/drawing/2014/main" id="{20701445-93BD-A67C-9A6F-C809AD387DA3}"/>
                </a:ext>
              </a:extLst>
            </p:cNvPr>
            <p:cNvSpPr/>
            <p:nvPr/>
          </p:nvSpPr>
          <p:spPr>
            <a:xfrm>
              <a:off x="1303737" y="-1108570"/>
              <a:ext cx="88176" cy="88079"/>
            </a:xfrm>
            <a:custGeom>
              <a:avLst/>
              <a:gdLst/>
              <a:ahLst/>
              <a:cxnLst/>
              <a:rect l="l" t="t" r="r" b="b"/>
              <a:pathLst>
                <a:path w="8155" h="8146" extrusionOk="0">
                  <a:moveTo>
                    <a:pt x="0" y="0"/>
                  </a:moveTo>
                  <a:lnTo>
                    <a:pt x="0" y="8145"/>
                  </a:lnTo>
                  <a:lnTo>
                    <a:pt x="8154" y="8145"/>
                  </a:lnTo>
                  <a:lnTo>
                    <a:pt x="8154" y="0"/>
                  </a:lnTo>
                  <a:close/>
                </a:path>
              </a:pathLst>
            </a:custGeom>
            <a:solidFill>
              <a:srgbClr val="31A0D9"/>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20" name="Google Shape;176;p17">
              <a:extLst>
                <a:ext uri="{FF2B5EF4-FFF2-40B4-BE49-F238E27FC236}">
                  <a16:creationId xmlns:a16="http://schemas.microsoft.com/office/drawing/2014/main" id="{F0B8B175-C06F-6644-3FDB-821E563B4298}"/>
                </a:ext>
              </a:extLst>
            </p:cNvPr>
            <p:cNvSpPr/>
            <p:nvPr/>
          </p:nvSpPr>
          <p:spPr>
            <a:xfrm>
              <a:off x="1406564" y="-1108570"/>
              <a:ext cx="88079" cy="88079"/>
            </a:xfrm>
            <a:custGeom>
              <a:avLst/>
              <a:gdLst/>
              <a:ahLst/>
              <a:cxnLst/>
              <a:rect l="l" t="t" r="r" b="b"/>
              <a:pathLst>
                <a:path w="8146" h="8146" extrusionOk="0">
                  <a:moveTo>
                    <a:pt x="0" y="0"/>
                  </a:moveTo>
                  <a:lnTo>
                    <a:pt x="0" y="8145"/>
                  </a:lnTo>
                  <a:lnTo>
                    <a:pt x="8145" y="8145"/>
                  </a:lnTo>
                  <a:lnTo>
                    <a:pt x="8145" y="0"/>
                  </a:lnTo>
                  <a:close/>
                </a:path>
              </a:pathLst>
            </a:custGeom>
            <a:solidFill>
              <a:srgbClr val="FAB60A"/>
            </a:solidFill>
            <a:ln>
              <a:noFill/>
            </a:ln>
          </p:spPr>
          <p:txBody>
            <a:bodyPr spcFirstLastPara="1" wrap="square" lIns="121900" tIns="121900" rIns="121900" bIns="121900" anchor="ctr" anchorCtr="0">
              <a:noAutofit/>
            </a:bodyPr>
            <a:lstStyle/>
            <a:p>
              <a:endParaRPr sz="2488">
                <a:latin typeface="Metropolis" pitchFamily="2" charset="77"/>
              </a:endParaRPr>
            </a:p>
          </p:txBody>
        </p:sp>
      </p:grpSp>
      <p:pic>
        <p:nvPicPr>
          <p:cNvPr id="21" name="Gradient-colored box">
            <a:extLst>
              <a:ext uri="{FF2B5EF4-FFF2-40B4-BE49-F238E27FC236}">
                <a16:creationId xmlns:a16="http://schemas.microsoft.com/office/drawing/2014/main" id="{21C4649F-EF3C-768B-7D80-624765FE63CF}"/>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6766563"/>
            <a:ext cx="12192000" cy="95225"/>
          </a:xfrm>
          <a:prstGeom prst="rect">
            <a:avLst/>
          </a:prstGeom>
        </p:spPr>
      </p:pic>
      <p:sp>
        <p:nvSpPr>
          <p:cNvPr id="2" name="Title 1">
            <a:extLst>
              <a:ext uri="{FF2B5EF4-FFF2-40B4-BE49-F238E27FC236}">
                <a16:creationId xmlns:a16="http://schemas.microsoft.com/office/drawing/2014/main" id="{41317693-6153-7399-16A1-4179805DE5BD}"/>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F7B136B2-7FF2-C7CB-0594-332E78E848FE}"/>
              </a:ext>
            </a:extLst>
          </p:cNvPr>
          <p:cNvSpPr>
            <a:spLocks noGrp="1"/>
          </p:cNvSpPr>
          <p:nvPr>
            <p:ph type="sldNum" idx="10"/>
          </p:nvPr>
        </p:nvSpPr>
        <p:spPr/>
        <p:txBody>
          <a:bodyPr/>
          <a:lstStyle/>
          <a:p>
            <a:fld id="{3BD295A3-96FB-4E80-91AF-4225D266C57B}" type="slidenum">
              <a:rPr lang="en-US" smtClean="0"/>
              <a:t>‹#›</a:t>
            </a:fld>
            <a:endParaRPr lang="en-US"/>
          </a:p>
        </p:txBody>
      </p:sp>
      <p:sp>
        <p:nvSpPr>
          <p:cNvPr id="4" name="Footer Placeholder 3">
            <a:extLst>
              <a:ext uri="{FF2B5EF4-FFF2-40B4-BE49-F238E27FC236}">
                <a16:creationId xmlns:a16="http://schemas.microsoft.com/office/drawing/2014/main" id="{324BA00E-DE38-2CE9-BEF4-242CA2E195E6}"/>
              </a:ext>
            </a:extLst>
          </p:cNvPr>
          <p:cNvSpPr>
            <a:spLocks noGrp="1"/>
          </p:cNvSpPr>
          <p:nvPr>
            <p:ph type="ftr" sz="quarter" idx="11"/>
          </p:nvPr>
        </p:nvSpPr>
        <p:spPr/>
        <p:txBody>
          <a:bodyPr/>
          <a:lstStyle/>
          <a:p>
            <a:r>
              <a:rPr lang="en-US"/>
              <a:t>©2022 VMware, Inc. and Microsoft Corporation. All rights reserved.</a:t>
            </a:r>
          </a:p>
        </p:txBody>
      </p:sp>
    </p:spTree>
    <p:extLst>
      <p:ext uri="{BB962C8B-B14F-4D97-AF65-F5344CB8AC3E}">
        <p14:creationId xmlns:p14="http://schemas.microsoft.com/office/powerpoint/2010/main" val="727579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Subtitle - No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97666-6BDA-AE54-A702-A8E4451D140F}"/>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80359A1-5E07-1512-F962-EF244732783B}"/>
              </a:ext>
            </a:extLst>
          </p:cNvPr>
          <p:cNvSpPr>
            <a:spLocks noGrp="1"/>
          </p:cNvSpPr>
          <p:nvPr>
            <p:ph type="sldNum" idx="10"/>
          </p:nvPr>
        </p:nvSpPr>
        <p:spPr/>
        <p:txBody>
          <a:bodyPr/>
          <a:lstStyle/>
          <a:p>
            <a:fld id="{3BD295A3-96FB-4E80-91AF-4225D266C57B}" type="slidenum">
              <a:rPr lang="en-US" smtClean="0"/>
              <a:t>‹#›</a:t>
            </a:fld>
            <a:endParaRPr lang="en-US"/>
          </a:p>
        </p:txBody>
      </p:sp>
      <p:sp>
        <p:nvSpPr>
          <p:cNvPr id="4" name="Footer Placeholder 3">
            <a:extLst>
              <a:ext uri="{FF2B5EF4-FFF2-40B4-BE49-F238E27FC236}">
                <a16:creationId xmlns:a16="http://schemas.microsoft.com/office/drawing/2014/main" id="{1B6AB15D-49EB-E8BB-AEC2-7309B6B55BF0}"/>
              </a:ext>
            </a:extLst>
          </p:cNvPr>
          <p:cNvSpPr>
            <a:spLocks noGrp="1"/>
          </p:cNvSpPr>
          <p:nvPr>
            <p:ph type="ftr" sz="quarter" idx="11"/>
          </p:nvPr>
        </p:nvSpPr>
        <p:spPr/>
        <p:txBody>
          <a:bodyPr/>
          <a:lstStyle/>
          <a:p>
            <a:r>
              <a:rPr lang="en-US"/>
              <a:t>©2022 VMware, Inc. and Microsoft Corporation. All rights reserved.</a:t>
            </a:r>
          </a:p>
        </p:txBody>
      </p:sp>
      <p:sp>
        <p:nvSpPr>
          <p:cNvPr id="5" name="Text Placeholder 2">
            <a:extLst>
              <a:ext uri="{FF2B5EF4-FFF2-40B4-BE49-F238E27FC236}">
                <a16:creationId xmlns:a16="http://schemas.microsoft.com/office/drawing/2014/main" id="{13E20CD8-2984-BD01-EDCF-8B6283F49A1E}"/>
              </a:ext>
            </a:extLst>
          </p:cNvPr>
          <p:cNvSpPr>
            <a:spLocks noGrp="1"/>
          </p:cNvSpPr>
          <p:nvPr>
            <p:ph type="body" sz="quarter" idx="12"/>
          </p:nvPr>
        </p:nvSpPr>
        <p:spPr>
          <a:xfrm>
            <a:off x="609600" y="899961"/>
            <a:ext cx="10972801" cy="319078"/>
          </a:xfrm>
          <a:prstGeom prst="rect">
            <a:avLst/>
          </a:prstGeom>
        </p:spPr>
        <p:txBody>
          <a:bodyPr/>
          <a:lstStyle>
            <a:lvl1pPr>
              <a:defRPr sz="1999"/>
            </a:lvl1pPr>
          </a:lstStyle>
          <a:p>
            <a:pPr lvl="0"/>
            <a:r>
              <a:rPr lang="en-US"/>
              <a:t>Click to edit Master text styles</a:t>
            </a:r>
          </a:p>
        </p:txBody>
      </p:sp>
      <p:grpSp>
        <p:nvGrpSpPr>
          <p:cNvPr id="6" name="Google Shape;163;p17">
            <a:extLst>
              <a:ext uri="{FF2B5EF4-FFF2-40B4-BE49-F238E27FC236}">
                <a16:creationId xmlns:a16="http://schemas.microsoft.com/office/drawing/2014/main" id="{066E3EF5-5219-D6DE-14CC-7D78C1B85A4E}"/>
              </a:ext>
            </a:extLst>
          </p:cNvPr>
          <p:cNvGrpSpPr/>
          <p:nvPr/>
        </p:nvGrpSpPr>
        <p:grpSpPr>
          <a:xfrm>
            <a:off x="616212" y="6287351"/>
            <a:ext cx="1936489" cy="365124"/>
            <a:chOff x="342906" y="-1290685"/>
            <a:chExt cx="1856560" cy="350055"/>
          </a:xfrm>
        </p:grpSpPr>
        <p:sp>
          <p:nvSpPr>
            <p:cNvPr id="7" name="Google Shape;164;p17">
              <a:extLst>
                <a:ext uri="{FF2B5EF4-FFF2-40B4-BE49-F238E27FC236}">
                  <a16:creationId xmlns:a16="http://schemas.microsoft.com/office/drawing/2014/main" id="{AC28FC9A-BD67-2F2E-E18F-D9D688F47D80}"/>
                </a:ext>
              </a:extLst>
            </p:cNvPr>
            <p:cNvSpPr/>
            <p:nvPr/>
          </p:nvSpPr>
          <p:spPr>
            <a:xfrm>
              <a:off x="1550479" y="-1184982"/>
              <a:ext cx="648988" cy="129188"/>
            </a:xfrm>
            <a:custGeom>
              <a:avLst/>
              <a:gdLst/>
              <a:ahLst/>
              <a:cxnLst/>
              <a:rect l="l" t="t" r="r" b="b"/>
              <a:pathLst>
                <a:path w="60022" h="11948" extrusionOk="0">
                  <a:moveTo>
                    <a:pt x="14140" y="571"/>
                  </a:moveTo>
                  <a:cubicBezTo>
                    <a:pt x="13861" y="571"/>
                    <a:pt x="13583" y="675"/>
                    <a:pt x="13364" y="885"/>
                  </a:cubicBezTo>
                  <a:cubicBezTo>
                    <a:pt x="13150" y="1081"/>
                    <a:pt x="13034" y="1358"/>
                    <a:pt x="13043" y="1652"/>
                  </a:cubicBezTo>
                  <a:cubicBezTo>
                    <a:pt x="13043" y="1938"/>
                    <a:pt x="13159" y="2214"/>
                    <a:pt x="13364" y="2411"/>
                  </a:cubicBezTo>
                  <a:cubicBezTo>
                    <a:pt x="13562" y="2600"/>
                    <a:pt x="13826" y="2714"/>
                    <a:pt x="14109" y="2714"/>
                  </a:cubicBezTo>
                  <a:cubicBezTo>
                    <a:pt x="14119" y="2714"/>
                    <a:pt x="14130" y="2714"/>
                    <a:pt x="14140" y="2714"/>
                  </a:cubicBezTo>
                  <a:cubicBezTo>
                    <a:pt x="14150" y="2714"/>
                    <a:pt x="14161" y="2714"/>
                    <a:pt x="14171" y="2714"/>
                  </a:cubicBezTo>
                  <a:cubicBezTo>
                    <a:pt x="14445" y="2714"/>
                    <a:pt x="14710" y="2600"/>
                    <a:pt x="14907" y="2411"/>
                  </a:cubicBezTo>
                  <a:cubicBezTo>
                    <a:pt x="15122" y="2214"/>
                    <a:pt x="15237" y="1938"/>
                    <a:pt x="15229" y="1643"/>
                  </a:cubicBezTo>
                  <a:cubicBezTo>
                    <a:pt x="15229" y="1358"/>
                    <a:pt x="15113" y="1081"/>
                    <a:pt x="14916" y="885"/>
                  </a:cubicBezTo>
                  <a:cubicBezTo>
                    <a:pt x="14698" y="675"/>
                    <a:pt x="14419" y="571"/>
                    <a:pt x="14140" y="571"/>
                  </a:cubicBezTo>
                  <a:close/>
                  <a:moveTo>
                    <a:pt x="32045" y="5283"/>
                  </a:moveTo>
                  <a:cubicBezTo>
                    <a:pt x="32678" y="5292"/>
                    <a:pt x="33178" y="5506"/>
                    <a:pt x="33526" y="5934"/>
                  </a:cubicBezTo>
                  <a:cubicBezTo>
                    <a:pt x="33882" y="6354"/>
                    <a:pt x="34061" y="6987"/>
                    <a:pt x="34061" y="7835"/>
                  </a:cubicBezTo>
                  <a:cubicBezTo>
                    <a:pt x="34061" y="8691"/>
                    <a:pt x="33891" y="9324"/>
                    <a:pt x="33543" y="9761"/>
                  </a:cubicBezTo>
                  <a:cubicBezTo>
                    <a:pt x="33204" y="10190"/>
                    <a:pt x="32705" y="10404"/>
                    <a:pt x="32054" y="10404"/>
                  </a:cubicBezTo>
                  <a:cubicBezTo>
                    <a:pt x="31385" y="10404"/>
                    <a:pt x="30876" y="10190"/>
                    <a:pt x="30510" y="9761"/>
                  </a:cubicBezTo>
                  <a:cubicBezTo>
                    <a:pt x="30153" y="9333"/>
                    <a:pt x="29975" y="8700"/>
                    <a:pt x="29975" y="7888"/>
                  </a:cubicBezTo>
                  <a:lnTo>
                    <a:pt x="29966" y="7888"/>
                  </a:lnTo>
                  <a:cubicBezTo>
                    <a:pt x="29966" y="7050"/>
                    <a:pt x="30153" y="6407"/>
                    <a:pt x="30510" y="5961"/>
                  </a:cubicBezTo>
                  <a:cubicBezTo>
                    <a:pt x="30876" y="5506"/>
                    <a:pt x="31385" y="5283"/>
                    <a:pt x="32045" y="5283"/>
                  </a:cubicBezTo>
                  <a:close/>
                  <a:moveTo>
                    <a:pt x="46577" y="5283"/>
                  </a:moveTo>
                  <a:cubicBezTo>
                    <a:pt x="47219" y="5292"/>
                    <a:pt x="47710" y="5506"/>
                    <a:pt x="48067" y="5934"/>
                  </a:cubicBezTo>
                  <a:cubicBezTo>
                    <a:pt x="48415" y="6354"/>
                    <a:pt x="48593" y="6987"/>
                    <a:pt x="48593" y="7835"/>
                  </a:cubicBezTo>
                  <a:cubicBezTo>
                    <a:pt x="48593" y="8691"/>
                    <a:pt x="48424" y="9324"/>
                    <a:pt x="48085" y="9761"/>
                  </a:cubicBezTo>
                  <a:cubicBezTo>
                    <a:pt x="47737" y="10190"/>
                    <a:pt x="47246" y="10404"/>
                    <a:pt x="46595" y="10404"/>
                  </a:cubicBezTo>
                  <a:cubicBezTo>
                    <a:pt x="46582" y="10404"/>
                    <a:pt x="46568" y="10404"/>
                    <a:pt x="46555" y="10404"/>
                  </a:cubicBezTo>
                  <a:cubicBezTo>
                    <a:pt x="45905" y="10404"/>
                    <a:pt x="45401" y="10190"/>
                    <a:pt x="45052" y="9770"/>
                  </a:cubicBezTo>
                  <a:cubicBezTo>
                    <a:pt x="44686" y="9333"/>
                    <a:pt x="44507" y="8709"/>
                    <a:pt x="44507" y="7888"/>
                  </a:cubicBezTo>
                  <a:cubicBezTo>
                    <a:pt x="44507" y="7050"/>
                    <a:pt x="44686" y="6407"/>
                    <a:pt x="45052" y="5961"/>
                  </a:cubicBezTo>
                  <a:cubicBezTo>
                    <a:pt x="45408" y="5506"/>
                    <a:pt x="45926" y="5283"/>
                    <a:pt x="46577" y="5283"/>
                  </a:cubicBezTo>
                  <a:close/>
                  <a:moveTo>
                    <a:pt x="27294" y="3784"/>
                  </a:moveTo>
                  <a:cubicBezTo>
                    <a:pt x="26880" y="3784"/>
                    <a:pt x="26476" y="3917"/>
                    <a:pt x="26139" y="4159"/>
                  </a:cubicBezTo>
                  <a:cubicBezTo>
                    <a:pt x="25800" y="4400"/>
                    <a:pt x="25550" y="4748"/>
                    <a:pt x="25399" y="5140"/>
                  </a:cubicBezTo>
                  <a:lnTo>
                    <a:pt x="25372" y="5140"/>
                  </a:lnTo>
                  <a:lnTo>
                    <a:pt x="25372" y="3909"/>
                  </a:lnTo>
                  <a:lnTo>
                    <a:pt x="23579" y="3909"/>
                  </a:lnTo>
                  <a:lnTo>
                    <a:pt x="23579" y="11751"/>
                  </a:lnTo>
                  <a:lnTo>
                    <a:pt x="25363" y="11751"/>
                  </a:lnTo>
                  <a:lnTo>
                    <a:pt x="25363" y="7790"/>
                  </a:lnTo>
                  <a:cubicBezTo>
                    <a:pt x="25363" y="7005"/>
                    <a:pt x="25515" y="6416"/>
                    <a:pt x="25818" y="6033"/>
                  </a:cubicBezTo>
                  <a:cubicBezTo>
                    <a:pt x="26085" y="5676"/>
                    <a:pt x="26496" y="5462"/>
                    <a:pt x="26933" y="5462"/>
                  </a:cubicBezTo>
                  <a:cubicBezTo>
                    <a:pt x="26956" y="5461"/>
                    <a:pt x="26978" y="5460"/>
                    <a:pt x="27001" y="5460"/>
                  </a:cubicBezTo>
                  <a:cubicBezTo>
                    <a:pt x="27201" y="5460"/>
                    <a:pt x="27401" y="5496"/>
                    <a:pt x="27593" y="5560"/>
                  </a:cubicBezTo>
                  <a:cubicBezTo>
                    <a:pt x="27736" y="5604"/>
                    <a:pt x="27879" y="5667"/>
                    <a:pt x="28004" y="5756"/>
                  </a:cubicBezTo>
                  <a:lnTo>
                    <a:pt x="28004" y="3891"/>
                  </a:lnTo>
                  <a:cubicBezTo>
                    <a:pt x="27914" y="3856"/>
                    <a:pt x="27816" y="3829"/>
                    <a:pt x="27718" y="3811"/>
                  </a:cubicBezTo>
                  <a:cubicBezTo>
                    <a:pt x="27584" y="3793"/>
                    <a:pt x="27459" y="3784"/>
                    <a:pt x="27334" y="3784"/>
                  </a:cubicBezTo>
                  <a:cubicBezTo>
                    <a:pt x="27321" y="3784"/>
                    <a:pt x="27308" y="3784"/>
                    <a:pt x="27294" y="3784"/>
                  </a:cubicBezTo>
                  <a:close/>
                  <a:moveTo>
                    <a:pt x="0" y="823"/>
                  </a:moveTo>
                  <a:lnTo>
                    <a:pt x="0" y="11760"/>
                  </a:lnTo>
                  <a:lnTo>
                    <a:pt x="1695" y="11760"/>
                  </a:lnTo>
                  <a:lnTo>
                    <a:pt x="1695" y="3187"/>
                  </a:lnTo>
                  <a:lnTo>
                    <a:pt x="1722" y="3187"/>
                  </a:lnTo>
                  <a:lnTo>
                    <a:pt x="5094" y="11760"/>
                  </a:lnTo>
                  <a:lnTo>
                    <a:pt x="6316" y="11760"/>
                  </a:lnTo>
                  <a:lnTo>
                    <a:pt x="9617" y="3187"/>
                  </a:lnTo>
                  <a:lnTo>
                    <a:pt x="9644" y="3187"/>
                  </a:lnTo>
                  <a:lnTo>
                    <a:pt x="9644" y="11751"/>
                  </a:lnTo>
                  <a:lnTo>
                    <a:pt x="11500" y="11751"/>
                  </a:lnTo>
                  <a:lnTo>
                    <a:pt x="11500" y="823"/>
                  </a:lnTo>
                  <a:lnTo>
                    <a:pt x="8957" y="823"/>
                  </a:lnTo>
                  <a:lnTo>
                    <a:pt x="5728" y="8923"/>
                  </a:lnTo>
                  <a:lnTo>
                    <a:pt x="5683" y="8923"/>
                  </a:lnTo>
                  <a:lnTo>
                    <a:pt x="2641" y="823"/>
                  </a:lnTo>
                  <a:close/>
                  <a:moveTo>
                    <a:pt x="13221" y="3918"/>
                  </a:moveTo>
                  <a:lnTo>
                    <a:pt x="13221" y="11760"/>
                  </a:lnTo>
                  <a:lnTo>
                    <a:pt x="15023" y="11760"/>
                  </a:lnTo>
                  <a:lnTo>
                    <a:pt x="15023" y="3918"/>
                  </a:lnTo>
                  <a:close/>
                  <a:moveTo>
                    <a:pt x="39726" y="3722"/>
                  </a:moveTo>
                  <a:cubicBezTo>
                    <a:pt x="38851" y="3722"/>
                    <a:pt x="38147" y="3945"/>
                    <a:pt x="37603" y="4400"/>
                  </a:cubicBezTo>
                  <a:cubicBezTo>
                    <a:pt x="37067" y="4819"/>
                    <a:pt x="36764" y="5462"/>
                    <a:pt x="36782" y="6148"/>
                  </a:cubicBezTo>
                  <a:cubicBezTo>
                    <a:pt x="36764" y="6639"/>
                    <a:pt x="36907" y="7121"/>
                    <a:pt x="37192" y="7504"/>
                  </a:cubicBezTo>
                  <a:cubicBezTo>
                    <a:pt x="37469" y="7861"/>
                    <a:pt x="37942" y="8174"/>
                    <a:pt x="38602" y="8459"/>
                  </a:cubicBezTo>
                  <a:cubicBezTo>
                    <a:pt x="39012" y="8602"/>
                    <a:pt x="39396" y="8807"/>
                    <a:pt x="39744" y="9066"/>
                  </a:cubicBezTo>
                  <a:cubicBezTo>
                    <a:pt x="39931" y="9217"/>
                    <a:pt x="40038" y="9458"/>
                    <a:pt x="40038" y="9708"/>
                  </a:cubicBezTo>
                  <a:cubicBezTo>
                    <a:pt x="40056" y="9949"/>
                    <a:pt x="39949" y="10172"/>
                    <a:pt x="39753" y="10306"/>
                  </a:cubicBezTo>
                  <a:cubicBezTo>
                    <a:pt x="39510" y="10423"/>
                    <a:pt x="39241" y="10479"/>
                    <a:pt x="38974" y="10479"/>
                  </a:cubicBezTo>
                  <a:cubicBezTo>
                    <a:pt x="38936" y="10479"/>
                    <a:pt x="38898" y="10477"/>
                    <a:pt x="38860" y="10475"/>
                  </a:cubicBezTo>
                  <a:cubicBezTo>
                    <a:pt x="38504" y="10466"/>
                    <a:pt x="38165" y="10395"/>
                    <a:pt x="37834" y="10270"/>
                  </a:cubicBezTo>
                  <a:cubicBezTo>
                    <a:pt x="37460" y="10136"/>
                    <a:pt x="37103" y="9949"/>
                    <a:pt x="36782" y="9717"/>
                  </a:cubicBezTo>
                  <a:lnTo>
                    <a:pt x="36782" y="11519"/>
                  </a:lnTo>
                  <a:cubicBezTo>
                    <a:pt x="37094" y="11662"/>
                    <a:pt x="37424" y="11760"/>
                    <a:pt x="37754" y="11822"/>
                  </a:cubicBezTo>
                  <a:cubicBezTo>
                    <a:pt x="38102" y="11894"/>
                    <a:pt x="38450" y="11929"/>
                    <a:pt x="38807" y="11938"/>
                  </a:cubicBezTo>
                  <a:cubicBezTo>
                    <a:pt x="39744" y="11938"/>
                    <a:pt x="40484" y="11715"/>
                    <a:pt x="41037" y="11260"/>
                  </a:cubicBezTo>
                  <a:cubicBezTo>
                    <a:pt x="41572" y="10841"/>
                    <a:pt x="41885" y="10190"/>
                    <a:pt x="41867" y="9494"/>
                  </a:cubicBezTo>
                  <a:cubicBezTo>
                    <a:pt x="41876" y="9012"/>
                    <a:pt x="41724" y="8539"/>
                    <a:pt x="41430" y="8165"/>
                  </a:cubicBezTo>
                  <a:cubicBezTo>
                    <a:pt x="41153" y="7799"/>
                    <a:pt x="40645" y="7460"/>
                    <a:pt x="39922" y="7165"/>
                  </a:cubicBezTo>
                  <a:cubicBezTo>
                    <a:pt x="39369" y="6942"/>
                    <a:pt x="39012" y="6746"/>
                    <a:pt x="38843" y="6603"/>
                  </a:cubicBezTo>
                  <a:cubicBezTo>
                    <a:pt x="38682" y="6443"/>
                    <a:pt x="38593" y="6211"/>
                    <a:pt x="38602" y="5979"/>
                  </a:cubicBezTo>
                  <a:lnTo>
                    <a:pt x="38593" y="5970"/>
                  </a:lnTo>
                  <a:cubicBezTo>
                    <a:pt x="38593" y="5747"/>
                    <a:pt x="38700" y="5533"/>
                    <a:pt x="38887" y="5408"/>
                  </a:cubicBezTo>
                  <a:cubicBezTo>
                    <a:pt x="39104" y="5272"/>
                    <a:pt x="39349" y="5200"/>
                    <a:pt x="39598" y="5200"/>
                  </a:cubicBezTo>
                  <a:cubicBezTo>
                    <a:pt x="39626" y="5200"/>
                    <a:pt x="39653" y="5201"/>
                    <a:pt x="39681" y="5203"/>
                  </a:cubicBezTo>
                  <a:cubicBezTo>
                    <a:pt x="40002" y="5203"/>
                    <a:pt x="40315" y="5265"/>
                    <a:pt x="40618" y="5381"/>
                  </a:cubicBezTo>
                  <a:cubicBezTo>
                    <a:pt x="40912" y="5479"/>
                    <a:pt x="41189" y="5622"/>
                    <a:pt x="41448" y="5801"/>
                  </a:cubicBezTo>
                  <a:lnTo>
                    <a:pt x="41448" y="4043"/>
                  </a:lnTo>
                  <a:cubicBezTo>
                    <a:pt x="41180" y="3936"/>
                    <a:pt x="40903" y="3856"/>
                    <a:pt x="40618" y="3811"/>
                  </a:cubicBezTo>
                  <a:cubicBezTo>
                    <a:pt x="40323" y="3749"/>
                    <a:pt x="40020" y="3722"/>
                    <a:pt x="39726" y="3722"/>
                  </a:cubicBezTo>
                  <a:close/>
                  <a:moveTo>
                    <a:pt x="54619" y="0"/>
                  </a:moveTo>
                  <a:cubicBezTo>
                    <a:pt x="53904" y="0"/>
                    <a:pt x="53219" y="292"/>
                    <a:pt x="52706" y="796"/>
                  </a:cubicBezTo>
                  <a:cubicBezTo>
                    <a:pt x="52180" y="1331"/>
                    <a:pt x="51894" y="2063"/>
                    <a:pt x="51921" y="2821"/>
                  </a:cubicBezTo>
                  <a:lnTo>
                    <a:pt x="51921" y="3918"/>
                  </a:lnTo>
                  <a:lnTo>
                    <a:pt x="50645" y="3918"/>
                  </a:lnTo>
                  <a:lnTo>
                    <a:pt x="50645" y="5426"/>
                  </a:lnTo>
                  <a:lnTo>
                    <a:pt x="51921" y="5426"/>
                  </a:lnTo>
                  <a:lnTo>
                    <a:pt x="51921" y="11751"/>
                  </a:lnTo>
                  <a:lnTo>
                    <a:pt x="53741" y="11751"/>
                  </a:lnTo>
                  <a:lnTo>
                    <a:pt x="53741" y="5426"/>
                  </a:lnTo>
                  <a:lnTo>
                    <a:pt x="56417" y="5426"/>
                  </a:lnTo>
                  <a:lnTo>
                    <a:pt x="56408" y="9449"/>
                  </a:lnTo>
                  <a:cubicBezTo>
                    <a:pt x="56408" y="10279"/>
                    <a:pt x="56604" y="10903"/>
                    <a:pt x="56979" y="11314"/>
                  </a:cubicBezTo>
                  <a:cubicBezTo>
                    <a:pt x="57354" y="11733"/>
                    <a:pt x="57916" y="11938"/>
                    <a:pt x="58674" y="11938"/>
                  </a:cubicBezTo>
                  <a:cubicBezTo>
                    <a:pt x="58933" y="11938"/>
                    <a:pt x="59200" y="11911"/>
                    <a:pt x="59459" y="11858"/>
                  </a:cubicBezTo>
                  <a:cubicBezTo>
                    <a:pt x="59655" y="11822"/>
                    <a:pt x="59843" y="11760"/>
                    <a:pt x="60021" y="11671"/>
                  </a:cubicBezTo>
                  <a:lnTo>
                    <a:pt x="60021" y="10145"/>
                  </a:lnTo>
                  <a:cubicBezTo>
                    <a:pt x="59905" y="10225"/>
                    <a:pt x="59780" y="10288"/>
                    <a:pt x="59646" y="10332"/>
                  </a:cubicBezTo>
                  <a:cubicBezTo>
                    <a:pt x="59522" y="10377"/>
                    <a:pt x="59397" y="10404"/>
                    <a:pt x="59272" y="10404"/>
                  </a:cubicBezTo>
                  <a:cubicBezTo>
                    <a:pt x="58906" y="10404"/>
                    <a:pt x="58638" y="10306"/>
                    <a:pt x="58469" y="10109"/>
                  </a:cubicBezTo>
                  <a:cubicBezTo>
                    <a:pt x="58299" y="9913"/>
                    <a:pt x="58210" y="9574"/>
                    <a:pt x="58210" y="9092"/>
                  </a:cubicBezTo>
                  <a:lnTo>
                    <a:pt x="58210" y="5426"/>
                  </a:lnTo>
                  <a:lnTo>
                    <a:pt x="60021" y="5426"/>
                  </a:lnTo>
                  <a:lnTo>
                    <a:pt x="60021" y="3918"/>
                  </a:lnTo>
                  <a:lnTo>
                    <a:pt x="58210" y="3918"/>
                  </a:lnTo>
                  <a:lnTo>
                    <a:pt x="58210" y="1590"/>
                  </a:lnTo>
                  <a:lnTo>
                    <a:pt x="56408" y="2152"/>
                  </a:lnTo>
                  <a:lnTo>
                    <a:pt x="56408" y="3909"/>
                  </a:lnTo>
                  <a:lnTo>
                    <a:pt x="53741" y="3909"/>
                  </a:lnTo>
                  <a:lnTo>
                    <a:pt x="53741" y="2955"/>
                  </a:lnTo>
                  <a:cubicBezTo>
                    <a:pt x="53741" y="2491"/>
                    <a:pt x="53848" y="2134"/>
                    <a:pt x="54053" y="1884"/>
                  </a:cubicBezTo>
                  <a:cubicBezTo>
                    <a:pt x="54254" y="1658"/>
                    <a:pt x="54550" y="1526"/>
                    <a:pt x="54852" y="1526"/>
                  </a:cubicBezTo>
                  <a:cubicBezTo>
                    <a:pt x="54871" y="1526"/>
                    <a:pt x="54890" y="1526"/>
                    <a:pt x="54909" y="1527"/>
                  </a:cubicBezTo>
                  <a:cubicBezTo>
                    <a:pt x="55088" y="1527"/>
                    <a:pt x="55257" y="1545"/>
                    <a:pt x="55427" y="1599"/>
                  </a:cubicBezTo>
                  <a:cubicBezTo>
                    <a:pt x="55525" y="1634"/>
                    <a:pt x="55632" y="1679"/>
                    <a:pt x="55730" y="1733"/>
                  </a:cubicBezTo>
                  <a:lnTo>
                    <a:pt x="55730" y="145"/>
                  </a:lnTo>
                  <a:cubicBezTo>
                    <a:pt x="55587" y="91"/>
                    <a:pt x="55436" y="55"/>
                    <a:pt x="55284" y="38"/>
                  </a:cubicBezTo>
                  <a:cubicBezTo>
                    <a:pt x="55097" y="20"/>
                    <a:pt x="54900" y="2"/>
                    <a:pt x="54713" y="2"/>
                  </a:cubicBezTo>
                  <a:cubicBezTo>
                    <a:pt x="54682" y="1"/>
                    <a:pt x="54650" y="0"/>
                    <a:pt x="54619" y="0"/>
                  </a:cubicBezTo>
                  <a:close/>
                  <a:moveTo>
                    <a:pt x="20394" y="3704"/>
                  </a:moveTo>
                  <a:cubicBezTo>
                    <a:pt x="19082" y="3722"/>
                    <a:pt x="18065" y="4132"/>
                    <a:pt x="17343" y="4944"/>
                  </a:cubicBezTo>
                  <a:cubicBezTo>
                    <a:pt x="16629" y="5756"/>
                    <a:pt x="16263" y="6791"/>
                    <a:pt x="16263" y="8049"/>
                  </a:cubicBezTo>
                  <a:cubicBezTo>
                    <a:pt x="16272" y="9182"/>
                    <a:pt x="16620" y="10118"/>
                    <a:pt x="17316" y="10850"/>
                  </a:cubicBezTo>
                  <a:cubicBezTo>
                    <a:pt x="18021" y="11572"/>
                    <a:pt x="18931" y="11938"/>
                    <a:pt x="20055" y="11938"/>
                  </a:cubicBezTo>
                  <a:cubicBezTo>
                    <a:pt x="20089" y="11939"/>
                    <a:pt x="20122" y="11939"/>
                    <a:pt x="20156" y="11939"/>
                  </a:cubicBezTo>
                  <a:cubicBezTo>
                    <a:pt x="20524" y="11939"/>
                    <a:pt x="20891" y="11895"/>
                    <a:pt x="21250" y="11813"/>
                  </a:cubicBezTo>
                  <a:cubicBezTo>
                    <a:pt x="21589" y="11733"/>
                    <a:pt x="21919" y="11608"/>
                    <a:pt x="22223" y="11430"/>
                  </a:cubicBezTo>
                  <a:lnTo>
                    <a:pt x="22223" y="9717"/>
                  </a:lnTo>
                  <a:cubicBezTo>
                    <a:pt x="21955" y="9922"/>
                    <a:pt x="21652" y="10092"/>
                    <a:pt x="21331" y="10216"/>
                  </a:cubicBezTo>
                  <a:cubicBezTo>
                    <a:pt x="21054" y="10341"/>
                    <a:pt x="20760" y="10404"/>
                    <a:pt x="20456" y="10404"/>
                  </a:cubicBezTo>
                  <a:lnTo>
                    <a:pt x="20447" y="10404"/>
                  </a:lnTo>
                  <a:cubicBezTo>
                    <a:pt x="19734" y="10404"/>
                    <a:pt x="19163" y="10181"/>
                    <a:pt x="18752" y="9744"/>
                  </a:cubicBezTo>
                  <a:cubicBezTo>
                    <a:pt x="18333" y="9315"/>
                    <a:pt x="18128" y="8691"/>
                    <a:pt x="18128" y="7888"/>
                  </a:cubicBezTo>
                  <a:cubicBezTo>
                    <a:pt x="18128" y="7085"/>
                    <a:pt x="18342" y="6452"/>
                    <a:pt x="18779" y="5979"/>
                  </a:cubicBezTo>
                  <a:cubicBezTo>
                    <a:pt x="19204" y="5520"/>
                    <a:pt x="19791" y="5263"/>
                    <a:pt x="20401" y="5263"/>
                  </a:cubicBezTo>
                  <a:cubicBezTo>
                    <a:pt x="20431" y="5263"/>
                    <a:pt x="20462" y="5264"/>
                    <a:pt x="20492" y="5265"/>
                  </a:cubicBezTo>
                  <a:cubicBezTo>
                    <a:pt x="20795" y="5274"/>
                    <a:pt x="21099" y="5337"/>
                    <a:pt x="21384" y="5453"/>
                  </a:cubicBezTo>
                  <a:cubicBezTo>
                    <a:pt x="21687" y="5569"/>
                    <a:pt x="21973" y="5729"/>
                    <a:pt x="22232" y="5925"/>
                  </a:cubicBezTo>
                  <a:lnTo>
                    <a:pt x="22232" y="4159"/>
                  </a:lnTo>
                  <a:cubicBezTo>
                    <a:pt x="21973" y="4016"/>
                    <a:pt x="21696" y="3909"/>
                    <a:pt x="21411" y="3838"/>
                  </a:cubicBezTo>
                  <a:cubicBezTo>
                    <a:pt x="21081" y="3758"/>
                    <a:pt x="20733" y="3713"/>
                    <a:pt x="20394" y="3704"/>
                  </a:cubicBezTo>
                  <a:close/>
                  <a:moveTo>
                    <a:pt x="32134" y="3731"/>
                  </a:moveTo>
                  <a:cubicBezTo>
                    <a:pt x="30867" y="3731"/>
                    <a:pt x="29886" y="4115"/>
                    <a:pt x="29172" y="4864"/>
                  </a:cubicBezTo>
                  <a:cubicBezTo>
                    <a:pt x="28458" y="5622"/>
                    <a:pt x="28102" y="6648"/>
                    <a:pt x="28102" y="7951"/>
                  </a:cubicBezTo>
                  <a:cubicBezTo>
                    <a:pt x="28102" y="9182"/>
                    <a:pt x="28458" y="10163"/>
                    <a:pt x="29145" y="10877"/>
                  </a:cubicBezTo>
                  <a:cubicBezTo>
                    <a:pt x="29841" y="11590"/>
                    <a:pt x="30778" y="11947"/>
                    <a:pt x="31956" y="11947"/>
                  </a:cubicBezTo>
                  <a:cubicBezTo>
                    <a:pt x="33187" y="11947"/>
                    <a:pt x="34150" y="11572"/>
                    <a:pt x="34864" y="10814"/>
                  </a:cubicBezTo>
                  <a:cubicBezTo>
                    <a:pt x="35577" y="10065"/>
                    <a:pt x="35934" y="9057"/>
                    <a:pt x="35934" y="7781"/>
                  </a:cubicBezTo>
                  <a:cubicBezTo>
                    <a:pt x="35925" y="6541"/>
                    <a:pt x="35595" y="5551"/>
                    <a:pt x="34926" y="4828"/>
                  </a:cubicBezTo>
                  <a:cubicBezTo>
                    <a:pt x="34257" y="4097"/>
                    <a:pt x="33329" y="3731"/>
                    <a:pt x="32134" y="3731"/>
                  </a:cubicBezTo>
                  <a:close/>
                  <a:moveTo>
                    <a:pt x="46666" y="3740"/>
                  </a:moveTo>
                  <a:cubicBezTo>
                    <a:pt x="45408" y="3740"/>
                    <a:pt x="44418" y="4115"/>
                    <a:pt x="43705" y="4873"/>
                  </a:cubicBezTo>
                  <a:cubicBezTo>
                    <a:pt x="43000" y="5631"/>
                    <a:pt x="42643" y="6657"/>
                    <a:pt x="42643" y="7951"/>
                  </a:cubicBezTo>
                  <a:lnTo>
                    <a:pt x="42634" y="7951"/>
                  </a:lnTo>
                  <a:cubicBezTo>
                    <a:pt x="42643" y="9191"/>
                    <a:pt x="42991" y="10172"/>
                    <a:pt x="43687" y="10886"/>
                  </a:cubicBezTo>
                  <a:cubicBezTo>
                    <a:pt x="44374" y="11590"/>
                    <a:pt x="45310" y="11947"/>
                    <a:pt x="46497" y="11947"/>
                  </a:cubicBezTo>
                  <a:cubicBezTo>
                    <a:pt x="46511" y="11947"/>
                    <a:pt x="46525" y="11947"/>
                    <a:pt x="46538" y="11947"/>
                  </a:cubicBezTo>
                  <a:cubicBezTo>
                    <a:pt x="47741" y="11947"/>
                    <a:pt x="48700" y="11564"/>
                    <a:pt x="49405" y="10823"/>
                  </a:cubicBezTo>
                  <a:cubicBezTo>
                    <a:pt x="50110" y="10074"/>
                    <a:pt x="50467" y="9057"/>
                    <a:pt x="50467" y="7790"/>
                  </a:cubicBezTo>
                  <a:cubicBezTo>
                    <a:pt x="50467" y="6550"/>
                    <a:pt x="50128" y="5560"/>
                    <a:pt x="49459" y="4828"/>
                  </a:cubicBezTo>
                  <a:cubicBezTo>
                    <a:pt x="48790" y="4106"/>
                    <a:pt x="47862" y="3740"/>
                    <a:pt x="46666" y="374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8" name="Google Shape;165;p17">
              <a:extLst>
                <a:ext uri="{FF2B5EF4-FFF2-40B4-BE49-F238E27FC236}">
                  <a16:creationId xmlns:a16="http://schemas.microsoft.com/office/drawing/2014/main" id="{1CE2C3CA-F23F-3D43-4FFD-8A6BE2B17CB7}"/>
                </a:ext>
              </a:extLst>
            </p:cNvPr>
            <p:cNvSpPr/>
            <p:nvPr/>
          </p:nvSpPr>
          <p:spPr>
            <a:xfrm>
              <a:off x="633633" y="-1170893"/>
              <a:ext cx="159560" cy="111531"/>
            </a:xfrm>
            <a:custGeom>
              <a:avLst/>
              <a:gdLst/>
              <a:ahLst/>
              <a:cxnLst/>
              <a:rect l="l" t="t" r="r" b="b"/>
              <a:pathLst>
                <a:path w="14757" h="10315" extrusionOk="0">
                  <a:moveTo>
                    <a:pt x="14049" y="1"/>
                  </a:moveTo>
                  <a:cubicBezTo>
                    <a:pt x="14038" y="1"/>
                    <a:pt x="14027" y="1"/>
                    <a:pt x="14016" y="1"/>
                  </a:cubicBezTo>
                  <a:cubicBezTo>
                    <a:pt x="13677" y="1"/>
                    <a:pt x="13373" y="242"/>
                    <a:pt x="13302" y="581"/>
                  </a:cubicBezTo>
                  <a:lnTo>
                    <a:pt x="10733" y="7959"/>
                  </a:lnTo>
                  <a:lnTo>
                    <a:pt x="8199" y="599"/>
                  </a:lnTo>
                  <a:cubicBezTo>
                    <a:pt x="8112" y="248"/>
                    <a:pt x="7800" y="1"/>
                    <a:pt x="7434" y="1"/>
                  </a:cubicBezTo>
                  <a:cubicBezTo>
                    <a:pt x="7427" y="1"/>
                    <a:pt x="7421" y="1"/>
                    <a:pt x="7414" y="1"/>
                  </a:cubicBezTo>
                  <a:lnTo>
                    <a:pt x="7334" y="1"/>
                  </a:lnTo>
                  <a:cubicBezTo>
                    <a:pt x="6986" y="10"/>
                    <a:pt x="6674" y="251"/>
                    <a:pt x="6602" y="599"/>
                  </a:cubicBezTo>
                  <a:lnTo>
                    <a:pt x="4051" y="7959"/>
                  </a:lnTo>
                  <a:lnTo>
                    <a:pt x="1517" y="626"/>
                  </a:lnTo>
                  <a:cubicBezTo>
                    <a:pt x="1437" y="260"/>
                    <a:pt x="1125" y="1"/>
                    <a:pt x="759" y="1"/>
                  </a:cubicBezTo>
                  <a:cubicBezTo>
                    <a:pt x="754" y="1"/>
                    <a:pt x="748" y="1"/>
                    <a:pt x="742" y="1"/>
                  </a:cubicBezTo>
                  <a:cubicBezTo>
                    <a:pt x="340" y="1"/>
                    <a:pt x="10" y="319"/>
                    <a:pt x="1" y="724"/>
                  </a:cubicBezTo>
                  <a:cubicBezTo>
                    <a:pt x="10" y="858"/>
                    <a:pt x="45" y="1001"/>
                    <a:pt x="99" y="1125"/>
                  </a:cubicBezTo>
                  <a:lnTo>
                    <a:pt x="3150" y="9636"/>
                  </a:lnTo>
                  <a:lnTo>
                    <a:pt x="3159" y="9636"/>
                  </a:lnTo>
                  <a:cubicBezTo>
                    <a:pt x="3257" y="10029"/>
                    <a:pt x="3596" y="10305"/>
                    <a:pt x="3997" y="10314"/>
                  </a:cubicBezTo>
                  <a:lnTo>
                    <a:pt x="4042" y="10314"/>
                  </a:lnTo>
                  <a:cubicBezTo>
                    <a:pt x="4435" y="10314"/>
                    <a:pt x="4782" y="10029"/>
                    <a:pt x="4854" y="9636"/>
                  </a:cubicBezTo>
                  <a:lnTo>
                    <a:pt x="7387" y="2410"/>
                  </a:lnTo>
                  <a:lnTo>
                    <a:pt x="9894" y="9636"/>
                  </a:lnTo>
                  <a:cubicBezTo>
                    <a:pt x="9975" y="10029"/>
                    <a:pt x="10314" y="10314"/>
                    <a:pt x="10715" y="10314"/>
                  </a:cubicBezTo>
                  <a:lnTo>
                    <a:pt x="10769" y="10314"/>
                  </a:lnTo>
                  <a:cubicBezTo>
                    <a:pt x="11161" y="10296"/>
                    <a:pt x="11491" y="10020"/>
                    <a:pt x="11589" y="9636"/>
                  </a:cubicBezTo>
                  <a:lnTo>
                    <a:pt x="14667" y="1108"/>
                  </a:lnTo>
                  <a:cubicBezTo>
                    <a:pt x="14712" y="983"/>
                    <a:pt x="14747" y="840"/>
                    <a:pt x="14756" y="697"/>
                  </a:cubicBezTo>
                  <a:cubicBezTo>
                    <a:pt x="14756" y="510"/>
                    <a:pt x="14676" y="331"/>
                    <a:pt x="14533" y="198"/>
                  </a:cubicBezTo>
                  <a:cubicBezTo>
                    <a:pt x="14407" y="71"/>
                    <a:pt x="14233" y="1"/>
                    <a:pt x="14049"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9" name="Google Shape;166;p17">
              <a:extLst>
                <a:ext uri="{FF2B5EF4-FFF2-40B4-BE49-F238E27FC236}">
                  <a16:creationId xmlns:a16="http://schemas.microsoft.com/office/drawing/2014/main" id="{DD0D2829-52BC-6C00-B5EF-D75218A9D682}"/>
                </a:ext>
              </a:extLst>
            </p:cNvPr>
            <p:cNvSpPr/>
            <p:nvPr/>
          </p:nvSpPr>
          <p:spPr>
            <a:xfrm>
              <a:off x="908346" y="-1171088"/>
              <a:ext cx="62237" cy="112007"/>
            </a:xfrm>
            <a:custGeom>
              <a:avLst/>
              <a:gdLst/>
              <a:ahLst/>
              <a:cxnLst/>
              <a:rect l="l" t="t" r="r" b="b"/>
              <a:pathLst>
                <a:path w="5756" h="10359" extrusionOk="0">
                  <a:moveTo>
                    <a:pt x="798" y="1"/>
                  </a:moveTo>
                  <a:cubicBezTo>
                    <a:pt x="788" y="1"/>
                    <a:pt x="778" y="1"/>
                    <a:pt x="768" y="2"/>
                  </a:cubicBezTo>
                  <a:cubicBezTo>
                    <a:pt x="349" y="10"/>
                    <a:pt x="19" y="349"/>
                    <a:pt x="28" y="760"/>
                  </a:cubicBezTo>
                  <a:lnTo>
                    <a:pt x="10" y="760"/>
                  </a:lnTo>
                  <a:lnTo>
                    <a:pt x="10" y="9565"/>
                  </a:lnTo>
                  <a:cubicBezTo>
                    <a:pt x="1" y="9841"/>
                    <a:pt x="135" y="10109"/>
                    <a:pt x="376" y="10252"/>
                  </a:cubicBezTo>
                  <a:cubicBezTo>
                    <a:pt x="496" y="10323"/>
                    <a:pt x="630" y="10359"/>
                    <a:pt x="764" y="10359"/>
                  </a:cubicBezTo>
                  <a:cubicBezTo>
                    <a:pt x="898" y="10359"/>
                    <a:pt x="1031" y="10323"/>
                    <a:pt x="1152" y="10252"/>
                  </a:cubicBezTo>
                  <a:cubicBezTo>
                    <a:pt x="1393" y="10109"/>
                    <a:pt x="1535" y="9841"/>
                    <a:pt x="1518" y="9565"/>
                  </a:cubicBezTo>
                  <a:lnTo>
                    <a:pt x="1518" y="6157"/>
                  </a:lnTo>
                  <a:cubicBezTo>
                    <a:pt x="1518" y="3240"/>
                    <a:pt x="3114" y="1777"/>
                    <a:pt x="5068" y="1536"/>
                  </a:cubicBezTo>
                  <a:cubicBezTo>
                    <a:pt x="5461" y="1500"/>
                    <a:pt x="5755" y="1170"/>
                    <a:pt x="5746" y="778"/>
                  </a:cubicBezTo>
                  <a:cubicBezTo>
                    <a:pt x="5755" y="581"/>
                    <a:pt x="5675" y="376"/>
                    <a:pt x="5541" y="233"/>
                  </a:cubicBezTo>
                  <a:cubicBezTo>
                    <a:pt x="5405" y="98"/>
                    <a:pt x="5222" y="19"/>
                    <a:pt x="5028" y="19"/>
                  </a:cubicBezTo>
                  <a:cubicBezTo>
                    <a:pt x="5017" y="19"/>
                    <a:pt x="5007" y="19"/>
                    <a:pt x="4997" y="19"/>
                  </a:cubicBezTo>
                  <a:cubicBezTo>
                    <a:pt x="3908" y="19"/>
                    <a:pt x="2267" y="813"/>
                    <a:pt x="1526" y="2491"/>
                  </a:cubicBezTo>
                  <a:lnTo>
                    <a:pt x="1526" y="760"/>
                  </a:lnTo>
                  <a:cubicBezTo>
                    <a:pt x="1526" y="555"/>
                    <a:pt x="1446" y="358"/>
                    <a:pt x="1303" y="216"/>
                  </a:cubicBezTo>
                  <a:cubicBezTo>
                    <a:pt x="1168" y="80"/>
                    <a:pt x="984" y="1"/>
                    <a:pt x="798"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0" name="Google Shape;167;p17">
              <a:extLst>
                <a:ext uri="{FF2B5EF4-FFF2-40B4-BE49-F238E27FC236}">
                  <a16:creationId xmlns:a16="http://schemas.microsoft.com/office/drawing/2014/main" id="{7DD36068-EC20-8CF2-8CFB-F70D7E67357E}"/>
                </a:ext>
              </a:extLst>
            </p:cNvPr>
            <p:cNvSpPr/>
            <p:nvPr/>
          </p:nvSpPr>
          <p:spPr>
            <a:xfrm>
              <a:off x="969220" y="-1171174"/>
              <a:ext cx="100902" cy="112699"/>
            </a:xfrm>
            <a:custGeom>
              <a:avLst/>
              <a:gdLst/>
              <a:ahLst/>
              <a:cxnLst/>
              <a:rect l="l" t="t" r="r" b="b"/>
              <a:pathLst>
                <a:path w="9332" h="10423" extrusionOk="0">
                  <a:moveTo>
                    <a:pt x="4702" y="1258"/>
                  </a:moveTo>
                  <a:cubicBezTo>
                    <a:pt x="6664" y="1258"/>
                    <a:pt x="7699" y="2838"/>
                    <a:pt x="7860" y="4648"/>
                  </a:cubicBezTo>
                  <a:lnTo>
                    <a:pt x="1490" y="4648"/>
                  </a:lnTo>
                  <a:cubicBezTo>
                    <a:pt x="1677" y="2704"/>
                    <a:pt x="2980" y="1258"/>
                    <a:pt x="4702" y="1258"/>
                  </a:cubicBezTo>
                  <a:close/>
                  <a:moveTo>
                    <a:pt x="4737" y="1"/>
                  </a:moveTo>
                  <a:cubicBezTo>
                    <a:pt x="2007" y="1"/>
                    <a:pt x="0" y="2320"/>
                    <a:pt x="0" y="5193"/>
                  </a:cubicBezTo>
                  <a:lnTo>
                    <a:pt x="0" y="5228"/>
                  </a:lnTo>
                  <a:cubicBezTo>
                    <a:pt x="0" y="8324"/>
                    <a:pt x="2213" y="10420"/>
                    <a:pt x="4933" y="10420"/>
                  </a:cubicBezTo>
                  <a:cubicBezTo>
                    <a:pt x="4986" y="10422"/>
                    <a:pt x="5039" y="10423"/>
                    <a:pt x="5092" y="10423"/>
                  </a:cubicBezTo>
                  <a:cubicBezTo>
                    <a:pt x="6428" y="10423"/>
                    <a:pt x="7718" y="9883"/>
                    <a:pt x="8654" y="8922"/>
                  </a:cubicBezTo>
                  <a:cubicBezTo>
                    <a:pt x="8796" y="8797"/>
                    <a:pt x="8885" y="8627"/>
                    <a:pt x="8885" y="8440"/>
                  </a:cubicBezTo>
                  <a:cubicBezTo>
                    <a:pt x="8894" y="8181"/>
                    <a:pt x="8743" y="7949"/>
                    <a:pt x="8511" y="7851"/>
                  </a:cubicBezTo>
                  <a:cubicBezTo>
                    <a:pt x="8427" y="7814"/>
                    <a:pt x="8341" y="7796"/>
                    <a:pt x="8255" y="7796"/>
                  </a:cubicBezTo>
                  <a:cubicBezTo>
                    <a:pt x="8094" y="7796"/>
                    <a:pt x="7937" y="7859"/>
                    <a:pt x="7815" y="7976"/>
                  </a:cubicBezTo>
                  <a:cubicBezTo>
                    <a:pt x="7065" y="8709"/>
                    <a:pt x="6052" y="9127"/>
                    <a:pt x="5002" y="9127"/>
                  </a:cubicBezTo>
                  <a:cubicBezTo>
                    <a:pt x="4991" y="9127"/>
                    <a:pt x="4980" y="9127"/>
                    <a:pt x="4969" y="9127"/>
                  </a:cubicBezTo>
                  <a:cubicBezTo>
                    <a:pt x="3212" y="9127"/>
                    <a:pt x="1704" y="7922"/>
                    <a:pt x="1490" y="5755"/>
                  </a:cubicBezTo>
                  <a:lnTo>
                    <a:pt x="8636" y="5755"/>
                  </a:lnTo>
                  <a:cubicBezTo>
                    <a:pt x="8823" y="5755"/>
                    <a:pt x="9001" y="5683"/>
                    <a:pt x="9126" y="5549"/>
                  </a:cubicBezTo>
                  <a:cubicBezTo>
                    <a:pt x="9260" y="5416"/>
                    <a:pt x="9332" y="5246"/>
                    <a:pt x="9332" y="5059"/>
                  </a:cubicBezTo>
                  <a:cubicBezTo>
                    <a:pt x="9332" y="2409"/>
                    <a:pt x="7663" y="1"/>
                    <a:pt x="4737"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1" name="Google Shape;168;p17">
              <a:extLst>
                <a:ext uri="{FF2B5EF4-FFF2-40B4-BE49-F238E27FC236}">
                  <a16:creationId xmlns:a16="http://schemas.microsoft.com/office/drawing/2014/main" id="{0FAFA10B-6E38-94F3-69DF-E5278403AAAA}"/>
                </a:ext>
              </a:extLst>
            </p:cNvPr>
            <p:cNvSpPr/>
            <p:nvPr/>
          </p:nvSpPr>
          <p:spPr>
            <a:xfrm>
              <a:off x="793463" y="-1170958"/>
              <a:ext cx="95604" cy="112580"/>
            </a:xfrm>
            <a:custGeom>
              <a:avLst/>
              <a:gdLst/>
              <a:ahLst/>
              <a:cxnLst/>
              <a:rect l="l" t="t" r="r" b="b"/>
              <a:pathLst>
                <a:path w="8842" h="10412" extrusionOk="0">
                  <a:moveTo>
                    <a:pt x="4461" y="5101"/>
                  </a:moveTo>
                  <a:cubicBezTo>
                    <a:pt x="5461" y="5101"/>
                    <a:pt x="6451" y="5244"/>
                    <a:pt x="7414" y="5529"/>
                  </a:cubicBezTo>
                  <a:lnTo>
                    <a:pt x="7414" y="6502"/>
                  </a:lnTo>
                  <a:lnTo>
                    <a:pt x="7414" y="6511"/>
                  </a:lnTo>
                  <a:cubicBezTo>
                    <a:pt x="7414" y="8090"/>
                    <a:pt x="5898" y="9223"/>
                    <a:pt x="4051" y="9223"/>
                  </a:cubicBezTo>
                  <a:cubicBezTo>
                    <a:pt x="2686" y="9223"/>
                    <a:pt x="1518" y="8482"/>
                    <a:pt x="1518" y="7216"/>
                  </a:cubicBezTo>
                  <a:lnTo>
                    <a:pt x="1518" y="7180"/>
                  </a:lnTo>
                  <a:cubicBezTo>
                    <a:pt x="1518" y="5913"/>
                    <a:pt x="2570" y="5101"/>
                    <a:pt x="4461" y="5101"/>
                  </a:cubicBezTo>
                  <a:close/>
                  <a:moveTo>
                    <a:pt x="4255" y="1"/>
                  </a:moveTo>
                  <a:cubicBezTo>
                    <a:pt x="3327" y="1"/>
                    <a:pt x="2399" y="190"/>
                    <a:pt x="1544" y="569"/>
                  </a:cubicBezTo>
                  <a:cubicBezTo>
                    <a:pt x="1286" y="659"/>
                    <a:pt x="1116" y="917"/>
                    <a:pt x="1134" y="1194"/>
                  </a:cubicBezTo>
                  <a:cubicBezTo>
                    <a:pt x="1143" y="1551"/>
                    <a:pt x="1437" y="1836"/>
                    <a:pt x="1794" y="1836"/>
                  </a:cubicBezTo>
                  <a:cubicBezTo>
                    <a:pt x="1892" y="1836"/>
                    <a:pt x="1981" y="1809"/>
                    <a:pt x="2071" y="1774"/>
                  </a:cubicBezTo>
                  <a:cubicBezTo>
                    <a:pt x="2735" y="1474"/>
                    <a:pt x="3459" y="1314"/>
                    <a:pt x="4188" y="1314"/>
                  </a:cubicBezTo>
                  <a:cubicBezTo>
                    <a:pt x="4261" y="1314"/>
                    <a:pt x="4335" y="1316"/>
                    <a:pt x="4408" y="1319"/>
                  </a:cubicBezTo>
                  <a:cubicBezTo>
                    <a:pt x="6281" y="1319"/>
                    <a:pt x="7397" y="2255"/>
                    <a:pt x="7397" y="4058"/>
                  </a:cubicBezTo>
                  <a:lnTo>
                    <a:pt x="7397" y="4414"/>
                  </a:lnTo>
                  <a:cubicBezTo>
                    <a:pt x="6442" y="4136"/>
                    <a:pt x="5455" y="3985"/>
                    <a:pt x="4466" y="3985"/>
                  </a:cubicBezTo>
                  <a:cubicBezTo>
                    <a:pt x="4411" y="3985"/>
                    <a:pt x="4356" y="3985"/>
                    <a:pt x="4301" y="3986"/>
                  </a:cubicBezTo>
                  <a:cubicBezTo>
                    <a:pt x="1758" y="3986"/>
                    <a:pt x="1" y="5119"/>
                    <a:pt x="1" y="7242"/>
                  </a:cubicBezTo>
                  <a:lnTo>
                    <a:pt x="1" y="7278"/>
                  </a:lnTo>
                  <a:cubicBezTo>
                    <a:pt x="1" y="9339"/>
                    <a:pt x="1892" y="10409"/>
                    <a:pt x="3757" y="10409"/>
                  </a:cubicBezTo>
                  <a:cubicBezTo>
                    <a:pt x="3803" y="10411"/>
                    <a:pt x="3850" y="10411"/>
                    <a:pt x="3896" y="10411"/>
                  </a:cubicBezTo>
                  <a:cubicBezTo>
                    <a:pt x="5271" y="10411"/>
                    <a:pt x="6559" y="9775"/>
                    <a:pt x="7397" y="8679"/>
                  </a:cubicBezTo>
                  <a:lnTo>
                    <a:pt x="7397" y="9642"/>
                  </a:lnTo>
                  <a:cubicBezTo>
                    <a:pt x="7388" y="9829"/>
                    <a:pt x="7468" y="10008"/>
                    <a:pt x="7602" y="10142"/>
                  </a:cubicBezTo>
                  <a:cubicBezTo>
                    <a:pt x="7728" y="10268"/>
                    <a:pt x="7902" y="10339"/>
                    <a:pt x="8079" y="10339"/>
                  </a:cubicBezTo>
                  <a:cubicBezTo>
                    <a:pt x="8089" y="10339"/>
                    <a:pt x="8100" y="10338"/>
                    <a:pt x="8110" y="10338"/>
                  </a:cubicBezTo>
                  <a:cubicBezTo>
                    <a:pt x="8306" y="10338"/>
                    <a:pt x="8494" y="10267"/>
                    <a:pt x="8628" y="10124"/>
                  </a:cubicBezTo>
                  <a:cubicBezTo>
                    <a:pt x="8761" y="9981"/>
                    <a:pt x="8842" y="9794"/>
                    <a:pt x="8833" y="9597"/>
                  </a:cubicBezTo>
                  <a:lnTo>
                    <a:pt x="8833" y="4049"/>
                  </a:lnTo>
                  <a:cubicBezTo>
                    <a:pt x="8833" y="2773"/>
                    <a:pt x="8485" y="1801"/>
                    <a:pt x="7798" y="1114"/>
                  </a:cubicBezTo>
                  <a:cubicBezTo>
                    <a:pt x="7058" y="373"/>
                    <a:pt x="5969" y="7"/>
                    <a:pt x="4551" y="7"/>
                  </a:cubicBezTo>
                  <a:cubicBezTo>
                    <a:pt x="4452" y="3"/>
                    <a:pt x="4353" y="1"/>
                    <a:pt x="4255"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2" name="Google Shape;169;p17">
              <a:extLst>
                <a:ext uri="{FF2B5EF4-FFF2-40B4-BE49-F238E27FC236}">
                  <a16:creationId xmlns:a16="http://schemas.microsoft.com/office/drawing/2014/main" id="{5B0113B0-2E2C-8019-4A4D-408D2EADA277}"/>
                </a:ext>
              </a:extLst>
            </p:cNvPr>
            <p:cNvSpPr/>
            <p:nvPr/>
          </p:nvSpPr>
          <p:spPr>
            <a:xfrm>
              <a:off x="342906" y="-1173229"/>
              <a:ext cx="283698" cy="114926"/>
            </a:xfrm>
            <a:custGeom>
              <a:avLst/>
              <a:gdLst/>
              <a:ahLst/>
              <a:cxnLst/>
              <a:rect l="l" t="t" r="r" b="b"/>
              <a:pathLst>
                <a:path w="26238" h="10629" extrusionOk="0">
                  <a:moveTo>
                    <a:pt x="1493" y="0"/>
                  </a:moveTo>
                  <a:cubicBezTo>
                    <a:pt x="1287" y="0"/>
                    <a:pt x="1082" y="45"/>
                    <a:pt x="893" y="137"/>
                  </a:cubicBezTo>
                  <a:cubicBezTo>
                    <a:pt x="545" y="289"/>
                    <a:pt x="268" y="574"/>
                    <a:pt x="135" y="940"/>
                  </a:cubicBezTo>
                  <a:cubicBezTo>
                    <a:pt x="1" y="1297"/>
                    <a:pt x="28" y="1689"/>
                    <a:pt x="197" y="2037"/>
                  </a:cubicBezTo>
                  <a:lnTo>
                    <a:pt x="3391" y="8960"/>
                  </a:lnTo>
                  <a:cubicBezTo>
                    <a:pt x="3890" y="10048"/>
                    <a:pt x="4417" y="10619"/>
                    <a:pt x="5407" y="10619"/>
                  </a:cubicBezTo>
                  <a:cubicBezTo>
                    <a:pt x="6477" y="10619"/>
                    <a:pt x="6932" y="10004"/>
                    <a:pt x="7441" y="8960"/>
                  </a:cubicBezTo>
                  <a:lnTo>
                    <a:pt x="10251" y="2858"/>
                  </a:lnTo>
                  <a:cubicBezTo>
                    <a:pt x="10303" y="2695"/>
                    <a:pt x="10454" y="2581"/>
                    <a:pt x="10624" y="2581"/>
                  </a:cubicBezTo>
                  <a:cubicBezTo>
                    <a:pt x="10631" y="2581"/>
                    <a:pt x="10637" y="2581"/>
                    <a:pt x="10644" y="2581"/>
                  </a:cubicBezTo>
                  <a:cubicBezTo>
                    <a:pt x="10768" y="2581"/>
                    <a:pt x="10876" y="2635"/>
                    <a:pt x="10965" y="2715"/>
                  </a:cubicBezTo>
                  <a:cubicBezTo>
                    <a:pt x="11045" y="2804"/>
                    <a:pt x="11090" y="2912"/>
                    <a:pt x="11090" y="3036"/>
                  </a:cubicBezTo>
                  <a:lnTo>
                    <a:pt x="11090" y="8960"/>
                  </a:lnTo>
                  <a:cubicBezTo>
                    <a:pt x="11090" y="9879"/>
                    <a:pt x="11598" y="10628"/>
                    <a:pt x="12571" y="10628"/>
                  </a:cubicBezTo>
                  <a:cubicBezTo>
                    <a:pt x="13543" y="10628"/>
                    <a:pt x="14069" y="9879"/>
                    <a:pt x="14069" y="8960"/>
                  </a:cubicBezTo>
                  <a:lnTo>
                    <a:pt x="14069" y="4125"/>
                  </a:lnTo>
                  <a:cubicBezTo>
                    <a:pt x="14060" y="3697"/>
                    <a:pt x="14221" y="3295"/>
                    <a:pt x="14524" y="3001"/>
                  </a:cubicBezTo>
                  <a:cubicBezTo>
                    <a:pt x="14796" y="2729"/>
                    <a:pt x="15175" y="2578"/>
                    <a:pt x="15562" y="2578"/>
                  </a:cubicBezTo>
                  <a:cubicBezTo>
                    <a:pt x="15594" y="2578"/>
                    <a:pt x="15626" y="2579"/>
                    <a:pt x="15657" y="2581"/>
                  </a:cubicBezTo>
                  <a:cubicBezTo>
                    <a:pt x="15679" y="2581"/>
                    <a:pt x="15701" y="2580"/>
                    <a:pt x="15722" y="2580"/>
                  </a:cubicBezTo>
                  <a:cubicBezTo>
                    <a:pt x="16110" y="2580"/>
                    <a:pt x="16485" y="2731"/>
                    <a:pt x="16763" y="3010"/>
                  </a:cubicBezTo>
                  <a:cubicBezTo>
                    <a:pt x="17049" y="3304"/>
                    <a:pt x="17201" y="3706"/>
                    <a:pt x="17174" y="4125"/>
                  </a:cubicBezTo>
                  <a:lnTo>
                    <a:pt x="17174" y="8960"/>
                  </a:lnTo>
                  <a:cubicBezTo>
                    <a:pt x="17174" y="9879"/>
                    <a:pt x="17682" y="10628"/>
                    <a:pt x="18655" y="10628"/>
                  </a:cubicBezTo>
                  <a:cubicBezTo>
                    <a:pt x="19627" y="10628"/>
                    <a:pt x="20153" y="9888"/>
                    <a:pt x="20153" y="8960"/>
                  </a:cubicBezTo>
                  <a:lnTo>
                    <a:pt x="20153" y="4125"/>
                  </a:lnTo>
                  <a:cubicBezTo>
                    <a:pt x="20136" y="3706"/>
                    <a:pt x="20296" y="3295"/>
                    <a:pt x="20599" y="3001"/>
                  </a:cubicBezTo>
                  <a:cubicBezTo>
                    <a:pt x="20880" y="2729"/>
                    <a:pt x="21252" y="2578"/>
                    <a:pt x="21638" y="2578"/>
                  </a:cubicBezTo>
                  <a:cubicBezTo>
                    <a:pt x="21669" y="2578"/>
                    <a:pt x="21701" y="2579"/>
                    <a:pt x="21732" y="2581"/>
                  </a:cubicBezTo>
                  <a:cubicBezTo>
                    <a:pt x="21754" y="2581"/>
                    <a:pt x="21776" y="2580"/>
                    <a:pt x="21797" y="2580"/>
                  </a:cubicBezTo>
                  <a:cubicBezTo>
                    <a:pt x="22185" y="2580"/>
                    <a:pt x="22560" y="2731"/>
                    <a:pt x="22839" y="3010"/>
                  </a:cubicBezTo>
                  <a:cubicBezTo>
                    <a:pt x="23133" y="3304"/>
                    <a:pt x="23285" y="3706"/>
                    <a:pt x="23258" y="4125"/>
                  </a:cubicBezTo>
                  <a:lnTo>
                    <a:pt x="23258" y="8960"/>
                  </a:lnTo>
                  <a:cubicBezTo>
                    <a:pt x="23258" y="9879"/>
                    <a:pt x="23766" y="10628"/>
                    <a:pt x="24739" y="10628"/>
                  </a:cubicBezTo>
                  <a:cubicBezTo>
                    <a:pt x="25711" y="10628"/>
                    <a:pt x="26238" y="9879"/>
                    <a:pt x="26238" y="8960"/>
                  </a:cubicBezTo>
                  <a:lnTo>
                    <a:pt x="26238" y="3447"/>
                  </a:lnTo>
                  <a:cubicBezTo>
                    <a:pt x="26238" y="1422"/>
                    <a:pt x="24605" y="3"/>
                    <a:pt x="22642" y="3"/>
                  </a:cubicBezTo>
                  <a:cubicBezTo>
                    <a:pt x="21447" y="30"/>
                    <a:pt x="20314" y="512"/>
                    <a:pt x="19466" y="1359"/>
                  </a:cubicBezTo>
                  <a:cubicBezTo>
                    <a:pt x="18815" y="512"/>
                    <a:pt x="17914" y="3"/>
                    <a:pt x="16389" y="3"/>
                  </a:cubicBezTo>
                  <a:cubicBezTo>
                    <a:pt x="14783" y="3"/>
                    <a:pt x="13382" y="1359"/>
                    <a:pt x="13382" y="1359"/>
                  </a:cubicBezTo>
                  <a:cubicBezTo>
                    <a:pt x="12722" y="539"/>
                    <a:pt x="11741" y="39"/>
                    <a:pt x="10697" y="3"/>
                  </a:cubicBezTo>
                  <a:cubicBezTo>
                    <a:pt x="9270" y="3"/>
                    <a:pt x="8137" y="628"/>
                    <a:pt x="7450" y="2207"/>
                  </a:cubicBezTo>
                  <a:lnTo>
                    <a:pt x="5407" y="7006"/>
                  </a:lnTo>
                  <a:lnTo>
                    <a:pt x="2802" y="851"/>
                  </a:lnTo>
                  <a:cubicBezTo>
                    <a:pt x="2641" y="494"/>
                    <a:pt x="2356" y="226"/>
                    <a:pt x="1999" y="92"/>
                  </a:cubicBezTo>
                  <a:cubicBezTo>
                    <a:pt x="1836" y="32"/>
                    <a:pt x="1665" y="0"/>
                    <a:pt x="1493"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3" name="Google Shape;170;p17">
              <a:extLst>
                <a:ext uri="{FF2B5EF4-FFF2-40B4-BE49-F238E27FC236}">
                  <a16:creationId xmlns:a16="http://schemas.microsoft.com/office/drawing/2014/main" id="{55AC9393-977B-A09D-28B7-74E1A2900007}"/>
                </a:ext>
              </a:extLst>
            </p:cNvPr>
            <p:cNvSpPr/>
            <p:nvPr/>
          </p:nvSpPr>
          <p:spPr>
            <a:xfrm>
              <a:off x="1071366" y="-1170980"/>
              <a:ext cx="26923" cy="26923"/>
            </a:xfrm>
            <a:custGeom>
              <a:avLst/>
              <a:gdLst/>
              <a:ahLst/>
              <a:cxnLst/>
              <a:rect l="l" t="t" r="r" b="b"/>
              <a:pathLst>
                <a:path w="2490" h="2490" extrusionOk="0">
                  <a:moveTo>
                    <a:pt x="1241" y="223"/>
                  </a:moveTo>
                  <a:cubicBezTo>
                    <a:pt x="1517" y="223"/>
                    <a:pt x="1767" y="331"/>
                    <a:pt x="1963" y="527"/>
                  </a:cubicBezTo>
                  <a:cubicBezTo>
                    <a:pt x="2150" y="714"/>
                    <a:pt x="2258" y="973"/>
                    <a:pt x="2249" y="1240"/>
                  </a:cubicBezTo>
                  <a:lnTo>
                    <a:pt x="2249" y="1249"/>
                  </a:lnTo>
                  <a:cubicBezTo>
                    <a:pt x="2266" y="1615"/>
                    <a:pt x="2079" y="1972"/>
                    <a:pt x="1758" y="2159"/>
                  </a:cubicBezTo>
                  <a:cubicBezTo>
                    <a:pt x="1602" y="2257"/>
                    <a:pt x="1423" y="2307"/>
                    <a:pt x="1244" y="2307"/>
                  </a:cubicBezTo>
                  <a:cubicBezTo>
                    <a:pt x="1064" y="2307"/>
                    <a:pt x="884" y="2257"/>
                    <a:pt x="723" y="2159"/>
                  </a:cubicBezTo>
                  <a:cubicBezTo>
                    <a:pt x="402" y="1972"/>
                    <a:pt x="215" y="1615"/>
                    <a:pt x="241" y="1249"/>
                  </a:cubicBezTo>
                  <a:cubicBezTo>
                    <a:pt x="232" y="982"/>
                    <a:pt x="340" y="723"/>
                    <a:pt x="527" y="527"/>
                  </a:cubicBezTo>
                  <a:cubicBezTo>
                    <a:pt x="714" y="339"/>
                    <a:pt x="973" y="223"/>
                    <a:pt x="1241" y="223"/>
                  </a:cubicBezTo>
                  <a:close/>
                  <a:moveTo>
                    <a:pt x="1241" y="0"/>
                  </a:moveTo>
                  <a:cubicBezTo>
                    <a:pt x="554" y="0"/>
                    <a:pt x="1" y="554"/>
                    <a:pt x="1" y="1240"/>
                  </a:cubicBezTo>
                  <a:cubicBezTo>
                    <a:pt x="1" y="1927"/>
                    <a:pt x="554" y="2489"/>
                    <a:pt x="1241" y="2489"/>
                  </a:cubicBezTo>
                  <a:cubicBezTo>
                    <a:pt x="1927" y="2489"/>
                    <a:pt x="2489" y="1927"/>
                    <a:pt x="2489" y="1240"/>
                  </a:cubicBezTo>
                  <a:cubicBezTo>
                    <a:pt x="2489" y="554"/>
                    <a:pt x="1927" y="0"/>
                    <a:pt x="1241"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4" name="Google Shape;171;p17">
              <a:extLst>
                <a:ext uri="{FF2B5EF4-FFF2-40B4-BE49-F238E27FC236}">
                  <a16:creationId xmlns:a16="http://schemas.microsoft.com/office/drawing/2014/main" id="{2D023179-3522-6407-2152-7968C8B0CFC9}"/>
                </a:ext>
              </a:extLst>
            </p:cNvPr>
            <p:cNvSpPr/>
            <p:nvPr/>
          </p:nvSpPr>
          <p:spPr>
            <a:xfrm>
              <a:off x="1079562" y="-1164438"/>
              <a:ext cx="11104" cy="13245"/>
            </a:xfrm>
            <a:custGeom>
              <a:avLst/>
              <a:gdLst/>
              <a:ahLst/>
              <a:cxnLst/>
              <a:rect l="l" t="t" r="r" b="b"/>
              <a:pathLst>
                <a:path w="1027" h="1225" extrusionOk="0">
                  <a:moveTo>
                    <a:pt x="554" y="243"/>
                  </a:moveTo>
                  <a:cubicBezTo>
                    <a:pt x="679" y="243"/>
                    <a:pt x="759" y="305"/>
                    <a:pt x="759" y="421"/>
                  </a:cubicBezTo>
                  <a:cubicBezTo>
                    <a:pt x="759" y="520"/>
                    <a:pt x="688" y="591"/>
                    <a:pt x="554" y="591"/>
                  </a:cubicBezTo>
                  <a:lnTo>
                    <a:pt x="277" y="591"/>
                  </a:lnTo>
                  <a:lnTo>
                    <a:pt x="277" y="243"/>
                  </a:lnTo>
                  <a:close/>
                  <a:moveTo>
                    <a:pt x="594" y="1"/>
                  </a:moveTo>
                  <a:cubicBezTo>
                    <a:pt x="584" y="1"/>
                    <a:pt x="573" y="1"/>
                    <a:pt x="563" y="2"/>
                  </a:cubicBezTo>
                  <a:lnTo>
                    <a:pt x="144" y="2"/>
                  </a:lnTo>
                  <a:cubicBezTo>
                    <a:pt x="108" y="2"/>
                    <a:pt x="72" y="11"/>
                    <a:pt x="45" y="38"/>
                  </a:cubicBezTo>
                  <a:cubicBezTo>
                    <a:pt x="28" y="65"/>
                    <a:pt x="10" y="100"/>
                    <a:pt x="10" y="136"/>
                  </a:cubicBezTo>
                  <a:lnTo>
                    <a:pt x="1" y="1090"/>
                  </a:lnTo>
                  <a:cubicBezTo>
                    <a:pt x="1" y="1162"/>
                    <a:pt x="63" y="1224"/>
                    <a:pt x="135" y="1224"/>
                  </a:cubicBezTo>
                  <a:cubicBezTo>
                    <a:pt x="215" y="1224"/>
                    <a:pt x="277" y="1162"/>
                    <a:pt x="277" y="1090"/>
                  </a:cubicBezTo>
                  <a:lnTo>
                    <a:pt x="277" y="823"/>
                  </a:lnTo>
                  <a:lnTo>
                    <a:pt x="483" y="823"/>
                  </a:lnTo>
                  <a:lnTo>
                    <a:pt x="741" y="1144"/>
                  </a:lnTo>
                  <a:cubicBezTo>
                    <a:pt x="777" y="1189"/>
                    <a:pt x="822" y="1215"/>
                    <a:pt x="875" y="1215"/>
                  </a:cubicBezTo>
                  <a:cubicBezTo>
                    <a:pt x="911" y="1215"/>
                    <a:pt x="938" y="1198"/>
                    <a:pt x="964" y="1180"/>
                  </a:cubicBezTo>
                  <a:cubicBezTo>
                    <a:pt x="991" y="1153"/>
                    <a:pt x="1000" y="1126"/>
                    <a:pt x="1000" y="1090"/>
                  </a:cubicBezTo>
                  <a:cubicBezTo>
                    <a:pt x="1000" y="1055"/>
                    <a:pt x="982" y="1019"/>
                    <a:pt x="955" y="992"/>
                  </a:cubicBezTo>
                  <a:lnTo>
                    <a:pt x="777" y="760"/>
                  </a:lnTo>
                  <a:cubicBezTo>
                    <a:pt x="929" y="707"/>
                    <a:pt x="1027" y="564"/>
                    <a:pt x="1018" y="395"/>
                  </a:cubicBezTo>
                  <a:cubicBezTo>
                    <a:pt x="1018" y="296"/>
                    <a:pt x="982" y="198"/>
                    <a:pt x="911" y="127"/>
                  </a:cubicBezTo>
                  <a:cubicBezTo>
                    <a:pt x="821" y="45"/>
                    <a:pt x="708" y="1"/>
                    <a:pt x="594"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5" name="Google Shape;172;p17">
              <a:extLst>
                <a:ext uri="{FF2B5EF4-FFF2-40B4-BE49-F238E27FC236}">
                  <a16:creationId xmlns:a16="http://schemas.microsoft.com/office/drawing/2014/main" id="{178E2154-8BF4-2CCC-84E4-DAF9E5E83922}"/>
                </a:ext>
              </a:extLst>
            </p:cNvPr>
            <p:cNvSpPr/>
            <p:nvPr/>
          </p:nvSpPr>
          <p:spPr>
            <a:xfrm>
              <a:off x="1186346" y="-1290685"/>
              <a:ext cx="7817" cy="350055"/>
            </a:xfrm>
            <a:custGeom>
              <a:avLst/>
              <a:gdLst/>
              <a:ahLst/>
              <a:cxnLst/>
              <a:rect l="l" t="t" r="r" b="b"/>
              <a:pathLst>
                <a:path w="723" h="32375" extrusionOk="0">
                  <a:moveTo>
                    <a:pt x="0" y="1"/>
                  </a:moveTo>
                  <a:lnTo>
                    <a:pt x="0" y="32375"/>
                  </a:lnTo>
                  <a:lnTo>
                    <a:pt x="723" y="32375"/>
                  </a:lnTo>
                  <a:lnTo>
                    <a:pt x="723" y="1"/>
                  </a:ln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6" name="Google Shape;173;p17">
              <a:extLst>
                <a:ext uri="{FF2B5EF4-FFF2-40B4-BE49-F238E27FC236}">
                  <a16:creationId xmlns:a16="http://schemas.microsoft.com/office/drawing/2014/main" id="{540AA5A5-B92A-3CF5-AEAD-070649308304}"/>
                </a:ext>
              </a:extLst>
            </p:cNvPr>
            <p:cNvSpPr/>
            <p:nvPr/>
          </p:nvSpPr>
          <p:spPr>
            <a:xfrm>
              <a:off x="1303737" y="-1211397"/>
              <a:ext cx="88176" cy="88079"/>
            </a:xfrm>
            <a:custGeom>
              <a:avLst/>
              <a:gdLst/>
              <a:ahLst/>
              <a:cxnLst/>
              <a:rect l="l" t="t" r="r" b="b"/>
              <a:pathLst>
                <a:path w="8155" h="8146" extrusionOk="0">
                  <a:moveTo>
                    <a:pt x="0" y="1"/>
                  </a:moveTo>
                  <a:lnTo>
                    <a:pt x="0" y="8145"/>
                  </a:lnTo>
                  <a:lnTo>
                    <a:pt x="8154" y="8145"/>
                  </a:lnTo>
                  <a:lnTo>
                    <a:pt x="8154" y="1"/>
                  </a:lnTo>
                  <a:close/>
                </a:path>
              </a:pathLst>
            </a:custGeom>
            <a:solidFill>
              <a:srgbClr val="F0512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7" name="Google Shape;174;p17">
              <a:extLst>
                <a:ext uri="{FF2B5EF4-FFF2-40B4-BE49-F238E27FC236}">
                  <a16:creationId xmlns:a16="http://schemas.microsoft.com/office/drawing/2014/main" id="{10EDD9DA-75C5-37F0-45E3-0561934AE462}"/>
                </a:ext>
              </a:extLst>
            </p:cNvPr>
            <p:cNvSpPr/>
            <p:nvPr/>
          </p:nvSpPr>
          <p:spPr>
            <a:xfrm>
              <a:off x="1406564" y="-1211397"/>
              <a:ext cx="88079" cy="88079"/>
            </a:xfrm>
            <a:custGeom>
              <a:avLst/>
              <a:gdLst/>
              <a:ahLst/>
              <a:cxnLst/>
              <a:rect l="l" t="t" r="r" b="b"/>
              <a:pathLst>
                <a:path w="8146" h="8146" extrusionOk="0">
                  <a:moveTo>
                    <a:pt x="0" y="1"/>
                  </a:moveTo>
                  <a:lnTo>
                    <a:pt x="0" y="8145"/>
                  </a:lnTo>
                  <a:lnTo>
                    <a:pt x="8145" y="8145"/>
                  </a:lnTo>
                  <a:lnTo>
                    <a:pt x="8145" y="1"/>
                  </a:lnTo>
                  <a:close/>
                </a:path>
              </a:pathLst>
            </a:custGeom>
            <a:solidFill>
              <a:srgbClr val="7EBA41"/>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8" name="Google Shape;175;p17">
              <a:extLst>
                <a:ext uri="{FF2B5EF4-FFF2-40B4-BE49-F238E27FC236}">
                  <a16:creationId xmlns:a16="http://schemas.microsoft.com/office/drawing/2014/main" id="{CBA3870F-6026-2819-3744-FEDF79E92F2F}"/>
                </a:ext>
              </a:extLst>
            </p:cNvPr>
            <p:cNvSpPr/>
            <p:nvPr/>
          </p:nvSpPr>
          <p:spPr>
            <a:xfrm>
              <a:off x="1303737" y="-1108570"/>
              <a:ext cx="88176" cy="88079"/>
            </a:xfrm>
            <a:custGeom>
              <a:avLst/>
              <a:gdLst/>
              <a:ahLst/>
              <a:cxnLst/>
              <a:rect l="l" t="t" r="r" b="b"/>
              <a:pathLst>
                <a:path w="8155" h="8146" extrusionOk="0">
                  <a:moveTo>
                    <a:pt x="0" y="0"/>
                  </a:moveTo>
                  <a:lnTo>
                    <a:pt x="0" y="8145"/>
                  </a:lnTo>
                  <a:lnTo>
                    <a:pt x="8154" y="8145"/>
                  </a:lnTo>
                  <a:lnTo>
                    <a:pt x="8154" y="0"/>
                  </a:lnTo>
                  <a:close/>
                </a:path>
              </a:pathLst>
            </a:custGeom>
            <a:solidFill>
              <a:srgbClr val="31A0D9"/>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9" name="Google Shape;176;p17">
              <a:extLst>
                <a:ext uri="{FF2B5EF4-FFF2-40B4-BE49-F238E27FC236}">
                  <a16:creationId xmlns:a16="http://schemas.microsoft.com/office/drawing/2014/main" id="{3142E80C-518F-EDFA-DB0F-CED23BB96190}"/>
                </a:ext>
              </a:extLst>
            </p:cNvPr>
            <p:cNvSpPr/>
            <p:nvPr/>
          </p:nvSpPr>
          <p:spPr>
            <a:xfrm>
              <a:off x="1406564" y="-1108570"/>
              <a:ext cx="88079" cy="88079"/>
            </a:xfrm>
            <a:custGeom>
              <a:avLst/>
              <a:gdLst/>
              <a:ahLst/>
              <a:cxnLst/>
              <a:rect l="l" t="t" r="r" b="b"/>
              <a:pathLst>
                <a:path w="8146" h="8146" extrusionOk="0">
                  <a:moveTo>
                    <a:pt x="0" y="0"/>
                  </a:moveTo>
                  <a:lnTo>
                    <a:pt x="0" y="8145"/>
                  </a:lnTo>
                  <a:lnTo>
                    <a:pt x="8145" y="8145"/>
                  </a:lnTo>
                  <a:lnTo>
                    <a:pt x="8145" y="0"/>
                  </a:lnTo>
                  <a:close/>
                </a:path>
              </a:pathLst>
            </a:custGeom>
            <a:solidFill>
              <a:srgbClr val="FAB60A"/>
            </a:solidFill>
            <a:ln>
              <a:noFill/>
            </a:ln>
          </p:spPr>
          <p:txBody>
            <a:bodyPr spcFirstLastPara="1" wrap="square" lIns="121900" tIns="121900" rIns="121900" bIns="121900" anchor="ctr" anchorCtr="0">
              <a:noAutofit/>
            </a:bodyPr>
            <a:lstStyle/>
            <a:p>
              <a:endParaRPr sz="2488">
                <a:latin typeface="Metropolis" pitchFamily="2" charset="77"/>
              </a:endParaRPr>
            </a:p>
          </p:txBody>
        </p:sp>
      </p:grpSp>
      <p:pic>
        <p:nvPicPr>
          <p:cNvPr id="20" name="Gradient-colored box">
            <a:extLst>
              <a:ext uri="{FF2B5EF4-FFF2-40B4-BE49-F238E27FC236}">
                <a16:creationId xmlns:a16="http://schemas.microsoft.com/office/drawing/2014/main" id="{2E74F9E3-7B08-B729-3821-C4517491A4C4}"/>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6766563"/>
            <a:ext cx="12192000" cy="95225"/>
          </a:xfrm>
          <a:prstGeom prst="rect">
            <a:avLst/>
          </a:prstGeom>
        </p:spPr>
      </p:pic>
    </p:spTree>
    <p:extLst>
      <p:ext uri="{BB962C8B-B14F-4D97-AF65-F5344CB8AC3E}">
        <p14:creationId xmlns:p14="http://schemas.microsoft.com/office/powerpoint/2010/main" val="2114479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g Statement with Icon - Ocean">
    <p:spTree>
      <p:nvGrpSpPr>
        <p:cNvPr id="1" name=""/>
        <p:cNvGrpSpPr/>
        <p:nvPr/>
      </p:nvGrpSpPr>
      <p:grpSpPr>
        <a:xfrm>
          <a:off x="0" y="0"/>
          <a:ext cx="0" cy="0"/>
          <a:chOff x="0" y="0"/>
          <a:chExt cx="0" cy="0"/>
        </a:xfrm>
      </p:grpSpPr>
      <p:sp>
        <p:nvSpPr>
          <p:cNvPr id="3" name="Google Shape;388;p24">
            <a:extLst>
              <a:ext uri="{FF2B5EF4-FFF2-40B4-BE49-F238E27FC236}">
                <a16:creationId xmlns:a16="http://schemas.microsoft.com/office/drawing/2014/main" id="{496AA5AE-6C01-1507-CD05-685BBB3BF5E9}"/>
              </a:ext>
            </a:extLst>
          </p:cNvPr>
          <p:cNvSpPr/>
          <p:nvPr/>
        </p:nvSpPr>
        <p:spPr>
          <a:xfrm>
            <a:off x="933100" y="0"/>
            <a:ext cx="11258900" cy="6859000"/>
          </a:xfrm>
          <a:custGeom>
            <a:avLst/>
            <a:gdLst/>
            <a:ahLst/>
            <a:cxnLst/>
            <a:rect l="l" t="t" r="r" b="b"/>
            <a:pathLst>
              <a:path w="337767" h="206690" extrusionOk="0">
                <a:moveTo>
                  <a:pt x="272318" y="206467"/>
                </a:moveTo>
                <a:lnTo>
                  <a:pt x="337767" y="141018"/>
                </a:lnTo>
                <a:lnTo>
                  <a:pt x="337767" y="0"/>
                </a:lnTo>
                <a:lnTo>
                  <a:pt x="206868" y="0"/>
                </a:lnTo>
                <a:lnTo>
                  <a:pt x="0" y="206546"/>
                </a:lnTo>
                <a:lnTo>
                  <a:pt x="153531" y="206690"/>
                </a:lnTo>
                <a:close/>
              </a:path>
            </a:pathLst>
          </a:custGeom>
          <a:gradFill>
            <a:gsLst>
              <a:gs pos="0">
                <a:srgbClr val="E4E4E6">
                  <a:alpha val="19607"/>
                </a:srgbClr>
              </a:gs>
              <a:gs pos="74000">
                <a:srgbClr val="E4E4E6">
                  <a:alpha val="19607"/>
                </a:srgbClr>
              </a:gs>
              <a:gs pos="100000">
                <a:srgbClr val="FFFFFF">
                  <a:alpha val="0"/>
                </a:srgbClr>
              </a:gs>
              <a:gs pos="100000">
                <a:srgbClr val="FFFFFF">
                  <a:alpha val="0"/>
                </a:srgbClr>
              </a:gs>
            </a:gsLst>
            <a:lin ang="5400700" scaled="0"/>
          </a:gradFill>
          <a:ln>
            <a:noFill/>
          </a:ln>
        </p:spPr>
      </p:sp>
      <p:sp>
        <p:nvSpPr>
          <p:cNvPr id="6" name="Freeform: Shape 5">
            <a:extLst>
              <a:ext uri="{FF2B5EF4-FFF2-40B4-BE49-F238E27FC236}">
                <a16:creationId xmlns:a16="http://schemas.microsoft.com/office/drawing/2014/main" id="{B95FD2E6-B8EA-4366-97C4-6A53370F84D0}"/>
              </a:ext>
              <a:ext uri="{C183D7F6-B498-43B3-948B-1728B52AA6E4}">
                <adec:decorative xmlns:adec="http://schemas.microsoft.com/office/drawing/2017/decorative" val="1"/>
              </a:ext>
            </a:extLst>
          </p:cNvPr>
          <p:cNvSpPr/>
          <p:nvPr/>
        </p:nvSpPr>
        <p:spPr>
          <a:xfrm>
            <a:off x="5380260" y="2"/>
            <a:ext cx="6811740" cy="6821367"/>
          </a:xfrm>
          <a:custGeom>
            <a:avLst/>
            <a:gdLst>
              <a:gd name="connsiteX0" fmla="*/ 6845677 w 6846538"/>
              <a:gd name="connsiteY0" fmla="*/ 4820854 h 6858000"/>
              <a:gd name="connsiteX1" fmla="*/ 4811938 w 6846538"/>
              <a:gd name="connsiteY1" fmla="*/ 6857998 h 6858000"/>
              <a:gd name="connsiteX2" fmla="*/ 6845677 w 6846538"/>
              <a:gd name="connsiteY2" fmla="*/ 6857998 h 6858000"/>
              <a:gd name="connsiteX3" fmla="*/ 6846538 w 6846538"/>
              <a:gd name="connsiteY3" fmla="*/ 0 h 6858000"/>
              <a:gd name="connsiteX4" fmla="*/ 6846538 w 6846538"/>
              <a:gd name="connsiteY4" fmla="*/ 6858000 h 6858000"/>
              <a:gd name="connsiteX5" fmla="*/ 0 w 6846538"/>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6538" h="6858000">
                <a:moveTo>
                  <a:pt x="6845677" y="4820854"/>
                </a:moveTo>
                <a:lnTo>
                  <a:pt x="4811938" y="6857998"/>
                </a:lnTo>
                <a:lnTo>
                  <a:pt x="6845677" y="6857998"/>
                </a:lnTo>
                <a:close/>
                <a:moveTo>
                  <a:pt x="6846538" y="0"/>
                </a:moveTo>
                <a:lnTo>
                  <a:pt x="6846538" y="6858000"/>
                </a:lnTo>
                <a:lnTo>
                  <a:pt x="0" y="6858000"/>
                </a:lnTo>
                <a:close/>
              </a:path>
            </a:pathLst>
          </a:custGeom>
          <a:gradFill>
            <a:gsLst>
              <a:gs pos="0">
                <a:srgbClr val="F4F8FA"/>
              </a:gs>
              <a:gs pos="30000">
                <a:srgbClr val="F4F8FA"/>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lvl="0" algn="ctr">
              <a:spcAft>
                <a:spcPts val="600"/>
              </a:spcAft>
            </a:pPr>
            <a:endParaRPr lang="en-US" sz="1200">
              <a:solidFill>
                <a:schemeClr val="bg1"/>
              </a:solidFill>
            </a:endParaRPr>
          </a:p>
        </p:txBody>
      </p:sp>
      <p:sp>
        <p:nvSpPr>
          <p:cNvPr id="23" name="Oval 22" descr="place icon in center">
            <a:extLst>
              <a:ext uri="{FF2B5EF4-FFF2-40B4-BE49-F238E27FC236}">
                <a16:creationId xmlns:a16="http://schemas.microsoft.com/office/drawing/2014/main" id="{E5D79735-D0CD-BB00-B0F7-2E0A63F5A72A}"/>
              </a:ext>
              <a:ext uri="{C183D7F6-B498-43B3-948B-1728B52AA6E4}">
                <adec:decorative xmlns:adec="http://schemas.microsoft.com/office/drawing/2017/decorative" val="0"/>
              </a:ext>
            </a:extLst>
          </p:cNvPr>
          <p:cNvSpPr/>
          <p:nvPr/>
        </p:nvSpPr>
        <p:spPr bwMode="gray">
          <a:xfrm>
            <a:off x="6982031" y="1563893"/>
            <a:ext cx="3736885" cy="3735912"/>
          </a:xfrm>
          <a:prstGeom prst="ellipse">
            <a:avLst/>
          </a:prstGeom>
          <a:solidFill>
            <a:schemeClr val="bg1"/>
          </a:solidFill>
          <a:ln w="317500">
            <a:solidFill>
              <a:schemeClr val="accent1">
                <a:lumMod val="75000"/>
                <a:alpha val="25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60307" lvl="0" algn="ctr">
              <a:spcAft>
                <a:spcPts val="800"/>
              </a:spcAft>
            </a:pPr>
            <a:endParaRPr lang="en-US" sz="1400" kern="0"/>
          </a:p>
        </p:txBody>
      </p:sp>
      <p:grpSp>
        <p:nvGrpSpPr>
          <p:cNvPr id="4" name="Google Shape;163;p17">
            <a:extLst>
              <a:ext uri="{FF2B5EF4-FFF2-40B4-BE49-F238E27FC236}">
                <a16:creationId xmlns:a16="http://schemas.microsoft.com/office/drawing/2014/main" id="{1BCED3CD-DBC3-0F29-AE83-7FCEE55F267B}"/>
              </a:ext>
            </a:extLst>
          </p:cNvPr>
          <p:cNvGrpSpPr/>
          <p:nvPr/>
        </p:nvGrpSpPr>
        <p:grpSpPr>
          <a:xfrm>
            <a:off x="616212" y="6287351"/>
            <a:ext cx="1936489" cy="365124"/>
            <a:chOff x="342906" y="-1290685"/>
            <a:chExt cx="1856560" cy="350055"/>
          </a:xfrm>
        </p:grpSpPr>
        <p:sp>
          <p:nvSpPr>
            <p:cNvPr id="5" name="Google Shape;164;p17">
              <a:extLst>
                <a:ext uri="{FF2B5EF4-FFF2-40B4-BE49-F238E27FC236}">
                  <a16:creationId xmlns:a16="http://schemas.microsoft.com/office/drawing/2014/main" id="{D42DA1EE-38DF-63C1-1F64-150D2EDBE1DA}"/>
                </a:ext>
              </a:extLst>
            </p:cNvPr>
            <p:cNvSpPr/>
            <p:nvPr/>
          </p:nvSpPr>
          <p:spPr>
            <a:xfrm>
              <a:off x="1550479" y="-1184982"/>
              <a:ext cx="648988" cy="129188"/>
            </a:xfrm>
            <a:custGeom>
              <a:avLst/>
              <a:gdLst/>
              <a:ahLst/>
              <a:cxnLst/>
              <a:rect l="l" t="t" r="r" b="b"/>
              <a:pathLst>
                <a:path w="60022" h="11948" extrusionOk="0">
                  <a:moveTo>
                    <a:pt x="14140" y="571"/>
                  </a:moveTo>
                  <a:cubicBezTo>
                    <a:pt x="13861" y="571"/>
                    <a:pt x="13583" y="675"/>
                    <a:pt x="13364" y="885"/>
                  </a:cubicBezTo>
                  <a:cubicBezTo>
                    <a:pt x="13150" y="1081"/>
                    <a:pt x="13034" y="1358"/>
                    <a:pt x="13043" y="1652"/>
                  </a:cubicBezTo>
                  <a:cubicBezTo>
                    <a:pt x="13043" y="1938"/>
                    <a:pt x="13159" y="2214"/>
                    <a:pt x="13364" y="2411"/>
                  </a:cubicBezTo>
                  <a:cubicBezTo>
                    <a:pt x="13562" y="2600"/>
                    <a:pt x="13826" y="2714"/>
                    <a:pt x="14109" y="2714"/>
                  </a:cubicBezTo>
                  <a:cubicBezTo>
                    <a:pt x="14119" y="2714"/>
                    <a:pt x="14130" y="2714"/>
                    <a:pt x="14140" y="2714"/>
                  </a:cubicBezTo>
                  <a:cubicBezTo>
                    <a:pt x="14150" y="2714"/>
                    <a:pt x="14161" y="2714"/>
                    <a:pt x="14171" y="2714"/>
                  </a:cubicBezTo>
                  <a:cubicBezTo>
                    <a:pt x="14445" y="2714"/>
                    <a:pt x="14710" y="2600"/>
                    <a:pt x="14907" y="2411"/>
                  </a:cubicBezTo>
                  <a:cubicBezTo>
                    <a:pt x="15122" y="2214"/>
                    <a:pt x="15237" y="1938"/>
                    <a:pt x="15229" y="1643"/>
                  </a:cubicBezTo>
                  <a:cubicBezTo>
                    <a:pt x="15229" y="1358"/>
                    <a:pt x="15113" y="1081"/>
                    <a:pt x="14916" y="885"/>
                  </a:cubicBezTo>
                  <a:cubicBezTo>
                    <a:pt x="14698" y="675"/>
                    <a:pt x="14419" y="571"/>
                    <a:pt x="14140" y="571"/>
                  </a:cubicBezTo>
                  <a:close/>
                  <a:moveTo>
                    <a:pt x="32045" y="5283"/>
                  </a:moveTo>
                  <a:cubicBezTo>
                    <a:pt x="32678" y="5292"/>
                    <a:pt x="33178" y="5506"/>
                    <a:pt x="33526" y="5934"/>
                  </a:cubicBezTo>
                  <a:cubicBezTo>
                    <a:pt x="33882" y="6354"/>
                    <a:pt x="34061" y="6987"/>
                    <a:pt x="34061" y="7835"/>
                  </a:cubicBezTo>
                  <a:cubicBezTo>
                    <a:pt x="34061" y="8691"/>
                    <a:pt x="33891" y="9324"/>
                    <a:pt x="33543" y="9761"/>
                  </a:cubicBezTo>
                  <a:cubicBezTo>
                    <a:pt x="33204" y="10190"/>
                    <a:pt x="32705" y="10404"/>
                    <a:pt x="32054" y="10404"/>
                  </a:cubicBezTo>
                  <a:cubicBezTo>
                    <a:pt x="31385" y="10404"/>
                    <a:pt x="30876" y="10190"/>
                    <a:pt x="30510" y="9761"/>
                  </a:cubicBezTo>
                  <a:cubicBezTo>
                    <a:pt x="30153" y="9333"/>
                    <a:pt x="29975" y="8700"/>
                    <a:pt x="29975" y="7888"/>
                  </a:cubicBezTo>
                  <a:lnTo>
                    <a:pt x="29966" y="7888"/>
                  </a:lnTo>
                  <a:cubicBezTo>
                    <a:pt x="29966" y="7050"/>
                    <a:pt x="30153" y="6407"/>
                    <a:pt x="30510" y="5961"/>
                  </a:cubicBezTo>
                  <a:cubicBezTo>
                    <a:pt x="30876" y="5506"/>
                    <a:pt x="31385" y="5283"/>
                    <a:pt x="32045" y="5283"/>
                  </a:cubicBezTo>
                  <a:close/>
                  <a:moveTo>
                    <a:pt x="46577" y="5283"/>
                  </a:moveTo>
                  <a:cubicBezTo>
                    <a:pt x="47219" y="5292"/>
                    <a:pt x="47710" y="5506"/>
                    <a:pt x="48067" y="5934"/>
                  </a:cubicBezTo>
                  <a:cubicBezTo>
                    <a:pt x="48415" y="6354"/>
                    <a:pt x="48593" y="6987"/>
                    <a:pt x="48593" y="7835"/>
                  </a:cubicBezTo>
                  <a:cubicBezTo>
                    <a:pt x="48593" y="8691"/>
                    <a:pt x="48424" y="9324"/>
                    <a:pt x="48085" y="9761"/>
                  </a:cubicBezTo>
                  <a:cubicBezTo>
                    <a:pt x="47737" y="10190"/>
                    <a:pt x="47246" y="10404"/>
                    <a:pt x="46595" y="10404"/>
                  </a:cubicBezTo>
                  <a:cubicBezTo>
                    <a:pt x="46582" y="10404"/>
                    <a:pt x="46568" y="10404"/>
                    <a:pt x="46555" y="10404"/>
                  </a:cubicBezTo>
                  <a:cubicBezTo>
                    <a:pt x="45905" y="10404"/>
                    <a:pt x="45401" y="10190"/>
                    <a:pt x="45052" y="9770"/>
                  </a:cubicBezTo>
                  <a:cubicBezTo>
                    <a:pt x="44686" y="9333"/>
                    <a:pt x="44507" y="8709"/>
                    <a:pt x="44507" y="7888"/>
                  </a:cubicBezTo>
                  <a:cubicBezTo>
                    <a:pt x="44507" y="7050"/>
                    <a:pt x="44686" y="6407"/>
                    <a:pt x="45052" y="5961"/>
                  </a:cubicBezTo>
                  <a:cubicBezTo>
                    <a:pt x="45408" y="5506"/>
                    <a:pt x="45926" y="5283"/>
                    <a:pt x="46577" y="5283"/>
                  </a:cubicBezTo>
                  <a:close/>
                  <a:moveTo>
                    <a:pt x="27294" y="3784"/>
                  </a:moveTo>
                  <a:cubicBezTo>
                    <a:pt x="26880" y="3784"/>
                    <a:pt x="26476" y="3917"/>
                    <a:pt x="26139" y="4159"/>
                  </a:cubicBezTo>
                  <a:cubicBezTo>
                    <a:pt x="25800" y="4400"/>
                    <a:pt x="25550" y="4748"/>
                    <a:pt x="25399" y="5140"/>
                  </a:cubicBezTo>
                  <a:lnTo>
                    <a:pt x="25372" y="5140"/>
                  </a:lnTo>
                  <a:lnTo>
                    <a:pt x="25372" y="3909"/>
                  </a:lnTo>
                  <a:lnTo>
                    <a:pt x="23579" y="3909"/>
                  </a:lnTo>
                  <a:lnTo>
                    <a:pt x="23579" y="11751"/>
                  </a:lnTo>
                  <a:lnTo>
                    <a:pt x="25363" y="11751"/>
                  </a:lnTo>
                  <a:lnTo>
                    <a:pt x="25363" y="7790"/>
                  </a:lnTo>
                  <a:cubicBezTo>
                    <a:pt x="25363" y="7005"/>
                    <a:pt x="25515" y="6416"/>
                    <a:pt x="25818" y="6033"/>
                  </a:cubicBezTo>
                  <a:cubicBezTo>
                    <a:pt x="26085" y="5676"/>
                    <a:pt x="26496" y="5462"/>
                    <a:pt x="26933" y="5462"/>
                  </a:cubicBezTo>
                  <a:cubicBezTo>
                    <a:pt x="26956" y="5461"/>
                    <a:pt x="26978" y="5460"/>
                    <a:pt x="27001" y="5460"/>
                  </a:cubicBezTo>
                  <a:cubicBezTo>
                    <a:pt x="27201" y="5460"/>
                    <a:pt x="27401" y="5496"/>
                    <a:pt x="27593" y="5560"/>
                  </a:cubicBezTo>
                  <a:cubicBezTo>
                    <a:pt x="27736" y="5604"/>
                    <a:pt x="27879" y="5667"/>
                    <a:pt x="28004" y="5756"/>
                  </a:cubicBezTo>
                  <a:lnTo>
                    <a:pt x="28004" y="3891"/>
                  </a:lnTo>
                  <a:cubicBezTo>
                    <a:pt x="27914" y="3856"/>
                    <a:pt x="27816" y="3829"/>
                    <a:pt x="27718" y="3811"/>
                  </a:cubicBezTo>
                  <a:cubicBezTo>
                    <a:pt x="27584" y="3793"/>
                    <a:pt x="27459" y="3784"/>
                    <a:pt x="27334" y="3784"/>
                  </a:cubicBezTo>
                  <a:cubicBezTo>
                    <a:pt x="27321" y="3784"/>
                    <a:pt x="27308" y="3784"/>
                    <a:pt x="27294" y="3784"/>
                  </a:cubicBezTo>
                  <a:close/>
                  <a:moveTo>
                    <a:pt x="0" y="823"/>
                  </a:moveTo>
                  <a:lnTo>
                    <a:pt x="0" y="11760"/>
                  </a:lnTo>
                  <a:lnTo>
                    <a:pt x="1695" y="11760"/>
                  </a:lnTo>
                  <a:lnTo>
                    <a:pt x="1695" y="3187"/>
                  </a:lnTo>
                  <a:lnTo>
                    <a:pt x="1722" y="3187"/>
                  </a:lnTo>
                  <a:lnTo>
                    <a:pt x="5094" y="11760"/>
                  </a:lnTo>
                  <a:lnTo>
                    <a:pt x="6316" y="11760"/>
                  </a:lnTo>
                  <a:lnTo>
                    <a:pt x="9617" y="3187"/>
                  </a:lnTo>
                  <a:lnTo>
                    <a:pt x="9644" y="3187"/>
                  </a:lnTo>
                  <a:lnTo>
                    <a:pt x="9644" y="11751"/>
                  </a:lnTo>
                  <a:lnTo>
                    <a:pt x="11500" y="11751"/>
                  </a:lnTo>
                  <a:lnTo>
                    <a:pt x="11500" y="823"/>
                  </a:lnTo>
                  <a:lnTo>
                    <a:pt x="8957" y="823"/>
                  </a:lnTo>
                  <a:lnTo>
                    <a:pt x="5728" y="8923"/>
                  </a:lnTo>
                  <a:lnTo>
                    <a:pt x="5683" y="8923"/>
                  </a:lnTo>
                  <a:lnTo>
                    <a:pt x="2641" y="823"/>
                  </a:lnTo>
                  <a:close/>
                  <a:moveTo>
                    <a:pt x="13221" y="3918"/>
                  </a:moveTo>
                  <a:lnTo>
                    <a:pt x="13221" y="11760"/>
                  </a:lnTo>
                  <a:lnTo>
                    <a:pt x="15023" y="11760"/>
                  </a:lnTo>
                  <a:lnTo>
                    <a:pt x="15023" y="3918"/>
                  </a:lnTo>
                  <a:close/>
                  <a:moveTo>
                    <a:pt x="39726" y="3722"/>
                  </a:moveTo>
                  <a:cubicBezTo>
                    <a:pt x="38851" y="3722"/>
                    <a:pt x="38147" y="3945"/>
                    <a:pt x="37603" y="4400"/>
                  </a:cubicBezTo>
                  <a:cubicBezTo>
                    <a:pt x="37067" y="4819"/>
                    <a:pt x="36764" y="5462"/>
                    <a:pt x="36782" y="6148"/>
                  </a:cubicBezTo>
                  <a:cubicBezTo>
                    <a:pt x="36764" y="6639"/>
                    <a:pt x="36907" y="7121"/>
                    <a:pt x="37192" y="7504"/>
                  </a:cubicBezTo>
                  <a:cubicBezTo>
                    <a:pt x="37469" y="7861"/>
                    <a:pt x="37942" y="8174"/>
                    <a:pt x="38602" y="8459"/>
                  </a:cubicBezTo>
                  <a:cubicBezTo>
                    <a:pt x="39012" y="8602"/>
                    <a:pt x="39396" y="8807"/>
                    <a:pt x="39744" y="9066"/>
                  </a:cubicBezTo>
                  <a:cubicBezTo>
                    <a:pt x="39931" y="9217"/>
                    <a:pt x="40038" y="9458"/>
                    <a:pt x="40038" y="9708"/>
                  </a:cubicBezTo>
                  <a:cubicBezTo>
                    <a:pt x="40056" y="9949"/>
                    <a:pt x="39949" y="10172"/>
                    <a:pt x="39753" y="10306"/>
                  </a:cubicBezTo>
                  <a:cubicBezTo>
                    <a:pt x="39510" y="10423"/>
                    <a:pt x="39241" y="10479"/>
                    <a:pt x="38974" y="10479"/>
                  </a:cubicBezTo>
                  <a:cubicBezTo>
                    <a:pt x="38936" y="10479"/>
                    <a:pt x="38898" y="10477"/>
                    <a:pt x="38860" y="10475"/>
                  </a:cubicBezTo>
                  <a:cubicBezTo>
                    <a:pt x="38504" y="10466"/>
                    <a:pt x="38165" y="10395"/>
                    <a:pt x="37834" y="10270"/>
                  </a:cubicBezTo>
                  <a:cubicBezTo>
                    <a:pt x="37460" y="10136"/>
                    <a:pt x="37103" y="9949"/>
                    <a:pt x="36782" y="9717"/>
                  </a:cubicBezTo>
                  <a:lnTo>
                    <a:pt x="36782" y="11519"/>
                  </a:lnTo>
                  <a:cubicBezTo>
                    <a:pt x="37094" y="11662"/>
                    <a:pt x="37424" y="11760"/>
                    <a:pt x="37754" y="11822"/>
                  </a:cubicBezTo>
                  <a:cubicBezTo>
                    <a:pt x="38102" y="11894"/>
                    <a:pt x="38450" y="11929"/>
                    <a:pt x="38807" y="11938"/>
                  </a:cubicBezTo>
                  <a:cubicBezTo>
                    <a:pt x="39744" y="11938"/>
                    <a:pt x="40484" y="11715"/>
                    <a:pt x="41037" y="11260"/>
                  </a:cubicBezTo>
                  <a:cubicBezTo>
                    <a:pt x="41572" y="10841"/>
                    <a:pt x="41885" y="10190"/>
                    <a:pt x="41867" y="9494"/>
                  </a:cubicBezTo>
                  <a:cubicBezTo>
                    <a:pt x="41876" y="9012"/>
                    <a:pt x="41724" y="8539"/>
                    <a:pt x="41430" y="8165"/>
                  </a:cubicBezTo>
                  <a:cubicBezTo>
                    <a:pt x="41153" y="7799"/>
                    <a:pt x="40645" y="7460"/>
                    <a:pt x="39922" y="7165"/>
                  </a:cubicBezTo>
                  <a:cubicBezTo>
                    <a:pt x="39369" y="6942"/>
                    <a:pt x="39012" y="6746"/>
                    <a:pt x="38843" y="6603"/>
                  </a:cubicBezTo>
                  <a:cubicBezTo>
                    <a:pt x="38682" y="6443"/>
                    <a:pt x="38593" y="6211"/>
                    <a:pt x="38602" y="5979"/>
                  </a:cubicBezTo>
                  <a:lnTo>
                    <a:pt x="38593" y="5970"/>
                  </a:lnTo>
                  <a:cubicBezTo>
                    <a:pt x="38593" y="5747"/>
                    <a:pt x="38700" y="5533"/>
                    <a:pt x="38887" y="5408"/>
                  </a:cubicBezTo>
                  <a:cubicBezTo>
                    <a:pt x="39104" y="5272"/>
                    <a:pt x="39349" y="5200"/>
                    <a:pt x="39598" y="5200"/>
                  </a:cubicBezTo>
                  <a:cubicBezTo>
                    <a:pt x="39626" y="5200"/>
                    <a:pt x="39653" y="5201"/>
                    <a:pt x="39681" y="5203"/>
                  </a:cubicBezTo>
                  <a:cubicBezTo>
                    <a:pt x="40002" y="5203"/>
                    <a:pt x="40315" y="5265"/>
                    <a:pt x="40618" y="5381"/>
                  </a:cubicBezTo>
                  <a:cubicBezTo>
                    <a:pt x="40912" y="5479"/>
                    <a:pt x="41189" y="5622"/>
                    <a:pt x="41448" y="5801"/>
                  </a:cubicBezTo>
                  <a:lnTo>
                    <a:pt x="41448" y="4043"/>
                  </a:lnTo>
                  <a:cubicBezTo>
                    <a:pt x="41180" y="3936"/>
                    <a:pt x="40903" y="3856"/>
                    <a:pt x="40618" y="3811"/>
                  </a:cubicBezTo>
                  <a:cubicBezTo>
                    <a:pt x="40323" y="3749"/>
                    <a:pt x="40020" y="3722"/>
                    <a:pt x="39726" y="3722"/>
                  </a:cubicBezTo>
                  <a:close/>
                  <a:moveTo>
                    <a:pt x="54619" y="0"/>
                  </a:moveTo>
                  <a:cubicBezTo>
                    <a:pt x="53904" y="0"/>
                    <a:pt x="53219" y="292"/>
                    <a:pt x="52706" y="796"/>
                  </a:cubicBezTo>
                  <a:cubicBezTo>
                    <a:pt x="52180" y="1331"/>
                    <a:pt x="51894" y="2063"/>
                    <a:pt x="51921" y="2821"/>
                  </a:cubicBezTo>
                  <a:lnTo>
                    <a:pt x="51921" y="3918"/>
                  </a:lnTo>
                  <a:lnTo>
                    <a:pt x="50645" y="3918"/>
                  </a:lnTo>
                  <a:lnTo>
                    <a:pt x="50645" y="5426"/>
                  </a:lnTo>
                  <a:lnTo>
                    <a:pt x="51921" y="5426"/>
                  </a:lnTo>
                  <a:lnTo>
                    <a:pt x="51921" y="11751"/>
                  </a:lnTo>
                  <a:lnTo>
                    <a:pt x="53741" y="11751"/>
                  </a:lnTo>
                  <a:lnTo>
                    <a:pt x="53741" y="5426"/>
                  </a:lnTo>
                  <a:lnTo>
                    <a:pt x="56417" y="5426"/>
                  </a:lnTo>
                  <a:lnTo>
                    <a:pt x="56408" y="9449"/>
                  </a:lnTo>
                  <a:cubicBezTo>
                    <a:pt x="56408" y="10279"/>
                    <a:pt x="56604" y="10903"/>
                    <a:pt x="56979" y="11314"/>
                  </a:cubicBezTo>
                  <a:cubicBezTo>
                    <a:pt x="57354" y="11733"/>
                    <a:pt x="57916" y="11938"/>
                    <a:pt x="58674" y="11938"/>
                  </a:cubicBezTo>
                  <a:cubicBezTo>
                    <a:pt x="58933" y="11938"/>
                    <a:pt x="59200" y="11911"/>
                    <a:pt x="59459" y="11858"/>
                  </a:cubicBezTo>
                  <a:cubicBezTo>
                    <a:pt x="59655" y="11822"/>
                    <a:pt x="59843" y="11760"/>
                    <a:pt x="60021" y="11671"/>
                  </a:cubicBezTo>
                  <a:lnTo>
                    <a:pt x="60021" y="10145"/>
                  </a:lnTo>
                  <a:cubicBezTo>
                    <a:pt x="59905" y="10225"/>
                    <a:pt x="59780" y="10288"/>
                    <a:pt x="59646" y="10332"/>
                  </a:cubicBezTo>
                  <a:cubicBezTo>
                    <a:pt x="59522" y="10377"/>
                    <a:pt x="59397" y="10404"/>
                    <a:pt x="59272" y="10404"/>
                  </a:cubicBezTo>
                  <a:cubicBezTo>
                    <a:pt x="58906" y="10404"/>
                    <a:pt x="58638" y="10306"/>
                    <a:pt x="58469" y="10109"/>
                  </a:cubicBezTo>
                  <a:cubicBezTo>
                    <a:pt x="58299" y="9913"/>
                    <a:pt x="58210" y="9574"/>
                    <a:pt x="58210" y="9092"/>
                  </a:cubicBezTo>
                  <a:lnTo>
                    <a:pt x="58210" y="5426"/>
                  </a:lnTo>
                  <a:lnTo>
                    <a:pt x="60021" y="5426"/>
                  </a:lnTo>
                  <a:lnTo>
                    <a:pt x="60021" y="3918"/>
                  </a:lnTo>
                  <a:lnTo>
                    <a:pt x="58210" y="3918"/>
                  </a:lnTo>
                  <a:lnTo>
                    <a:pt x="58210" y="1590"/>
                  </a:lnTo>
                  <a:lnTo>
                    <a:pt x="56408" y="2152"/>
                  </a:lnTo>
                  <a:lnTo>
                    <a:pt x="56408" y="3909"/>
                  </a:lnTo>
                  <a:lnTo>
                    <a:pt x="53741" y="3909"/>
                  </a:lnTo>
                  <a:lnTo>
                    <a:pt x="53741" y="2955"/>
                  </a:lnTo>
                  <a:cubicBezTo>
                    <a:pt x="53741" y="2491"/>
                    <a:pt x="53848" y="2134"/>
                    <a:pt x="54053" y="1884"/>
                  </a:cubicBezTo>
                  <a:cubicBezTo>
                    <a:pt x="54254" y="1658"/>
                    <a:pt x="54550" y="1526"/>
                    <a:pt x="54852" y="1526"/>
                  </a:cubicBezTo>
                  <a:cubicBezTo>
                    <a:pt x="54871" y="1526"/>
                    <a:pt x="54890" y="1526"/>
                    <a:pt x="54909" y="1527"/>
                  </a:cubicBezTo>
                  <a:cubicBezTo>
                    <a:pt x="55088" y="1527"/>
                    <a:pt x="55257" y="1545"/>
                    <a:pt x="55427" y="1599"/>
                  </a:cubicBezTo>
                  <a:cubicBezTo>
                    <a:pt x="55525" y="1634"/>
                    <a:pt x="55632" y="1679"/>
                    <a:pt x="55730" y="1733"/>
                  </a:cubicBezTo>
                  <a:lnTo>
                    <a:pt x="55730" y="145"/>
                  </a:lnTo>
                  <a:cubicBezTo>
                    <a:pt x="55587" y="91"/>
                    <a:pt x="55436" y="55"/>
                    <a:pt x="55284" y="38"/>
                  </a:cubicBezTo>
                  <a:cubicBezTo>
                    <a:pt x="55097" y="20"/>
                    <a:pt x="54900" y="2"/>
                    <a:pt x="54713" y="2"/>
                  </a:cubicBezTo>
                  <a:cubicBezTo>
                    <a:pt x="54682" y="1"/>
                    <a:pt x="54650" y="0"/>
                    <a:pt x="54619" y="0"/>
                  </a:cubicBezTo>
                  <a:close/>
                  <a:moveTo>
                    <a:pt x="20394" y="3704"/>
                  </a:moveTo>
                  <a:cubicBezTo>
                    <a:pt x="19082" y="3722"/>
                    <a:pt x="18065" y="4132"/>
                    <a:pt x="17343" y="4944"/>
                  </a:cubicBezTo>
                  <a:cubicBezTo>
                    <a:pt x="16629" y="5756"/>
                    <a:pt x="16263" y="6791"/>
                    <a:pt x="16263" y="8049"/>
                  </a:cubicBezTo>
                  <a:cubicBezTo>
                    <a:pt x="16272" y="9182"/>
                    <a:pt x="16620" y="10118"/>
                    <a:pt x="17316" y="10850"/>
                  </a:cubicBezTo>
                  <a:cubicBezTo>
                    <a:pt x="18021" y="11572"/>
                    <a:pt x="18931" y="11938"/>
                    <a:pt x="20055" y="11938"/>
                  </a:cubicBezTo>
                  <a:cubicBezTo>
                    <a:pt x="20089" y="11939"/>
                    <a:pt x="20122" y="11939"/>
                    <a:pt x="20156" y="11939"/>
                  </a:cubicBezTo>
                  <a:cubicBezTo>
                    <a:pt x="20524" y="11939"/>
                    <a:pt x="20891" y="11895"/>
                    <a:pt x="21250" y="11813"/>
                  </a:cubicBezTo>
                  <a:cubicBezTo>
                    <a:pt x="21589" y="11733"/>
                    <a:pt x="21919" y="11608"/>
                    <a:pt x="22223" y="11430"/>
                  </a:cubicBezTo>
                  <a:lnTo>
                    <a:pt x="22223" y="9717"/>
                  </a:lnTo>
                  <a:cubicBezTo>
                    <a:pt x="21955" y="9922"/>
                    <a:pt x="21652" y="10092"/>
                    <a:pt x="21331" y="10216"/>
                  </a:cubicBezTo>
                  <a:cubicBezTo>
                    <a:pt x="21054" y="10341"/>
                    <a:pt x="20760" y="10404"/>
                    <a:pt x="20456" y="10404"/>
                  </a:cubicBezTo>
                  <a:lnTo>
                    <a:pt x="20447" y="10404"/>
                  </a:lnTo>
                  <a:cubicBezTo>
                    <a:pt x="19734" y="10404"/>
                    <a:pt x="19163" y="10181"/>
                    <a:pt x="18752" y="9744"/>
                  </a:cubicBezTo>
                  <a:cubicBezTo>
                    <a:pt x="18333" y="9315"/>
                    <a:pt x="18128" y="8691"/>
                    <a:pt x="18128" y="7888"/>
                  </a:cubicBezTo>
                  <a:cubicBezTo>
                    <a:pt x="18128" y="7085"/>
                    <a:pt x="18342" y="6452"/>
                    <a:pt x="18779" y="5979"/>
                  </a:cubicBezTo>
                  <a:cubicBezTo>
                    <a:pt x="19204" y="5520"/>
                    <a:pt x="19791" y="5263"/>
                    <a:pt x="20401" y="5263"/>
                  </a:cubicBezTo>
                  <a:cubicBezTo>
                    <a:pt x="20431" y="5263"/>
                    <a:pt x="20462" y="5264"/>
                    <a:pt x="20492" y="5265"/>
                  </a:cubicBezTo>
                  <a:cubicBezTo>
                    <a:pt x="20795" y="5274"/>
                    <a:pt x="21099" y="5337"/>
                    <a:pt x="21384" y="5453"/>
                  </a:cubicBezTo>
                  <a:cubicBezTo>
                    <a:pt x="21687" y="5569"/>
                    <a:pt x="21973" y="5729"/>
                    <a:pt x="22232" y="5925"/>
                  </a:cubicBezTo>
                  <a:lnTo>
                    <a:pt x="22232" y="4159"/>
                  </a:lnTo>
                  <a:cubicBezTo>
                    <a:pt x="21973" y="4016"/>
                    <a:pt x="21696" y="3909"/>
                    <a:pt x="21411" y="3838"/>
                  </a:cubicBezTo>
                  <a:cubicBezTo>
                    <a:pt x="21081" y="3758"/>
                    <a:pt x="20733" y="3713"/>
                    <a:pt x="20394" y="3704"/>
                  </a:cubicBezTo>
                  <a:close/>
                  <a:moveTo>
                    <a:pt x="32134" y="3731"/>
                  </a:moveTo>
                  <a:cubicBezTo>
                    <a:pt x="30867" y="3731"/>
                    <a:pt x="29886" y="4115"/>
                    <a:pt x="29172" y="4864"/>
                  </a:cubicBezTo>
                  <a:cubicBezTo>
                    <a:pt x="28458" y="5622"/>
                    <a:pt x="28102" y="6648"/>
                    <a:pt x="28102" y="7951"/>
                  </a:cubicBezTo>
                  <a:cubicBezTo>
                    <a:pt x="28102" y="9182"/>
                    <a:pt x="28458" y="10163"/>
                    <a:pt x="29145" y="10877"/>
                  </a:cubicBezTo>
                  <a:cubicBezTo>
                    <a:pt x="29841" y="11590"/>
                    <a:pt x="30778" y="11947"/>
                    <a:pt x="31956" y="11947"/>
                  </a:cubicBezTo>
                  <a:cubicBezTo>
                    <a:pt x="33187" y="11947"/>
                    <a:pt x="34150" y="11572"/>
                    <a:pt x="34864" y="10814"/>
                  </a:cubicBezTo>
                  <a:cubicBezTo>
                    <a:pt x="35577" y="10065"/>
                    <a:pt x="35934" y="9057"/>
                    <a:pt x="35934" y="7781"/>
                  </a:cubicBezTo>
                  <a:cubicBezTo>
                    <a:pt x="35925" y="6541"/>
                    <a:pt x="35595" y="5551"/>
                    <a:pt x="34926" y="4828"/>
                  </a:cubicBezTo>
                  <a:cubicBezTo>
                    <a:pt x="34257" y="4097"/>
                    <a:pt x="33329" y="3731"/>
                    <a:pt x="32134" y="3731"/>
                  </a:cubicBezTo>
                  <a:close/>
                  <a:moveTo>
                    <a:pt x="46666" y="3740"/>
                  </a:moveTo>
                  <a:cubicBezTo>
                    <a:pt x="45408" y="3740"/>
                    <a:pt x="44418" y="4115"/>
                    <a:pt x="43705" y="4873"/>
                  </a:cubicBezTo>
                  <a:cubicBezTo>
                    <a:pt x="43000" y="5631"/>
                    <a:pt x="42643" y="6657"/>
                    <a:pt x="42643" y="7951"/>
                  </a:cubicBezTo>
                  <a:lnTo>
                    <a:pt x="42634" y="7951"/>
                  </a:lnTo>
                  <a:cubicBezTo>
                    <a:pt x="42643" y="9191"/>
                    <a:pt x="42991" y="10172"/>
                    <a:pt x="43687" y="10886"/>
                  </a:cubicBezTo>
                  <a:cubicBezTo>
                    <a:pt x="44374" y="11590"/>
                    <a:pt x="45310" y="11947"/>
                    <a:pt x="46497" y="11947"/>
                  </a:cubicBezTo>
                  <a:cubicBezTo>
                    <a:pt x="46511" y="11947"/>
                    <a:pt x="46525" y="11947"/>
                    <a:pt x="46538" y="11947"/>
                  </a:cubicBezTo>
                  <a:cubicBezTo>
                    <a:pt x="47741" y="11947"/>
                    <a:pt x="48700" y="11564"/>
                    <a:pt x="49405" y="10823"/>
                  </a:cubicBezTo>
                  <a:cubicBezTo>
                    <a:pt x="50110" y="10074"/>
                    <a:pt x="50467" y="9057"/>
                    <a:pt x="50467" y="7790"/>
                  </a:cubicBezTo>
                  <a:cubicBezTo>
                    <a:pt x="50467" y="6550"/>
                    <a:pt x="50128" y="5560"/>
                    <a:pt x="49459" y="4828"/>
                  </a:cubicBezTo>
                  <a:cubicBezTo>
                    <a:pt x="48790" y="4106"/>
                    <a:pt x="47862" y="3740"/>
                    <a:pt x="46666" y="374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7" name="Google Shape;165;p17">
              <a:extLst>
                <a:ext uri="{FF2B5EF4-FFF2-40B4-BE49-F238E27FC236}">
                  <a16:creationId xmlns:a16="http://schemas.microsoft.com/office/drawing/2014/main" id="{BB53B913-2385-89C8-8CD9-302F8E9EB3DD}"/>
                </a:ext>
              </a:extLst>
            </p:cNvPr>
            <p:cNvSpPr/>
            <p:nvPr/>
          </p:nvSpPr>
          <p:spPr>
            <a:xfrm>
              <a:off x="633633" y="-1170893"/>
              <a:ext cx="159560" cy="111531"/>
            </a:xfrm>
            <a:custGeom>
              <a:avLst/>
              <a:gdLst/>
              <a:ahLst/>
              <a:cxnLst/>
              <a:rect l="l" t="t" r="r" b="b"/>
              <a:pathLst>
                <a:path w="14757" h="10315" extrusionOk="0">
                  <a:moveTo>
                    <a:pt x="14049" y="1"/>
                  </a:moveTo>
                  <a:cubicBezTo>
                    <a:pt x="14038" y="1"/>
                    <a:pt x="14027" y="1"/>
                    <a:pt x="14016" y="1"/>
                  </a:cubicBezTo>
                  <a:cubicBezTo>
                    <a:pt x="13677" y="1"/>
                    <a:pt x="13373" y="242"/>
                    <a:pt x="13302" y="581"/>
                  </a:cubicBezTo>
                  <a:lnTo>
                    <a:pt x="10733" y="7959"/>
                  </a:lnTo>
                  <a:lnTo>
                    <a:pt x="8199" y="599"/>
                  </a:lnTo>
                  <a:cubicBezTo>
                    <a:pt x="8112" y="248"/>
                    <a:pt x="7800" y="1"/>
                    <a:pt x="7434" y="1"/>
                  </a:cubicBezTo>
                  <a:cubicBezTo>
                    <a:pt x="7427" y="1"/>
                    <a:pt x="7421" y="1"/>
                    <a:pt x="7414" y="1"/>
                  </a:cubicBezTo>
                  <a:lnTo>
                    <a:pt x="7334" y="1"/>
                  </a:lnTo>
                  <a:cubicBezTo>
                    <a:pt x="6986" y="10"/>
                    <a:pt x="6674" y="251"/>
                    <a:pt x="6602" y="599"/>
                  </a:cubicBezTo>
                  <a:lnTo>
                    <a:pt x="4051" y="7959"/>
                  </a:lnTo>
                  <a:lnTo>
                    <a:pt x="1517" y="626"/>
                  </a:lnTo>
                  <a:cubicBezTo>
                    <a:pt x="1437" y="260"/>
                    <a:pt x="1125" y="1"/>
                    <a:pt x="759" y="1"/>
                  </a:cubicBezTo>
                  <a:cubicBezTo>
                    <a:pt x="754" y="1"/>
                    <a:pt x="748" y="1"/>
                    <a:pt x="742" y="1"/>
                  </a:cubicBezTo>
                  <a:cubicBezTo>
                    <a:pt x="340" y="1"/>
                    <a:pt x="10" y="319"/>
                    <a:pt x="1" y="724"/>
                  </a:cubicBezTo>
                  <a:cubicBezTo>
                    <a:pt x="10" y="858"/>
                    <a:pt x="45" y="1001"/>
                    <a:pt x="99" y="1125"/>
                  </a:cubicBezTo>
                  <a:lnTo>
                    <a:pt x="3150" y="9636"/>
                  </a:lnTo>
                  <a:lnTo>
                    <a:pt x="3159" y="9636"/>
                  </a:lnTo>
                  <a:cubicBezTo>
                    <a:pt x="3257" y="10029"/>
                    <a:pt x="3596" y="10305"/>
                    <a:pt x="3997" y="10314"/>
                  </a:cubicBezTo>
                  <a:lnTo>
                    <a:pt x="4042" y="10314"/>
                  </a:lnTo>
                  <a:cubicBezTo>
                    <a:pt x="4435" y="10314"/>
                    <a:pt x="4782" y="10029"/>
                    <a:pt x="4854" y="9636"/>
                  </a:cubicBezTo>
                  <a:lnTo>
                    <a:pt x="7387" y="2410"/>
                  </a:lnTo>
                  <a:lnTo>
                    <a:pt x="9894" y="9636"/>
                  </a:lnTo>
                  <a:cubicBezTo>
                    <a:pt x="9975" y="10029"/>
                    <a:pt x="10314" y="10314"/>
                    <a:pt x="10715" y="10314"/>
                  </a:cubicBezTo>
                  <a:lnTo>
                    <a:pt x="10769" y="10314"/>
                  </a:lnTo>
                  <a:cubicBezTo>
                    <a:pt x="11161" y="10296"/>
                    <a:pt x="11491" y="10020"/>
                    <a:pt x="11589" y="9636"/>
                  </a:cubicBezTo>
                  <a:lnTo>
                    <a:pt x="14667" y="1108"/>
                  </a:lnTo>
                  <a:cubicBezTo>
                    <a:pt x="14712" y="983"/>
                    <a:pt x="14747" y="840"/>
                    <a:pt x="14756" y="697"/>
                  </a:cubicBezTo>
                  <a:cubicBezTo>
                    <a:pt x="14756" y="510"/>
                    <a:pt x="14676" y="331"/>
                    <a:pt x="14533" y="198"/>
                  </a:cubicBezTo>
                  <a:cubicBezTo>
                    <a:pt x="14407" y="71"/>
                    <a:pt x="14233" y="1"/>
                    <a:pt x="14049"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9" name="Google Shape;166;p17">
              <a:extLst>
                <a:ext uri="{FF2B5EF4-FFF2-40B4-BE49-F238E27FC236}">
                  <a16:creationId xmlns:a16="http://schemas.microsoft.com/office/drawing/2014/main" id="{50E04BB9-E94F-CB21-323D-1ADC29788B8D}"/>
                </a:ext>
              </a:extLst>
            </p:cNvPr>
            <p:cNvSpPr/>
            <p:nvPr/>
          </p:nvSpPr>
          <p:spPr>
            <a:xfrm>
              <a:off x="908346" y="-1171088"/>
              <a:ext cx="62237" cy="112007"/>
            </a:xfrm>
            <a:custGeom>
              <a:avLst/>
              <a:gdLst/>
              <a:ahLst/>
              <a:cxnLst/>
              <a:rect l="l" t="t" r="r" b="b"/>
              <a:pathLst>
                <a:path w="5756" h="10359" extrusionOk="0">
                  <a:moveTo>
                    <a:pt x="798" y="1"/>
                  </a:moveTo>
                  <a:cubicBezTo>
                    <a:pt x="788" y="1"/>
                    <a:pt x="778" y="1"/>
                    <a:pt x="768" y="2"/>
                  </a:cubicBezTo>
                  <a:cubicBezTo>
                    <a:pt x="349" y="10"/>
                    <a:pt x="19" y="349"/>
                    <a:pt x="28" y="760"/>
                  </a:cubicBezTo>
                  <a:lnTo>
                    <a:pt x="10" y="760"/>
                  </a:lnTo>
                  <a:lnTo>
                    <a:pt x="10" y="9565"/>
                  </a:lnTo>
                  <a:cubicBezTo>
                    <a:pt x="1" y="9841"/>
                    <a:pt x="135" y="10109"/>
                    <a:pt x="376" y="10252"/>
                  </a:cubicBezTo>
                  <a:cubicBezTo>
                    <a:pt x="496" y="10323"/>
                    <a:pt x="630" y="10359"/>
                    <a:pt x="764" y="10359"/>
                  </a:cubicBezTo>
                  <a:cubicBezTo>
                    <a:pt x="898" y="10359"/>
                    <a:pt x="1031" y="10323"/>
                    <a:pt x="1152" y="10252"/>
                  </a:cubicBezTo>
                  <a:cubicBezTo>
                    <a:pt x="1393" y="10109"/>
                    <a:pt x="1535" y="9841"/>
                    <a:pt x="1518" y="9565"/>
                  </a:cubicBezTo>
                  <a:lnTo>
                    <a:pt x="1518" y="6157"/>
                  </a:lnTo>
                  <a:cubicBezTo>
                    <a:pt x="1518" y="3240"/>
                    <a:pt x="3114" y="1777"/>
                    <a:pt x="5068" y="1536"/>
                  </a:cubicBezTo>
                  <a:cubicBezTo>
                    <a:pt x="5461" y="1500"/>
                    <a:pt x="5755" y="1170"/>
                    <a:pt x="5746" y="778"/>
                  </a:cubicBezTo>
                  <a:cubicBezTo>
                    <a:pt x="5755" y="581"/>
                    <a:pt x="5675" y="376"/>
                    <a:pt x="5541" y="233"/>
                  </a:cubicBezTo>
                  <a:cubicBezTo>
                    <a:pt x="5405" y="98"/>
                    <a:pt x="5222" y="19"/>
                    <a:pt x="5028" y="19"/>
                  </a:cubicBezTo>
                  <a:cubicBezTo>
                    <a:pt x="5017" y="19"/>
                    <a:pt x="5007" y="19"/>
                    <a:pt x="4997" y="19"/>
                  </a:cubicBezTo>
                  <a:cubicBezTo>
                    <a:pt x="3908" y="19"/>
                    <a:pt x="2267" y="813"/>
                    <a:pt x="1526" y="2491"/>
                  </a:cubicBezTo>
                  <a:lnTo>
                    <a:pt x="1526" y="760"/>
                  </a:lnTo>
                  <a:cubicBezTo>
                    <a:pt x="1526" y="555"/>
                    <a:pt x="1446" y="358"/>
                    <a:pt x="1303" y="216"/>
                  </a:cubicBezTo>
                  <a:cubicBezTo>
                    <a:pt x="1168" y="80"/>
                    <a:pt x="984" y="1"/>
                    <a:pt x="798"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0" name="Google Shape;167;p17">
              <a:extLst>
                <a:ext uri="{FF2B5EF4-FFF2-40B4-BE49-F238E27FC236}">
                  <a16:creationId xmlns:a16="http://schemas.microsoft.com/office/drawing/2014/main" id="{1EC6A098-4091-E43E-E17B-EABEB178AC29}"/>
                </a:ext>
              </a:extLst>
            </p:cNvPr>
            <p:cNvSpPr/>
            <p:nvPr/>
          </p:nvSpPr>
          <p:spPr>
            <a:xfrm>
              <a:off x="969220" y="-1171174"/>
              <a:ext cx="100902" cy="112699"/>
            </a:xfrm>
            <a:custGeom>
              <a:avLst/>
              <a:gdLst/>
              <a:ahLst/>
              <a:cxnLst/>
              <a:rect l="l" t="t" r="r" b="b"/>
              <a:pathLst>
                <a:path w="9332" h="10423" extrusionOk="0">
                  <a:moveTo>
                    <a:pt x="4702" y="1258"/>
                  </a:moveTo>
                  <a:cubicBezTo>
                    <a:pt x="6664" y="1258"/>
                    <a:pt x="7699" y="2838"/>
                    <a:pt x="7860" y="4648"/>
                  </a:cubicBezTo>
                  <a:lnTo>
                    <a:pt x="1490" y="4648"/>
                  </a:lnTo>
                  <a:cubicBezTo>
                    <a:pt x="1677" y="2704"/>
                    <a:pt x="2980" y="1258"/>
                    <a:pt x="4702" y="1258"/>
                  </a:cubicBezTo>
                  <a:close/>
                  <a:moveTo>
                    <a:pt x="4737" y="1"/>
                  </a:moveTo>
                  <a:cubicBezTo>
                    <a:pt x="2007" y="1"/>
                    <a:pt x="0" y="2320"/>
                    <a:pt x="0" y="5193"/>
                  </a:cubicBezTo>
                  <a:lnTo>
                    <a:pt x="0" y="5228"/>
                  </a:lnTo>
                  <a:cubicBezTo>
                    <a:pt x="0" y="8324"/>
                    <a:pt x="2213" y="10420"/>
                    <a:pt x="4933" y="10420"/>
                  </a:cubicBezTo>
                  <a:cubicBezTo>
                    <a:pt x="4986" y="10422"/>
                    <a:pt x="5039" y="10423"/>
                    <a:pt x="5092" y="10423"/>
                  </a:cubicBezTo>
                  <a:cubicBezTo>
                    <a:pt x="6428" y="10423"/>
                    <a:pt x="7718" y="9883"/>
                    <a:pt x="8654" y="8922"/>
                  </a:cubicBezTo>
                  <a:cubicBezTo>
                    <a:pt x="8796" y="8797"/>
                    <a:pt x="8885" y="8627"/>
                    <a:pt x="8885" y="8440"/>
                  </a:cubicBezTo>
                  <a:cubicBezTo>
                    <a:pt x="8894" y="8181"/>
                    <a:pt x="8743" y="7949"/>
                    <a:pt x="8511" y="7851"/>
                  </a:cubicBezTo>
                  <a:cubicBezTo>
                    <a:pt x="8427" y="7814"/>
                    <a:pt x="8341" y="7796"/>
                    <a:pt x="8255" y="7796"/>
                  </a:cubicBezTo>
                  <a:cubicBezTo>
                    <a:pt x="8094" y="7796"/>
                    <a:pt x="7937" y="7859"/>
                    <a:pt x="7815" y="7976"/>
                  </a:cubicBezTo>
                  <a:cubicBezTo>
                    <a:pt x="7065" y="8709"/>
                    <a:pt x="6052" y="9127"/>
                    <a:pt x="5002" y="9127"/>
                  </a:cubicBezTo>
                  <a:cubicBezTo>
                    <a:pt x="4991" y="9127"/>
                    <a:pt x="4980" y="9127"/>
                    <a:pt x="4969" y="9127"/>
                  </a:cubicBezTo>
                  <a:cubicBezTo>
                    <a:pt x="3212" y="9127"/>
                    <a:pt x="1704" y="7922"/>
                    <a:pt x="1490" y="5755"/>
                  </a:cubicBezTo>
                  <a:lnTo>
                    <a:pt x="8636" y="5755"/>
                  </a:lnTo>
                  <a:cubicBezTo>
                    <a:pt x="8823" y="5755"/>
                    <a:pt x="9001" y="5683"/>
                    <a:pt x="9126" y="5549"/>
                  </a:cubicBezTo>
                  <a:cubicBezTo>
                    <a:pt x="9260" y="5416"/>
                    <a:pt x="9332" y="5246"/>
                    <a:pt x="9332" y="5059"/>
                  </a:cubicBezTo>
                  <a:cubicBezTo>
                    <a:pt x="9332" y="2409"/>
                    <a:pt x="7663" y="1"/>
                    <a:pt x="4737"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1" name="Google Shape;168;p17">
              <a:extLst>
                <a:ext uri="{FF2B5EF4-FFF2-40B4-BE49-F238E27FC236}">
                  <a16:creationId xmlns:a16="http://schemas.microsoft.com/office/drawing/2014/main" id="{34B969A9-2AEE-865E-C20F-D6EA796B0C7D}"/>
                </a:ext>
              </a:extLst>
            </p:cNvPr>
            <p:cNvSpPr/>
            <p:nvPr/>
          </p:nvSpPr>
          <p:spPr>
            <a:xfrm>
              <a:off x="793463" y="-1170958"/>
              <a:ext cx="95604" cy="112580"/>
            </a:xfrm>
            <a:custGeom>
              <a:avLst/>
              <a:gdLst/>
              <a:ahLst/>
              <a:cxnLst/>
              <a:rect l="l" t="t" r="r" b="b"/>
              <a:pathLst>
                <a:path w="8842" h="10412" extrusionOk="0">
                  <a:moveTo>
                    <a:pt x="4461" y="5101"/>
                  </a:moveTo>
                  <a:cubicBezTo>
                    <a:pt x="5461" y="5101"/>
                    <a:pt x="6451" y="5244"/>
                    <a:pt x="7414" y="5529"/>
                  </a:cubicBezTo>
                  <a:lnTo>
                    <a:pt x="7414" y="6502"/>
                  </a:lnTo>
                  <a:lnTo>
                    <a:pt x="7414" y="6511"/>
                  </a:lnTo>
                  <a:cubicBezTo>
                    <a:pt x="7414" y="8090"/>
                    <a:pt x="5898" y="9223"/>
                    <a:pt x="4051" y="9223"/>
                  </a:cubicBezTo>
                  <a:cubicBezTo>
                    <a:pt x="2686" y="9223"/>
                    <a:pt x="1518" y="8482"/>
                    <a:pt x="1518" y="7216"/>
                  </a:cubicBezTo>
                  <a:lnTo>
                    <a:pt x="1518" y="7180"/>
                  </a:lnTo>
                  <a:cubicBezTo>
                    <a:pt x="1518" y="5913"/>
                    <a:pt x="2570" y="5101"/>
                    <a:pt x="4461" y="5101"/>
                  </a:cubicBezTo>
                  <a:close/>
                  <a:moveTo>
                    <a:pt x="4255" y="1"/>
                  </a:moveTo>
                  <a:cubicBezTo>
                    <a:pt x="3327" y="1"/>
                    <a:pt x="2399" y="190"/>
                    <a:pt x="1544" y="569"/>
                  </a:cubicBezTo>
                  <a:cubicBezTo>
                    <a:pt x="1286" y="659"/>
                    <a:pt x="1116" y="917"/>
                    <a:pt x="1134" y="1194"/>
                  </a:cubicBezTo>
                  <a:cubicBezTo>
                    <a:pt x="1143" y="1551"/>
                    <a:pt x="1437" y="1836"/>
                    <a:pt x="1794" y="1836"/>
                  </a:cubicBezTo>
                  <a:cubicBezTo>
                    <a:pt x="1892" y="1836"/>
                    <a:pt x="1981" y="1809"/>
                    <a:pt x="2071" y="1774"/>
                  </a:cubicBezTo>
                  <a:cubicBezTo>
                    <a:pt x="2735" y="1474"/>
                    <a:pt x="3459" y="1314"/>
                    <a:pt x="4188" y="1314"/>
                  </a:cubicBezTo>
                  <a:cubicBezTo>
                    <a:pt x="4261" y="1314"/>
                    <a:pt x="4335" y="1316"/>
                    <a:pt x="4408" y="1319"/>
                  </a:cubicBezTo>
                  <a:cubicBezTo>
                    <a:pt x="6281" y="1319"/>
                    <a:pt x="7397" y="2255"/>
                    <a:pt x="7397" y="4058"/>
                  </a:cubicBezTo>
                  <a:lnTo>
                    <a:pt x="7397" y="4414"/>
                  </a:lnTo>
                  <a:cubicBezTo>
                    <a:pt x="6442" y="4136"/>
                    <a:pt x="5455" y="3985"/>
                    <a:pt x="4466" y="3985"/>
                  </a:cubicBezTo>
                  <a:cubicBezTo>
                    <a:pt x="4411" y="3985"/>
                    <a:pt x="4356" y="3985"/>
                    <a:pt x="4301" y="3986"/>
                  </a:cubicBezTo>
                  <a:cubicBezTo>
                    <a:pt x="1758" y="3986"/>
                    <a:pt x="1" y="5119"/>
                    <a:pt x="1" y="7242"/>
                  </a:cubicBezTo>
                  <a:lnTo>
                    <a:pt x="1" y="7278"/>
                  </a:lnTo>
                  <a:cubicBezTo>
                    <a:pt x="1" y="9339"/>
                    <a:pt x="1892" y="10409"/>
                    <a:pt x="3757" y="10409"/>
                  </a:cubicBezTo>
                  <a:cubicBezTo>
                    <a:pt x="3803" y="10411"/>
                    <a:pt x="3850" y="10411"/>
                    <a:pt x="3896" y="10411"/>
                  </a:cubicBezTo>
                  <a:cubicBezTo>
                    <a:pt x="5271" y="10411"/>
                    <a:pt x="6559" y="9775"/>
                    <a:pt x="7397" y="8679"/>
                  </a:cubicBezTo>
                  <a:lnTo>
                    <a:pt x="7397" y="9642"/>
                  </a:lnTo>
                  <a:cubicBezTo>
                    <a:pt x="7388" y="9829"/>
                    <a:pt x="7468" y="10008"/>
                    <a:pt x="7602" y="10142"/>
                  </a:cubicBezTo>
                  <a:cubicBezTo>
                    <a:pt x="7728" y="10268"/>
                    <a:pt x="7902" y="10339"/>
                    <a:pt x="8079" y="10339"/>
                  </a:cubicBezTo>
                  <a:cubicBezTo>
                    <a:pt x="8089" y="10339"/>
                    <a:pt x="8100" y="10338"/>
                    <a:pt x="8110" y="10338"/>
                  </a:cubicBezTo>
                  <a:cubicBezTo>
                    <a:pt x="8306" y="10338"/>
                    <a:pt x="8494" y="10267"/>
                    <a:pt x="8628" y="10124"/>
                  </a:cubicBezTo>
                  <a:cubicBezTo>
                    <a:pt x="8761" y="9981"/>
                    <a:pt x="8842" y="9794"/>
                    <a:pt x="8833" y="9597"/>
                  </a:cubicBezTo>
                  <a:lnTo>
                    <a:pt x="8833" y="4049"/>
                  </a:lnTo>
                  <a:cubicBezTo>
                    <a:pt x="8833" y="2773"/>
                    <a:pt x="8485" y="1801"/>
                    <a:pt x="7798" y="1114"/>
                  </a:cubicBezTo>
                  <a:cubicBezTo>
                    <a:pt x="7058" y="373"/>
                    <a:pt x="5969" y="7"/>
                    <a:pt x="4551" y="7"/>
                  </a:cubicBezTo>
                  <a:cubicBezTo>
                    <a:pt x="4452" y="3"/>
                    <a:pt x="4353" y="1"/>
                    <a:pt x="4255"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2" name="Google Shape;169;p17">
              <a:extLst>
                <a:ext uri="{FF2B5EF4-FFF2-40B4-BE49-F238E27FC236}">
                  <a16:creationId xmlns:a16="http://schemas.microsoft.com/office/drawing/2014/main" id="{68BC5C7B-3AB1-8892-A1EB-6F59DAC506CE}"/>
                </a:ext>
              </a:extLst>
            </p:cNvPr>
            <p:cNvSpPr/>
            <p:nvPr/>
          </p:nvSpPr>
          <p:spPr>
            <a:xfrm>
              <a:off x="342906" y="-1173229"/>
              <a:ext cx="283698" cy="114926"/>
            </a:xfrm>
            <a:custGeom>
              <a:avLst/>
              <a:gdLst/>
              <a:ahLst/>
              <a:cxnLst/>
              <a:rect l="l" t="t" r="r" b="b"/>
              <a:pathLst>
                <a:path w="26238" h="10629" extrusionOk="0">
                  <a:moveTo>
                    <a:pt x="1493" y="0"/>
                  </a:moveTo>
                  <a:cubicBezTo>
                    <a:pt x="1287" y="0"/>
                    <a:pt x="1082" y="45"/>
                    <a:pt x="893" y="137"/>
                  </a:cubicBezTo>
                  <a:cubicBezTo>
                    <a:pt x="545" y="289"/>
                    <a:pt x="268" y="574"/>
                    <a:pt x="135" y="940"/>
                  </a:cubicBezTo>
                  <a:cubicBezTo>
                    <a:pt x="1" y="1297"/>
                    <a:pt x="28" y="1689"/>
                    <a:pt x="197" y="2037"/>
                  </a:cubicBezTo>
                  <a:lnTo>
                    <a:pt x="3391" y="8960"/>
                  </a:lnTo>
                  <a:cubicBezTo>
                    <a:pt x="3890" y="10048"/>
                    <a:pt x="4417" y="10619"/>
                    <a:pt x="5407" y="10619"/>
                  </a:cubicBezTo>
                  <a:cubicBezTo>
                    <a:pt x="6477" y="10619"/>
                    <a:pt x="6932" y="10004"/>
                    <a:pt x="7441" y="8960"/>
                  </a:cubicBezTo>
                  <a:lnTo>
                    <a:pt x="10251" y="2858"/>
                  </a:lnTo>
                  <a:cubicBezTo>
                    <a:pt x="10303" y="2695"/>
                    <a:pt x="10454" y="2581"/>
                    <a:pt x="10624" y="2581"/>
                  </a:cubicBezTo>
                  <a:cubicBezTo>
                    <a:pt x="10631" y="2581"/>
                    <a:pt x="10637" y="2581"/>
                    <a:pt x="10644" y="2581"/>
                  </a:cubicBezTo>
                  <a:cubicBezTo>
                    <a:pt x="10768" y="2581"/>
                    <a:pt x="10876" y="2635"/>
                    <a:pt x="10965" y="2715"/>
                  </a:cubicBezTo>
                  <a:cubicBezTo>
                    <a:pt x="11045" y="2804"/>
                    <a:pt x="11090" y="2912"/>
                    <a:pt x="11090" y="3036"/>
                  </a:cubicBezTo>
                  <a:lnTo>
                    <a:pt x="11090" y="8960"/>
                  </a:lnTo>
                  <a:cubicBezTo>
                    <a:pt x="11090" y="9879"/>
                    <a:pt x="11598" y="10628"/>
                    <a:pt x="12571" y="10628"/>
                  </a:cubicBezTo>
                  <a:cubicBezTo>
                    <a:pt x="13543" y="10628"/>
                    <a:pt x="14069" y="9879"/>
                    <a:pt x="14069" y="8960"/>
                  </a:cubicBezTo>
                  <a:lnTo>
                    <a:pt x="14069" y="4125"/>
                  </a:lnTo>
                  <a:cubicBezTo>
                    <a:pt x="14060" y="3697"/>
                    <a:pt x="14221" y="3295"/>
                    <a:pt x="14524" y="3001"/>
                  </a:cubicBezTo>
                  <a:cubicBezTo>
                    <a:pt x="14796" y="2729"/>
                    <a:pt x="15175" y="2578"/>
                    <a:pt x="15562" y="2578"/>
                  </a:cubicBezTo>
                  <a:cubicBezTo>
                    <a:pt x="15594" y="2578"/>
                    <a:pt x="15626" y="2579"/>
                    <a:pt x="15657" y="2581"/>
                  </a:cubicBezTo>
                  <a:cubicBezTo>
                    <a:pt x="15679" y="2581"/>
                    <a:pt x="15701" y="2580"/>
                    <a:pt x="15722" y="2580"/>
                  </a:cubicBezTo>
                  <a:cubicBezTo>
                    <a:pt x="16110" y="2580"/>
                    <a:pt x="16485" y="2731"/>
                    <a:pt x="16763" y="3010"/>
                  </a:cubicBezTo>
                  <a:cubicBezTo>
                    <a:pt x="17049" y="3304"/>
                    <a:pt x="17201" y="3706"/>
                    <a:pt x="17174" y="4125"/>
                  </a:cubicBezTo>
                  <a:lnTo>
                    <a:pt x="17174" y="8960"/>
                  </a:lnTo>
                  <a:cubicBezTo>
                    <a:pt x="17174" y="9879"/>
                    <a:pt x="17682" y="10628"/>
                    <a:pt x="18655" y="10628"/>
                  </a:cubicBezTo>
                  <a:cubicBezTo>
                    <a:pt x="19627" y="10628"/>
                    <a:pt x="20153" y="9888"/>
                    <a:pt x="20153" y="8960"/>
                  </a:cubicBezTo>
                  <a:lnTo>
                    <a:pt x="20153" y="4125"/>
                  </a:lnTo>
                  <a:cubicBezTo>
                    <a:pt x="20136" y="3706"/>
                    <a:pt x="20296" y="3295"/>
                    <a:pt x="20599" y="3001"/>
                  </a:cubicBezTo>
                  <a:cubicBezTo>
                    <a:pt x="20880" y="2729"/>
                    <a:pt x="21252" y="2578"/>
                    <a:pt x="21638" y="2578"/>
                  </a:cubicBezTo>
                  <a:cubicBezTo>
                    <a:pt x="21669" y="2578"/>
                    <a:pt x="21701" y="2579"/>
                    <a:pt x="21732" y="2581"/>
                  </a:cubicBezTo>
                  <a:cubicBezTo>
                    <a:pt x="21754" y="2581"/>
                    <a:pt x="21776" y="2580"/>
                    <a:pt x="21797" y="2580"/>
                  </a:cubicBezTo>
                  <a:cubicBezTo>
                    <a:pt x="22185" y="2580"/>
                    <a:pt x="22560" y="2731"/>
                    <a:pt x="22839" y="3010"/>
                  </a:cubicBezTo>
                  <a:cubicBezTo>
                    <a:pt x="23133" y="3304"/>
                    <a:pt x="23285" y="3706"/>
                    <a:pt x="23258" y="4125"/>
                  </a:cubicBezTo>
                  <a:lnTo>
                    <a:pt x="23258" y="8960"/>
                  </a:lnTo>
                  <a:cubicBezTo>
                    <a:pt x="23258" y="9879"/>
                    <a:pt x="23766" y="10628"/>
                    <a:pt x="24739" y="10628"/>
                  </a:cubicBezTo>
                  <a:cubicBezTo>
                    <a:pt x="25711" y="10628"/>
                    <a:pt x="26238" y="9879"/>
                    <a:pt x="26238" y="8960"/>
                  </a:cubicBezTo>
                  <a:lnTo>
                    <a:pt x="26238" y="3447"/>
                  </a:lnTo>
                  <a:cubicBezTo>
                    <a:pt x="26238" y="1422"/>
                    <a:pt x="24605" y="3"/>
                    <a:pt x="22642" y="3"/>
                  </a:cubicBezTo>
                  <a:cubicBezTo>
                    <a:pt x="21447" y="30"/>
                    <a:pt x="20314" y="512"/>
                    <a:pt x="19466" y="1359"/>
                  </a:cubicBezTo>
                  <a:cubicBezTo>
                    <a:pt x="18815" y="512"/>
                    <a:pt x="17914" y="3"/>
                    <a:pt x="16389" y="3"/>
                  </a:cubicBezTo>
                  <a:cubicBezTo>
                    <a:pt x="14783" y="3"/>
                    <a:pt x="13382" y="1359"/>
                    <a:pt x="13382" y="1359"/>
                  </a:cubicBezTo>
                  <a:cubicBezTo>
                    <a:pt x="12722" y="539"/>
                    <a:pt x="11741" y="39"/>
                    <a:pt x="10697" y="3"/>
                  </a:cubicBezTo>
                  <a:cubicBezTo>
                    <a:pt x="9270" y="3"/>
                    <a:pt x="8137" y="628"/>
                    <a:pt x="7450" y="2207"/>
                  </a:cubicBezTo>
                  <a:lnTo>
                    <a:pt x="5407" y="7006"/>
                  </a:lnTo>
                  <a:lnTo>
                    <a:pt x="2802" y="851"/>
                  </a:lnTo>
                  <a:cubicBezTo>
                    <a:pt x="2641" y="494"/>
                    <a:pt x="2356" y="226"/>
                    <a:pt x="1999" y="92"/>
                  </a:cubicBezTo>
                  <a:cubicBezTo>
                    <a:pt x="1836" y="32"/>
                    <a:pt x="1665" y="0"/>
                    <a:pt x="1493"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3" name="Google Shape;170;p17">
              <a:extLst>
                <a:ext uri="{FF2B5EF4-FFF2-40B4-BE49-F238E27FC236}">
                  <a16:creationId xmlns:a16="http://schemas.microsoft.com/office/drawing/2014/main" id="{1B5E0CC6-6296-3B39-B57F-F64E5E07FBF0}"/>
                </a:ext>
              </a:extLst>
            </p:cNvPr>
            <p:cNvSpPr/>
            <p:nvPr/>
          </p:nvSpPr>
          <p:spPr>
            <a:xfrm>
              <a:off x="1071366" y="-1170980"/>
              <a:ext cx="26923" cy="26923"/>
            </a:xfrm>
            <a:custGeom>
              <a:avLst/>
              <a:gdLst/>
              <a:ahLst/>
              <a:cxnLst/>
              <a:rect l="l" t="t" r="r" b="b"/>
              <a:pathLst>
                <a:path w="2490" h="2490" extrusionOk="0">
                  <a:moveTo>
                    <a:pt x="1241" y="223"/>
                  </a:moveTo>
                  <a:cubicBezTo>
                    <a:pt x="1517" y="223"/>
                    <a:pt x="1767" y="331"/>
                    <a:pt x="1963" y="527"/>
                  </a:cubicBezTo>
                  <a:cubicBezTo>
                    <a:pt x="2150" y="714"/>
                    <a:pt x="2258" y="973"/>
                    <a:pt x="2249" y="1240"/>
                  </a:cubicBezTo>
                  <a:lnTo>
                    <a:pt x="2249" y="1249"/>
                  </a:lnTo>
                  <a:cubicBezTo>
                    <a:pt x="2266" y="1615"/>
                    <a:pt x="2079" y="1972"/>
                    <a:pt x="1758" y="2159"/>
                  </a:cubicBezTo>
                  <a:cubicBezTo>
                    <a:pt x="1602" y="2257"/>
                    <a:pt x="1423" y="2307"/>
                    <a:pt x="1244" y="2307"/>
                  </a:cubicBezTo>
                  <a:cubicBezTo>
                    <a:pt x="1064" y="2307"/>
                    <a:pt x="884" y="2257"/>
                    <a:pt x="723" y="2159"/>
                  </a:cubicBezTo>
                  <a:cubicBezTo>
                    <a:pt x="402" y="1972"/>
                    <a:pt x="215" y="1615"/>
                    <a:pt x="241" y="1249"/>
                  </a:cubicBezTo>
                  <a:cubicBezTo>
                    <a:pt x="232" y="982"/>
                    <a:pt x="340" y="723"/>
                    <a:pt x="527" y="527"/>
                  </a:cubicBezTo>
                  <a:cubicBezTo>
                    <a:pt x="714" y="339"/>
                    <a:pt x="973" y="223"/>
                    <a:pt x="1241" y="223"/>
                  </a:cubicBezTo>
                  <a:close/>
                  <a:moveTo>
                    <a:pt x="1241" y="0"/>
                  </a:moveTo>
                  <a:cubicBezTo>
                    <a:pt x="554" y="0"/>
                    <a:pt x="1" y="554"/>
                    <a:pt x="1" y="1240"/>
                  </a:cubicBezTo>
                  <a:cubicBezTo>
                    <a:pt x="1" y="1927"/>
                    <a:pt x="554" y="2489"/>
                    <a:pt x="1241" y="2489"/>
                  </a:cubicBezTo>
                  <a:cubicBezTo>
                    <a:pt x="1927" y="2489"/>
                    <a:pt x="2489" y="1927"/>
                    <a:pt x="2489" y="1240"/>
                  </a:cubicBezTo>
                  <a:cubicBezTo>
                    <a:pt x="2489" y="554"/>
                    <a:pt x="1927" y="0"/>
                    <a:pt x="1241"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4" name="Google Shape;171;p17">
              <a:extLst>
                <a:ext uri="{FF2B5EF4-FFF2-40B4-BE49-F238E27FC236}">
                  <a16:creationId xmlns:a16="http://schemas.microsoft.com/office/drawing/2014/main" id="{867C9F8D-C7B9-59B3-59D2-42ABCC610A20}"/>
                </a:ext>
              </a:extLst>
            </p:cNvPr>
            <p:cNvSpPr/>
            <p:nvPr/>
          </p:nvSpPr>
          <p:spPr>
            <a:xfrm>
              <a:off x="1079562" y="-1164438"/>
              <a:ext cx="11104" cy="13245"/>
            </a:xfrm>
            <a:custGeom>
              <a:avLst/>
              <a:gdLst/>
              <a:ahLst/>
              <a:cxnLst/>
              <a:rect l="l" t="t" r="r" b="b"/>
              <a:pathLst>
                <a:path w="1027" h="1225" extrusionOk="0">
                  <a:moveTo>
                    <a:pt x="554" y="243"/>
                  </a:moveTo>
                  <a:cubicBezTo>
                    <a:pt x="679" y="243"/>
                    <a:pt x="759" y="305"/>
                    <a:pt x="759" y="421"/>
                  </a:cubicBezTo>
                  <a:cubicBezTo>
                    <a:pt x="759" y="520"/>
                    <a:pt x="688" y="591"/>
                    <a:pt x="554" y="591"/>
                  </a:cubicBezTo>
                  <a:lnTo>
                    <a:pt x="277" y="591"/>
                  </a:lnTo>
                  <a:lnTo>
                    <a:pt x="277" y="243"/>
                  </a:lnTo>
                  <a:close/>
                  <a:moveTo>
                    <a:pt x="594" y="1"/>
                  </a:moveTo>
                  <a:cubicBezTo>
                    <a:pt x="584" y="1"/>
                    <a:pt x="573" y="1"/>
                    <a:pt x="563" y="2"/>
                  </a:cubicBezTo>
                  <a:lnTo>
                    <a:pt x="144" y="2"/>
                  </a:lnTo>
                  <a:cubicBezTo>
                    <a:pt x="108" y="2"/>
                    <a:pt x="72" y="11"/>
                    <a:pt x="45" y="38"/>
                  </a:cubicBezTo>
                  <a:cubicBezTo>
                    <a:pt x="28" y="65"/>
                    <a:pt x="10" y="100"/>
                    <a:pt x="10" y="136"/>
                  </a:cubicBezTo>
                  <a:lnTo>
                    <a:pt x="1" y="1090"/>
                  </a:lnTo>
                  <a:cubicBezTo>
                    <a:pt x="1" y="1162"/>
                    <a:pt x="63" y="1224"/>
                    <a:pt x="135" y="1224"/>
                  </a:cubicBezTo>
                  <a:cubicBezTo>
                    <a:pt x="215" y="1224"/>
                    <a:pt x="277" y="1162"/>
                    <a:pt x="277" y="1090"/>
                  </a:cubicBezTo>
                  <a:lnTo>
                    <a:pt x="277" y="823"/>
                  </a:lnTo>
                  <a:lnTo>
                    <a:pt x="483" y="823"/>
                  </a:lnTo>
                  <a:lnTo>
                    <a:pt x="741" y="1144"/>
                  </a:lnTo>
                  <a:cubicBezTo>
                    <a:pt x="777" y="1189"/>
                    <a:pt x="822" y="1215"/>
                    <a:pt x="875" y="1215"/>
                  </a:cubicBezTo>
                  <a:cubicBezTo>
                    <a:pt x="911" y="1215"/>
                    <a:pt x="938" y="1198"/>
                    <a:pt x="964" y="1180"/>
                  </a:cubicBezTo>
                  <a:cubicBezTo>
                    <a:pt x="991" y="1153"/>
                    <a:pt x="1000" y="1126"/>
                    <a:pt x="1000" y="1090"/>
                  </a:cubicBezTo>
                  <a:cubicBezTo>
                    <a:pt x="1000" y="1055"/>
                    <a:pt x="982" y="1019"/>
                    <a:pt x="955" y="992"/>
                  </a:cubicBezTo>
                  <a:lnTo>
                    <a:pt x="777" y="760"/>
                  </a:lnTo>
                  <a:cubicBezTo>
                    <a:pt x="929" y="707"/>
                    <a:pt x="1027" y="564"/>
                    <a:pt x="1018" y="395"/>
                  </a:cubicBezTo>
                  <a:cubicBezTo>
                    <a:pt x="1018" y="296"/>
                    <a:pt x="982" y="198"/>
                    <a:pt x="911" y="127"/>
                  </a:cubicBezTo>
                  <a:cubicBezTo>
                    <a:pt x="821" y="45"/>
                    <a:pt x="708" y="1"/>
                    <a:pt x="594"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5" name="Google Shape;172;p17">
              <a:extLst>
                <a:ext uri="{FF2B5EF4-FFF2-40B4-BE49-F238E27FC236}">
                  <a16:creationId xmlns:a16="http://schemas.microsoft.com/office/drawing/2014/main" id="{E3B8E100-4C5D-DFD2-B758-FDAA4ABDC1BA}"/>
                </a:ext>
              </a:extLst>
            </p:cNvPr>
            <p:cNvSpPr/>
            <p:nvPr/>
          </p:nvSpPr>
          <p:spPr>
            <a:xfrm>
              <a:off x="1186346" y="-1290685"/>
              <a:ext cx="7817" cy="350055"/>
            </a:xfrm>
            <a:custGeom>
              <a:avLst/>
              <a:gdLst/>
              <a:ahLst/>
              <a:cxnLst/>
              <a:rect l="l" t="t" r="r" b="b"/>
              <a:pathLst>
                <a:path w="723" h="32375" extrusionOk="0">
                  <a:moveTo>
                    <a:pt x="0" y="1"/>
                  </a:moveTo>
                  <a:lnTo>
                    <a:pt x="0" y="32375"/>
                  </a:lnTo>
                  <a:lnTo>
                    <a:pt x="723" y="32375"/>
                  </a:lnTo>
                  <a:lnTo>
                    <a:pt x="723" y="1"/>
                  </a:ln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6" name="Google Shape;173;p17">
              <a:extLst>
                <a:ext uri="{FF2B5EF4-FFF2-40B4-BE49-F238E27FC236}">
                  <a16:creationId xmlns:a16="http://schemas.microsoft.com/office/drawing/2014/main" id="{E90FE041-3F11-6ED4-2579-0351C1B0E323}"/>
                </a:ext>
              </a:extLst>
            </p:cNvPr>
            <p:cNvSpPr/>
            <p:nvPr/>
          </p:nvSpPr>
          <p:spPr>
            <a:xfrm>
              <a:off x="1303737" y="-1211397"/>
              <a:ext cx="88176" cy="88079"/>
            </a:xfrm>
            <a:custGeom>
              <a:avLst/>
              <a:gdLst/>
              <a:ahLst/>
              <a:cxnLst/>
              <a:rect l="l" t="t" r="r" b="b"/>
              <a:pathLst>
                <a:path w="8155" h="8146" extrusionOk="0">
                  <a:moveTo>
                    <a:pt x="0" y="1"/>
                  </a:moveTo>
                  <a:lnTo>
                    <a:pt x="0" y="8145"/>
                  </a:lnTo>
                  <a:lnTo>
                    <a:pt x="8154" y="8145"/>
                  </a:lnTo>
                  <a:lnTo>
                    <a:pt x="8154" y="1"/>
                  </a:lnTo>
                  <a:close/>
                </a:path>
              </a:pathLst>
            </a:custGeom>
            <a:solidFill>
              <a:srgbClr val="F0512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7" name="Google Shape;174;p17">
              <a:extLst>
                <a:ext uri="{FF2B5EF4-FFF2-40B4-BE49-F238E27FC236}">
                  <a16:creationId xmlns:a16="http://schemas.microsoft.com/office/drawing/2014/main" id="{7A066FBD-A05C-B402-26BE-B93ED267DDCD}"/>
                </a:ext>
              </a:extLst>
            </p:cNvPr>
            <p:cNvSpPr/>
            <p:nvPr/>
          </p:nvSpPr>
          <p:spPr>
            <a:xfrm>
              <a:off x="1406564" y="-1211397"/>
              <a:ext cx="88079" cy="88079"/>
            </a:xfrm>
            <a:custGeom>
              <a:avLst/>
              <a:gdLst/>
              <a:ahLst/>
              <a:cxnLst/>
              <a:rect l="l" t="t" r="r" b="b"/>
              <a:pathLst>
                <a:path w="8146" h="8146" extrusionOk="0">
                  <a:moveTo>
                    <a:pt x="0" y="1"/>
                  </a:moveTo>
                  <a:lnTo>
                    <a:pt x="0" y="8145"/>
                  </a:lnTo>
                  <a:lnTo>
                    <a:pt x="8145" y="8145"/>
                  </a:lnTo>
                  <a:lnTo>
                    <a:pt x="8145" y="1"/>
                  </a:lnTo>
                  <a:close/>
                </a:path>
              </a:pathLst>
            </a:custGeom>
            <a:solidFill>
              <a:srgbClr val="7EBA41"/>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9" name="Google Shape;175;p17">
              <a:extLst>
                <a:ext uri="{FF2B5EF4-FFF2-40B4-BE49-F238E27FC236}">
                  <a16:creationId xmlns:a16="http://schemas.microsoft.com/office/drawing/2014/main" id="{49CF5318-7A0E-25EE-E5B2-7E2D350933DC}"/>
                </a:ext>
              </a:extLst>
            </p:cNvPr>
            <p:cNvSpPr/>
            <p:nvPr/>
          </p:nvSpPr>
          <p:spPr>
            <a:xfrm>
              <a:off x="1303737" y="-1108570"/>
              <a:ext cx="88176" cy="88079"/>
            </a:xfrm>
            <a:custGeom>
              <a:avLst/>
              <a:gdLst/>
              <a:ahLst/>
              <a:cxnLst/>
              <a:rect l="l" t="t" r="r" b="b"/>
              <a:pathLst>
                <a:path w="8155" h="8146" extrusionOk="0">
                  <a:moveTo>
                    <a:pt x="0" y="0"/>
                  </a:moveTo>
                  <a:lnTo>
                    <a:pt x="0" y="8145"/>
                  </a:lnTo>
                  <a:lnTo>
                    <a:pt x="8154" y="8145"/>
                  </a:lnTo>
                  <a:lnTo>
                    <a:pt x="8154" y="0"/>
                  </a:lnTo>
                  <a:close/>
                </a:path>
              </a:pathLst>
            </a:custGeom>
            <a:solidFill>
              <a:srgbClr val="31A0D9"/>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20" name="Google Shape;176;p17">
              <a:extLst>
                <a:ext uri="{FF2B5EF4-FFF2-40B4-BE49-F238E27FC236}">
                  <a16:creationId xmlns:a16="http://schemas.microsoft.com/office/drawing/2014/main" id="{44766C49-89B0-C5E6-A007-0685194E0F83}"/>
                </a:ext>
              </a:extLst>
            </p:cNvPr>
            <p:cNvSpPr/>
            <p:nvPr/>
          </p:nvSpPr>
          <p:spPr>
            <a:xfrm>
              <a:off x="1406564" y="-1108570"/>
              <a:ext cx="88079" cy="88079"/>
            </a:xfrm>
            <a:custGeom>
              <a:avLst/>
              <a:gdLst/>
              <a:ahLst/>
              <a:cxnLst/>
              <a:rect l="l" t="t" r="r" b="b"/>
              <a:pathLst>
                <a:path w="8146" h="8146" extrusionOk="0">
                  <a:moveTo>
                    <a:pt x="0" y="0"/>
                  </a:moveTo>
                  <a:lnTo>
                    <a:pt x="0" y="8145"/>
                  </a:lnTo>
                  <a:lnTo>
                    <a:pt x="8145" y="8145"/>
                  </a:lnTo>
                  <a:lnTo>
                    <a:pt x="8145" y="0"/>
                  </a:lnTo>
                  <a:close/>
                </a:path>
              </a:pathLst>
            </a:custGeom>
            <a:solidFill>
              <a:srgbClr val="FAB60A"/>
            </a:solidFill>
            <a:ln>
              <a:noFill/>
            </a:ln>
          </p:spPr>
          <p:txBody>
            <a:bodyPr spcFirstLastPara="1" wrap="square" lIns="121900" tIns="121900" rIns="121900" bIns="121900" anchor="ctr" anchorCtr="0">
              <a:noAutofit/>
            </a:bodyPr>
            <a:lstStyle/>
            <a:p>
              <a:endParaRPr sz="2488">
                <a:latin typeface="Metropolis" pitchFamily="2" charset="77"/>
              </a:endParaRPr>
            </a:p>
          </p:txBody>
        </p:sp>
      </p:grpSp>
      <p:sp>
        <p:nvSpPr>
          <p:cNvPr id="18" name="Text Placeholder 862">
            <a:extLst>
              <a:ext uri="{FF2B5EF4-FFF2-40B4-BE49-F238E27FC236}">
                <a16:creationId xmlns:a16="http://schemas.microsoft.com/office/drawing/2014/main" id="{E56855D3-D3B3-4208-ADBF-9790190F0A6E}"/>
              </a:ext>
            </a:extLst>
          </p:cNvPr>
          <p:cNvSpPr>
            <a:spLocks noGrp="1"/>
          </p:cNvSpPr>
          <p:nvPr>
            <p:ph type="body" sz="quarter" idx="12" hasCustomPrompt="1"/>
          </p:nvPr>
        </p:nvSpPr>
        <p:spPr>
          <a:xfrm>
            <a:off x="608172" y="2514603"/>
            <a:ext cx="5558260" cy="1828799"/>
          </a:xfrm>
        </p:spPr>
        <p:txBody>
          <a:bodyPr anchor="ctr"/>
          <a:lstStyle>
            <a:lvl1pPr>
              <a:lnSpc>
                <a:spcPct val="100000"/>
              </a:lnSpc>
              <a:spcBef>
                <a:spcPts val="0"/>
              </a:spcBef>
              <a:defRPr sz="3599">
                <a:solidFill>
                  <a:schemeClr val="accent2"/>
                </a:solidFill>
              </a:defRPr>
            </a:lvl1pPr>
            <a:lvl2pPr marL="272968" indent="0">
              <a:buNone/>
              <a:defRPr/>
            </a:lvl2pPr>
          </a:lstStyle>
          <a:p>
            <a:pPr lvl="0"/>
            <a:r>
              <a:rPr lang="en-US"/>
              <a:t>Slide with large text placeholder and circle graphic. Circle is ocean color with a sample icon in the center.</a:t>
            </a:r>
          </a:p>
        </p:txBody>
      </p:sp>
      <p:sp>
        <p:nvSpPr>
          <p:cNvPr id="2147" name="Oval 2146" descr="place icon in center">
            <a:extLst>
              <a:ext uri="{FF2B5EF4-FFF2-40B4-BE49-F238E27FC236}">
                <a16:creationId xmlns:a16="http://schemas.microsoft.com/office/drawing/2014/main" id="{FDDA58E5-A99B-48C0-A6B7-6BAE32E46F62}"/>
              </a:ext>
              <a:ext uri="{C183D7F6-B498-43B3-948B-1728B52AA6E4}">
                <adec:decorative xmlns:adec="http://schemas.microsoft.com/office/drawing/2017/decorative" val="0"/>
              </a:ext>
            </a:extLst>
          </p:cNvPr>
          <p:cNvSpPr/>
          <p:nvPr/>
        </p:nvSpPr>
        <p:spPr bwMode="gray">
          <a:xfrm>
            <a:off x="6982031" y="1563893"/>
            <a:ext cx="3736885" cy="3735912"/>
          </a:xfrm>
          <a:prstGeom prst="ellipse">
            <a:avLst/>
          </a:prstGeom>
          <a:solidFill>
            <a:schemeClr val="bg1"/>
          </a:solidFill>
          <a:ln w="38100">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60307" lvl="0" algn="ctr">
              <a:spcAft>
                <a:spcPts val="800"/>
              </a:spcAft>
            </a:pPr>
            <a:endParaRPr lang="en-US" sz="1400" kern="0"/>
          </a:p>
        </p:txBody>
      </p:sp>
      <p:pic>
        <p:nvPicPr>
          <p:cNvPr id="21" name="Gradient-colored box">
            <a:extLst>
              <a:ext uri="{FF2B5EF4-FFF2-40B4-BE49-F238E27FC236}">
                <a16:creationId xmlns:a16="http://schemas.microsoft.com/office/drawing/2014/main" id="{3A43C408-750A-3F61-9B89-8FB7BC5BDBA9}"/>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6766563"/>
            <a:ext cx="12192000" cy="95225"/>
          </a:xfrm>
          <a:prstGeom prst="rect">
            <a:avLst/>
          </a:prstGeom>
        </p:spPr>
      </p:pic>
      <p:sp>
        <p:nvSpPr>
          <p:cNvPr id="2" name="Footer Placeholder 1">
            <a:extLst>
              <a:ext uri="{FF2B5EF4-FFF2-40B4-BE49-F238E27FC236}">
                <a16:creationId xmlns:a16="http://schemas.microsoft.com/office/drawing/2014/main" id="{932AB7EE-9151-1774-1638-44C69F15CCB5}"/>
              </a:ext>
            </a:extLst>
          </p:cNvPr>
          <p:cNvSpPr>
            <a:spLocks noGrp="1"/>
          </p:cNvSpPr>
          <p:nvPr>
            <p:ph type="ftr" sz="quarter" idx="13"/>
          </p:nvPr>
        </p:nvSpPr>
        <p:spPr/>
        <p:txBody>
          <a:bodyPr/>
          <a:lstStyle/>
          <a:p>
            <a:r>
              <a:rPr lang="en-US"/>
              <a:t>©2022 VMware, Inc. and Microsoft Corporation. All rights reserved.</a:t>
            </a:r>
          </a:p>
        </p:txBody>
      </p:sp>
      <p:sp>
        <p:nvSpPr>
          <p:cNvPr id="22" name="Slide Number Placeholder 21">
            <a:extLst>
              <a:ext uri="{FF2B5EF4-FFF2-40B4-BE49-F238E27FC236}">
                <a16:creationId xmlns:a16="http://schemas.microsoft.com/office/drawing/2014/main" id="{B6BD8AAA-274C-A9B9-3B15-011844E57326}"/>
              </a:ext>
            </a:extLst>
          </p:cNvPr>
          <p:cNvSpPr>
            <a:spLocks noGrp="1"/>
          </p:cNvSpPr>
          <p:nvPr>
            <p:ph type="sldNum" idx="14"/>
          </p:nvPr>
        </p:nvSpPr>
        <p:spPr/>
        <p:txBody>
          <a:bodyPr/>
          <a:lstStyle/>
          <a:p>
            <a:fld id="{3BD295A3-96FB-4E80-91AF-4225D266C57B}" type="slidenum">
              <a:rPr lang="en-US" smtClean="0"/>
              <a:t>‹#›</a:t>
            </a:fld>
            <a:endParaRPr lang="en-US"/>
          </a:p>
        </p:txBody>
      </p:sp>
    </p:spTree>
    <p:extLst>
      <p:ext uri="{BB962C8B-B14F-4D97-AF65-F5344CB8AC3E}">
        <p14:creationId xmlns:p14="http://schemas.microsoft.com/office/powerpoint/2010/main" val="2516060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theme" Target="../theme/theme3.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graphicFrame>
        <p:nvGraphicFramePr>
          <p:cNvPr id="34" name="Object 33" hidden="1">
            <a:extLst>
              <a:ext uri="{FF2B5EF4-FFF2-40B4-BE49-F238E27FC236}">
                <a16:creationId xmlns:a16="http://schemas.microsoft.com/office/drawing/2014/main" id="{63B9B4A0-3C23-6AD4-9BFC-DB58761D479A}"/>
              </a:ext>
            </a:extLst>
          </p:cNvPr>
          <p:cNvGraphicFramePr>
            <a:graphicFrameLocks noChangeAspect="1"/>
          </p:cNvGraphicFramePr>
          <p:nvPr userDrawn="1">
            <p:custDataLst>
              <p:tags r:id="rId8"/>
            </p:custDataLst>
            <p:extLst>
              <p:ext uri="{D42A27DB-BD31-4B8C-83A1-F6EECF244321}">
                <p14:modId xmlns:p14="http://schemas.microsoft.com/office/powerpoint/2010/main" val="26163566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25" imgH="424" progId="TCLayout.ActiveDocument.1">
                  <p:embed/>
                </p:oleObj>
              </mc:Choice>
              <mc:Fallback>
                <p:oleObj name="think-cell Slide" r:id="rId9" imgW="425" imgH="424" progId="TCLayout.ActiveDocument.1">
                  <p:embed/>
                  <p:pic>
                    <p:nvPicPr>
                      <p:cNvPr id="34" name="Object 33" hidden="1">
                        <a:extLst>
                          <a:ext uri="{FF2B5EF4-FFF2-40B4-BE49-F238E27FC236}">
                            <a16:creationId xmlns:a16="http://schemas.microsoft.com/office/drawing/2014/main" id="{63B9B4A0-3C23-6AD4-9BFC-DB58761D479A}"/>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0" name="Text Placeholder 3">
            <a:extLst>
              <a:ext uri="{FF2B5EF4-FFF2-40B4-BE49-F238E27FC236}">
                <a16:creationId xmlns:a16="http://schemas.microsoft.com/office/drawing/2014/main" id="{82F42317-AD13-1C64-2F94-CC80297B169C}"/>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1" name="GRID" hidden="1">
            <a:extLst>
              <a:ext uri="{FF2B5EF4-FFF2-40B4-BE49-F238E27FC236}">
                <a16:creationId xmlns:a16="http://schemas.microsoft.com/office/drawing/2014/main" id="{34E461C4-0667-0C35-3228-98017FD82325}"/>
              </a:ext>
            </a:extLst>
          </p:cNvPr>
          <p:cNvGrpSpPr/>
          <p:nvPr userDrawn="1"/>
        </p:nvGrpSpPr>
        <p:grpSpPr>
          <a:xfrm>
            <a:off x="0" y="0"/>
            <a:ext cx="12192000" cy="6858000"/>
            <a:chOff x="0" y="0"/>
            <a:chExt cx="12192000" cy="6858000"/>
          </a:xfrm>
        </p:grpSpPr>
        <p:cxnSp>
          <p:nvCxnSpPr>
            <p:cNvPr id="52" name="Straight Connector 51">
              <a:extLst>
                <a:ext uri="{FF2B5EF4-FFF2-40B4-BE49-F238E27FC236}">
                  <a16:creationId xmlns:a16="http://schemas.microsoft.com/office/drawing/2014/main" id="{BADC934D-23F7-24DF-DA08-BEED8647C31E}"/>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B651D8E-25A1-B58B-9598-5A8422966065}"/>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07EE53-9283-9473-8207-DF782B094AC4}"/>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C5D870-4275-37F9-5E2F-AC6CB02AD5CE}"/>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2226E0C-79A0-F1D6-6F7F-BF9171D12ACD}"/>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3F51624-73F7-B41C-75D1-49A2FE0B09DA}"/>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B5FD0EA-DCAF-9FEA-94B4-AD26C40410F7}"/>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CCEA043-FEA7-153C-1EE1-84DA54FC45CC}"/>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F48A40E-B71A-D448-08EB-8A94C01AC2D8}"/>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2DA704C-4918-7420-5D28-C99391980175}"/>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40B726C-16E4-7DE7-05E4-A46BF2935659}"/>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72B0F9E-1234-CD25-3FA7-773FFE9B718E}"/>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91C184D-2B61-C803-B22F-114E3FD8117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4C9E8B1-31B4-CFE5-EAF7-C12F90583EF6}"/>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176893B-08AD-FD98-2169-1961BD17DFAB}"/>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1AFBFDD-BEAD-44DE-9095-21C0402B430E}"/>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1D5E0BA-151A-147B-7A08-DE99D1B25713}"/>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E3295D0-69FC-C8EB-0CAE-3696160B889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2B4FD60-EADD-5FED-F719-F17301CB1286}"/>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2AB595E-B74B-CB33-2F53-2BEEF67E6AAC}"/>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0714933-FDFB-B2A2-07E5-4ACFE0E56D97}"/>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B10ABBA-69D6-1325-CA6D-5DF00A4985FA}"/>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F05DFB8-8E12-10A9-7FBB-8444BB364888}"/>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096A70B-C0BA-DCFF-8B1A-FE9957587B5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D6D9D50-AEE9-0173-9EBD-26D63D6AA106}"/>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792BC17-F8B1-F663-5537-67FB640A1CAC}"/>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1FB88C8-B103-6711-56E8-BEF86644781F}"/>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F08A7A5-CFE8-1E97-E179-6C1C6ACCD40B}"/>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C6ED779-2104-E72D-1B39-90FC1189FF8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15A26F0-D4F9-1FF2-6A81-073ED526CE78}"/>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541F0A8-B2FD-1DCA-EA4F-3170BA770A83}"/>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1FEC50-7C2D-21B2-2778-4F80B684835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C906BB8-2690-3905-35DE-BB2E3AEF6048}"/>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C2B3ED0-49E0-09A2-8C2D-8B4E525A91DB}"/>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6" name=".64 square" hidden="1">
            <a:extLst>
              <a:ext uri="{FF2B5EF4-FFF2-40B4-BE49-F238E27FC236}">
                <a16:creationId xmlns:a16="http://schemas.microsoft.com/office/drawing/2014/main" id="{66650E58-D3B3-4B0D-DCB9-EB501F0DFB1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7" name=".32 square" hidden="1">
            <a:extLst>
              <a:ext uri="{FF2B5EF4-FFF2-40B4-BE49-F238E27FC236}">
                <a16:creationId xmlns:a16="http://schemas.microsoft.com/office/drawing/2014/main" id="{3A24154E-FD9E-71DE-640D-BF95D5440D8F}"/>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4">
            <a:extLst>
              <a:ext uri="{FF2B5EF4-FFF2-40B4-BE49-F238E27FC236}">
                <a16:creationId xmlns:a16="http://schemas.microsoft.com/office/drawing/2014/main" id="{9E292CDA-3036-7D1C-B851-7A5EB15FA1C0}"/>
              </a:ext>
            </a:extLst>
          </p:cNvPr>
          <p:cNvSpPr>
            <a:spLocks noGrp="1"/>
          </p:cNvSpPr>
          <p:nvPr>
            <p:ph type="ftr" sz="quarter" idx="3"/>
          </p:nvPr>
        </p:nvSpPr>
        <p:spPr>
          <a:xfrm>
            <a:off x="584200" y="6477356"/>
            <a:ext cx="4114800" cy="123111"/>
          </a:xfrm>
          <a:prstGeom prst="rect">
            <a:avLst/>
          </a:prstGeom>
        </p:spPr>
        <p:txBody>
          <a:bodyPr vert="horz" lIns="0" tIns="0" rIns="0" bIns="0" rtlCol="0" anchor="ctr">
            <a:spAutoFit/>
          </a:bodyPr>
          <a:lstStyle>
            <a:lvl1pPr algn="l">
              <a:defRPr sz="800">
                <a:solidFill>
                  <a:schemeClr val="tx1"/>
                </a:solidFill>
              </a:defRPr>
            </a:lvl1pPr>
          </a:lstStyle>
          <a:p>
            <a:r>
              <a:rPr lang="en-US"/>
              <a:t>Microsoft Confidential</a:t>
            </a:r>
          </a:p>
        </p:txBody>
      </p:sp>
      <p:sp>
        <p:nvSpPr>
          <p:cNvPr id="6" name="Slide Number Placeholder 5">
            <a:extLst>
              <a:ext uri="{FF2B5EF4-FFF2-40B4-BE49-F238E27FC236}">
                <a16:creationId xmlns:a16="http://schemas.microsoft.com/office/drawing/2014/main" id="{5D5F60D1-9CD4-1377-F479-CA37B83380D2}"/>
              </a:ext>
            </a:extLst>
          </p:cNvPr>
          <p:cNvSpPr>
            <a:spLocks noGrp="1"/>
          </p:cNvSpPr>
          <p:nvPr>
            <p:ph type="sldNum" sz="quarter" idx="4"/>
          </p:nvPr>
        </p:nvSpPr>
        <p:spPr>
          <a:xfrm>
            <a:off x="8866633" y="6477356"/>
            <a:ext cx="2743200" cy="123111"/>
          </a:xfrm>
          <a:prstGeom prst="rect">
            <a:avLst/>
          </a:prstGeom>
        </p:spPr>
        <p:txBody>
          <a:bodyPr vert="horz" lIns="0" tIns="0" rIns="0" bIns="0" rtlCol="0" anchor="ctr">
            <a:spAutoFit/>
          </a:bodyPr>
          <a:lstStyle>
            <a:lvl1pPr algn="r">
              <a:defRPr sz="800">
                <a:solidFill>
                  <a:schemeClr val="tx1"/>
                </a:solidFill>
              </a:defRPr>
            </a:lvl1pPr>
          </a:lstStyle>
          <a:p>
            <a:fld id="{F126207E-29C7-4F9F-8309-C6BAAD6BC8C8}" type="slidenum">
              <a:rPr lang="en-US" smtClean="0"/>
              <a:pPr/>
              <a:t>‹#›</a:t>
            </a:fld>
            <a:endParaRPr lang="en-US"/>
          </a:p>
        </p:txBody>
      </p:sp>
    </p:spTree>
    <p:extLst>
      <p:ext uri="{BB962C8B-B14F-4D97-AF65-F5344CB8AC3E}">
        <p14:creationId xmlns:p14="http://schemas.microsoft.com/office/powerpoint/2010/main" val="1263763055"/>
      </p:ext>
    </p:extLst>
  </p:cSld>
  <p:clrMap bg1="lt1" tx1="dk1" bg2="lt2" tx2="dk2" accent1="accent1" accent2="accent2" accent3="accent3" accent4="accent4" accent5="accent5" accent6="accent6" hlink="hlink" folHlink="folHlink"/>
  <p:sldLayoutIdLst>
    <p:sldLayoutId id="2147483894" r:id="rId1"/>
    <p:sldLayoutId id="2147483896" r:id="rId2"/>
    <p:sldLayoutId id="2147483898" r:id="rId3"/>
    <p:sldLayoutId id="2147483915" r:id="rId4"/>
    <p:sldLayoutId id="2147483920" r:id="rId5"/>
    <p:sldLayoutId id="2147483986" r:id="rId6"/>
  </p:sldLayoutIdLst>
  <p:transition>
    <p:fade/>
  </p:transition>
  <p:hf hd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Segoe UI Semibold" panose="020B0702040204020203" pitchFamily="34" charset="0"/>
          <a:ea typeface="+mn-ea"/>
          <a:cs typeface="Segoe UI Semibold" panose="020B0702040204020203"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368">
          <p15:clr>
            <a:srgbClr val="C35EA4"/>
          </p15:clr>
        </p15:guide>
        <p15:guide id="32" pos="7313">
          <p15:clr>
            <a:srgbClr val="C35EA4"/>
          </p15:clr>
        </p15:guide>
        <p15:guide id="33" orient="horz" pos="369">
          <p15:clr>
            <a:srgbClr val="C35EA4"/>
          </p15:clr>
        </p15:guide>
        <p15:guide id="34" orient="horz" pos="3949">
          <p15:clr>
            <a:srgbClr val="C35EA4"/>
          </p15:clr>
        </p15:guide>
        <p15:guide id="35" orient="horz" pos="184">
          <p15:clr>
            <a:srgbClr val="A4A3A4"/>
          </p15:clr>
        </p15:guide>
        <p15:guide id="36" pos="185">
          <p15:clr>
            <a:srgbClr val="A4A3A4"/>
          </p15:clr>
        </p15:guide>
        <p15:guide id="37" orient="horz" pos="4135">
          <p15:clr>
            <a:srgbClr val="A4A3A4"/>
          </p15:clr>
        </p15:guide>
        <p15:guide id="38" pos="7495">
          <p15:clr>
            <a:srgbClr val="A4A3A4"/>
          </p15:clr>
        </p15:guide>
        <p15:guide id="39" orient="horz" pos="7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8" name="Google Shape;8;p1"/>
          <p:cNvSpPr txBox="1">
            <a:spLocks noGrp="1"/>
          </p:cNvSpPr>
          <p:nvPr>
            <p:ph type="sldNum" idx="12"/>
          </p:nvPr>
        </p:nvSpPr>
        <p:spPr>
          <a:xfrm>
            <a:off x="11125200" y="6400802"/>
            <a:ext cx="731600" cy="191387"/>
          </a:xfrm>
          <a:prstGeom prst="rect">
            <a:avLst/>
          </a:prstGeom>
          <a:noFill/>
          <a:ln>
            <a:noFill/>
          </a:ln>
        </p:spPr>
        <p:txBody>
          <a:bodyPr spcFirstLastPara="1" wrap="square" lIns="0" tIns="0" rIns="0" bIns="0" anchor="ctr" anchorCtr="0">
            <a:normAutofit/>
          </a:bodyPr>
          <a:lstStyle>
            <a:lvl1pPr lvl="0" algn="r">
              <a:buNone/>
              <a:defRPr sz="800" b="0" i="0">
                <a:solidFill>
                  <a:schemeClr val="tx1"/>
                </a:solidFill>
                <a:latin typeface="+mj-lt"/>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3BD295A3-96FB-4E80-91AF-4225D266C57B}" type="slidenum">
              <a:rPr lang="en-US" smtClean="0"/>
              <a:pPr/>
              <a:t>‹#›</a:t>
            </a:fld>
            <a:endParaRPr lang="en-US"/>
          </a:p>
        </p:txBody>
      </p:sp>
      <p:sp>
        <p:nvSpPr>
          <p:cNvPr id="5" name="Footer Placeholder 4">
            <a:extLst>
              <a:ext uri="{FF2B5EF4-FFF2-40B4-BE49-F238E27FC236}">
                <a16:creationId xmlns:a16="http://schemas.microsoft.com/office/drawing/2014/main" id="{747200A6-05FE-5D5A-6943-A0FA272FE528}"/>
              </a:ext>
            </a:extLst>
          </p:cNvPr>
          <p:cNvSpPr>
            <a:spLocks noGrp="1"/>
          </p:cNvSpPr>
          <p:nvPr>
            <p:ph type="ftr" sz="quarter" idx="3"/>
          </p:nvPr>
        </p:nvSpPr>
        <p:spPr>
          <a:xfrm>
            <a:off x="4038601" y="6404317"/>
            <a:ext cx="4114800" cy="191387"/>
          </a:xfrm>
          <a:prstGeom prst="rect">
            <a:avLst/>
          </a:prstGeom>
        </p:spPr>
        <p:txBody>
          <a:bodyPr vert="horz" lIns="0" tIns="0" rIns="0" bIns="0" rtlCol="0" anchor="ctr"/>
          <a:lstStyle>
            <a:lvl1pPr algn="ctr">
              <a:defRPr sz="800">
                <a:solidFill>
                  <a:schemeClr val="tx1"/>
                </a:solidFill>
                <a:latin typeface="+mj-lt"/>
              </a:defRPr>
            </a:lvl1pPr>
          </a:lstStyle>
          <a:p>
            <a:r>
              <a:rPr lang="en-US"/>
              <a:t>©2022 VMware, Inc. and Microsoft Corporation. All rights reserved.</a:t>
            </a:r>
          </a:p>
        </p:txBody>
      </p:sp>
      <p:sp>
        <p:nvSpPr>
          <p:cNvPr id="9" name="Title Placeholder 8">
            <a:extLst>
              <a:ext uri="{FF2B5EF4-FFF2-40B4-BE49-F238E27FC236}">
                <a16:creationId xmlns:a16="http://schemas.microsoft.com/office/drawing/2014/main" id="{31449C6B-669D-400A-4407-021205E8B3E9}"/>
              </a:ext>
            </a:extLst>
          </p:cNvPr>
          <p:cNvSpPr>
            <a:spLocks noGrp="1"/>
          </p:cNvSpPr>
          <p:nvPr>
            <p:ph type="title"/>
          </p:nvPr>
        </p:nvSpPr>
        <p:spPr>
          <a:xfrm>
            <a:off x="609600" y="366825"/>
            <a:ext cx="10972801" cy="547577"/>
          </a:xfrm>
          <a:prstGeom prst="rect">
            <a:avLst/>
          </a:prstGeom>
        </p:spPr>
        <p:txBody>
          <a:bodyPr vert="horz" lIns="0" tIns="0" rIns="0" bIns="0" rtlCol="0" anchor="t">
            <a:noAutofit/>
          </a:bodyPr>
          <a:lstStyle/>
          <a:p>
            <a:r>
              <a:rPr lang="en-US"/>
              <a:t>Click to edit Master title style</a:t>
            </a:r>
          </a:p>
        </p:txBody>
      </p:sp>
      <p:sp>
        <p:nvSpPr>
          <p:cNvPr id="13" name="Text Placeholder 12">
            <a:extLst>
              <a:ext uri="{FF2B5EF4-FFF2-40B4-BE49-F238E27FC236}">
                <a16:creationId xmlns:a16="http://schemas.microsoft.com/office/drawing/2014/main" id="{549FA1DA-D89B-34B7-3FB9-AA37FAF19A54}"/>
              </a:ext>
            </a:extLst>
          </p:cNvPr>
          <p:cNvSpPr>
            <a:spLocks noGrp="1"/>
          </p:cNvSpPr>
          <p:nvPr>
            <p:ph type="body" idx="1"/>
          </p:nvPr>
        </p:nvSpPr>
        <p:spPr>
          <a:xfrm>
            <a:off x="609600" y="1143000"/>
            <a:ext cx="10972799" cy="5038976"/>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562649"/>
      </p:ext>
    </p:extLst>
  </p:cSld>
  <p:clrMap bg1="lt1" tx1="dk1" bg2="dk2" tx2="lt2" accent1="accent1" accent2="accent2" accent3="accent3" accent4="accent4" accent5="accent5" accent6="accent6" hlink="hlink" folHlink="folHlink"/>
  <p:sldLayoutIdLst>
    <p:sldLayoutId id="2147484024" r:id="rId1"/>
    <p:sldLayoutId id="2147484026" r:id="rId2"/>
    <p:sldLayoutId id="2147484040" r:id="rId3"/>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2799" b="0" i="0" u="none" strike="noStrike" cap="none">
          <a:solidFill>
            <a:schemeClr val="accent2"/>
          </a:solidFill>
          <a:latin typeface="Metropolis" pitchFamily="2" charset="77"/>
          <a:ea typeface="Metropolis" pitchFamily="2" charset="77"/>
          <a:cs typeface="Arial"/>
          <a:sym typeface="Arial"/>
        </a:defRPr>
      </a:lvl1pPr>
      <a:lvl2pPr marR="0" lvl="1"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1200"/>
        </a:spcBef>
        <a:spcAft>
          <a:spcPts val="0"/>
        </a:spcAft>
        <a:buClr>
          <a:srgbClr val="000000"/>
        </a:buClr>
        <a:buFont typeface="Arial"/>
        <a:defRPr sz="1999" b="0" i="0" u="none" strike="noStrike" cap="none">
          <a:solidFill>
            <a:schemeClr val="bg2"/>
          </a:solidFill>
          <a:latin typeface="Metropolis" pitchFamily="2" charset="77"/>
          <a:ea typeface="Metropolis" pitchFamily="2" charset="77"/>
          <a:cs typeface="Arial"/>
          <a:sym typeface="Arial"/>
        </a:defRPr>
      </a:lvl1pPr>
      <a:lvl2pPr marL="457063" marR="0" lvl="1" indent="-182825" algn="l" rtl="0" eaLnBrk="1" hangingPunct="1">
        <a:lnSpc>
          <a:spcPct val="100000"/>
        </a:lnSpc>
        <a:spcBef>
          <a:spcPts val="1200"/>
        </a:spcBef>
        <a:spcAft>
          <a:spcPts val="0"/>
        </a:spcAft>
        <a:buClr>
          <a:schemeClr val="bg2"/>
        </a:buClr>
        <a:buFont typeface="Arial" panose="020B0604020202020204" pitchFamily="34" charset="0"/>
        <a:buChar char="•"/>
        <a:defRPr sz="1799" b="0" i="0" u="none" strike="noStrike" cap="none">
          <a:solidFill>
            <a:schemeClr val="bg2"/>
          </a:solidFill>
          <a:latin typeface="+mn-lt"/>
          <a:ea typeface="Arial"/>
          <a:cs typeface="Arial"/>
          <a:sym typeface="Arial"/>
        </a:defRPr>
      </a:lvl2pPr>
      <a:lvl3pPr marL="740442" marR="0" lvl="2" indent="-173684" algn="l" rtl="0" eaLnBrk="1" hangingPunct="1">
        <a:lnSpc>
          <a:spcPct val="100000"/>
        </a:lnSpc>
        <a:spcBef>
          <a:spcPts val="1200"/>
        </a:spcBef>
        <a:spcAft>
          <a:spcPts val="0"/>
        </a:spcAft>
        <a:buClr>
          <a:schemeClr val="bg2"/>
        </a:buClr>
        <a:buFont typeface="Symbol" panose="05050102010706020507" pitchFamily="18" charset="2"/>
        <a:buChar char=""/>
        <a:defRPr sz="1600" b="0" i="0" u="none" strike="noStrike" cap="none">
          <a:solidFill>
            <a:schemeClr val="bg2"/>
          </a:solidFill>
          <a:latin typeface="+mn-lt"/>
          <a:ea typeface="Arial"/>
          <a:cs typeface="Arial"/>
          <a:sym typeface="Arial"/>
        </a:defRPr>
      </a:lvl3pPr>
      <a:lvl4pPr marL="968973" marR="0" lvl="3" indent="-164543" algn="l" rtl="0" eaLnBrk="1" hangingPunct="1">
        <a:lnSpc>
          <a:spcPct val="100000"/>
        </a:lnSpc>
        <a:spcBef>
          <a:spcPts val="1200"/>
        </a:spcBef>
        <a:spcAft>
          <a:spcPts val="0"/>
        </a:spcAft>
        <a:buClr>
          <a:schemeClr val="bg2"/>
        </a:buClr>
        <a:buFont typeface="Arial" panose="020B0604020202020204" pitchFamily="34" charset="0"/>
        <a:buChar char="•"/>
        <a:defRPr sz="1400" b="0" i="0" u="none" strike="noStrike" cap="none">
          <a:solidFill>
            <a:schemeClr val="bg2"/>
          </a:solidFill>
          <a:latin typeface="+mn-lt"/>
          <a:ea typeface="Arial"/>
          <a:cs typeface="Arial"/>
          <a:sym typeface="Arial"/>
        </a:defRPr>
      </a:lvl4pPr>
      <a:lvl5pPr marL="1142657" marR="0" lvl="4" indent="-137119" algn="l" rtl="0" eaLnBrk="1" hangingPunct="1">
        <a:lnSpc>
          <a:spcPct val="100000"/>
        </a:lnSpc>
        <a:spcBef>
          <a:spcPts val="1200"/>
        </a:spcBef>
        <a:spcAft>
          <a:spcPts val="0"/>
        </a:spcAft>
        <a:buClr>
          <a:schemeClr val="bg2"/>
        </a:buClr>
        <a:buFont typeface="Symbol" panose="05050102010706020507" pitchFamily="18" charset="2"/>
        <a:buChar char=""/>
        <a:defRPr sz="1400" b="0" i="0" u="none" strike="noStrike" cap="none">
          <a:solidFill>
            <a:schemeClr val="bg2"/>
          </a:solidFill>
          <a:latin typeface="+mn-lt"/>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2" pos="3840">
          <p15:clr>
            <a:srgbClr val="547EBF"/>
          </p15:clr>
        </p15:guide>
        <p15:guide id="3" pos="4128">
          <p15:clr>
            <a:srgbClr val="F26B43"/>
          </p15:clr>
        </p15:guide>
        <p15:guide id="4" pos="4416">
          <p15:clr>
            <a:srgbClr val="F26B43"/>
          </p15:clr>
        </p15:guide>
        <p15:guide id="5" pos="4704">
          <p15:clr>
            <a:srgbClr val="F26B43"/>
          </p15:clr>
        </p15:guide>
        <p15:guide id="6" pos="4992">
          <p15:clr>
            <a:srgbClr val="9FCC3B"/>
          </p15:clr>
        </p15:guide>
        <p15:guide id="7" pos="5280">
          <p15:clr>
            <a:srgbClr val="F26B43"/>
          </p15:clr>
        </p15:guide>
        <p15:guide id="8" pos="5568">
          <p15:clr>
            <a:srgbClr val="547EBF"/>
          </p15:clr>
        </p15:guide>
        <p15:guide id="9" pos="5856">
          <p15:clr>
            <a:srgbClr val="F26B43"/>
          </p15:clr>
        </p15:guide>
        <p15:guide id="10" pos="6144">
          <p15:clr>
            <a:srgbClr val="F26B43"/>
          </p15:clr>
        </p15:guide>
        <p15:guide id="11" pos="6432">
          <p15:clr>
            <a:srgbClr val="F26B43"/>
          </p15:clr>
        </p15:guide>
        <p15:guide id="12" pos="6720">
          <p15:clr>
            <a:srgbClr val="F26B43"/>
          </p15:clr>
        </p15:guide>
        <p15:guide id="13" pos="7008">
          <p15:clr>
            <a:srgbClr val="F26B43"/>
          </p15:clr>
        </p15:guide>
        <p15:guide id="14" pos="7296">
          <p15:clr>
            <a:srgbClr val="5ACBF0"/>
          </p15:clr>
        </p15:guide>
        <p15:guide id="15" pos="3552">
          <p15:clr>
            <a:srgbClr val="F26B43"/>
          </p15:clr>
        </p15:guide>
        <p15:guide id="16" pos="3264">
          <p15:clr>
            <a:srgbClr val="F26B43"/>
          </p15:clr>
        </p15:guide>
        <p15:guide id="17" pos="2976">
          <p15:clr>
            <a:srgbClr val="F26B43"/>
          </p15:clr>
        </p15:guide>
        <p15:guide id="18" pos="2688">
          <p15:clr>
            <a:srgbClr val="9FCC3B"/>
          </p15:clr>
        </p15:guide>
        <p15:guide id="19" pos="2400">
          <p15:clr>
            <a:srgbClr val="F26B43"/>
          </p15:clr>
        </p15:guide>
        <p15:guide id="20" pos="2112">
          <p15:clr>
            <a:srgbClr val="547EBF"/>
          </p15:clr>
        </p15:guide>
        <p15:guide id="21" pos="1824">
          <p15:clr>
            <a:srgbClr val="F26B43"/>
          </p15:clr>
        </p15:guide>
        <p15:guide id="22" pos="1536">
          <p15:clr>
            <a:srgbClr val="F26B43"/>
          </p15:clr>
        </p15:guide>
        <p15:guide id="23" pos="1248">
          <p15:clr>
            <a:srgbClr val="F26B43"/>
          </p15:clr>
        </p15:guide>
        <p15:guide id="24" pos="960">
          <p15:clr>
            <a:srgbClr val="F26B43"/>
          </p15:clr>
        </p15:guide>
        <p15:guide id="25" pos="672">
          <p15:clr>
            <a:srgbClr val="F26B43"/>
          </p15:clr>
        </p15:guide>
        <p15:guide id="26" pos="384">
          <p15:clr>
            <a:srgbClr val="5ACBF0"/>
          </p15:clr>
        </p15:guide>
        <p15:guide id="27" orient="horz" pos="2448">
          <p15:clr>
            <a:srgbClr val="F26B43"/>
          </p15:clr>
        </p15:guide>
        <p15:guide id="28" orient="horz" pos="2736">
          <p15:clr>
            <a:srgbClr val="F26B43"/>
          </p15:clr>
        </p15:guide>
        <p15:guide id="29" orient="horz" pos="3024">
          <p15:clr>
            <a:srgbClr val="F26B43"/>
          </p15:clr>
        </p15:guide>
        <p15:guide id="30" orient="horz" pos="3312">
          <p15:clr>
            <a:srgbClr val="F26B43"/>
          </p15:clr>
        </p15:guide>
        <p15:guide id="31" orient="horz" pos="3600">
          <p15:clr>
            <a:srgbClr val="F26B43"/>
          </p15:clr>
        </p15:guide>
        <p15:guide id="32" orient="horz" pos="3888">
          <p15:clr>
            <a:srgbClr val="F26B43"/>
          </p15:clr>
        </p15:guide>
        <p15:guide id="33" orient="horz" pos="4032">
          <p15:clr>
            <a:srgbClr val="F26B43"/>
          </p15:clr>
        </p15:guide>
        <p15:guide id="34" orient="horz" pos="1872">
          <p15:clr>
            <a:srgbClr val="F26B43"/>
          </p15:clr>
        </p15:guide>
        <p15:guide id="35" orient="horz" pos="1584">
          <p15:clr>
            <a:srgbClr val="F26B43"/>
          </p15:clr>
        </p15:guide>
        <p15:guide id="36" orient="horz" pos="1296">
          <p15:clr>
            <a:srgbClr val="F26B43"/>
          </p15:clr>
        </p15:guide>
        <p15:guide id="37" orient="horz" pos="1008">
          <p15:clr>
            <a:srgbClr val="F26B43"/>
          </p15:clr>
        </p15:guide>
        <p15:guide id="38" orient="horz" pos="720">
          <p15:clr>
            <a:srgbClr val="F26B43"/>
          </p15:clr>
        </p15:guide>
        <p15:guide id="39" orient="horz" pos="576">
          <p15:clr>
            <a:srgbClr val="F26B43"/>
          </p15:clr>
        </p15:guide>
        <p15:guide id="40" orient="horz" pos="288">
          <p15:clr>
            <a:srgbClr val="F26B43"/>
          </p15:clr>
        </p15:guide>
        <p15:guide id="41" orient="horz" pos="2160">
          <p15:clr>
            <a:srgbClr val="F26B43"/>
          </p15:clr>
        </p15:guide>
        <p15:guide id="42" pos="383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graphicFrame>
        <p:nvGraphicFramePr>
          <p:cNvPr id="34" name="Object 33" hidden="1">
            <a:extLst>
              <a:ext uri="{FF2B5EF4-FFF2-40B4-BE49-F238E27FC236}">
                <a16:creationId xmlns:a16="http://schemas.microsoft.com/office/drawing/2014/main" id="{63B9B4A0-3C23-6AD4-9BFC-DB58761D479A}"/>
              </a:ext>
            </a:extLst>
          </p:cNvPr>
          <p:cNvGraphicFramePr>
            <a:graphicFrameLocks noChangeAspect="1"/>
          </p:cNvGraphicFramePr>
          <p:nvPr userDrawn="1">
            <p:custDataLst>
              <p:tags r:id="rId2"/>
            </p:custDataLst>
            <p:extLst>
              <p:ext uri="{D42A27DB-BD31-4B8C-83A1-F6EECF244321}">
                <p14:modId xmlns:p14="http://schemas.microsoft.com/office/powerpoint/2010/main" val="26163566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34" name="Object 33" hidden="1">
                        <a:extLst>
                          <a:ext uri="{FF2B5EF4-FFF2-40B4-BE49-F238E27FC236}">
                            <a16:creationId xmlns:a16="http://schemas.microsoft.com/office/drawing/2014/main" id="{63B9B4A0-3C23-6AD4-9BFC-DB58761D47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0" name="Text Placeholder 3">
            <a:extLst>
              <a:ext uri="{FF2B5EF4-FFF2-40B4-BE49-F238E27FC236}">
                <a16:creationId xmlns:a16="http://schemas.microsoft.com/office/drawing/2014/main" id="{82F42317-AD13-1C64-2F94-CC80297B169C}"/>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1" name="GRID" hidden="1">
            <a:extLst>
              <a:ext uri="{FF2B5EF4-FFF2-40B4-BE49-F238E27FC236}">
                <a16:creationId xmlns:a16="http://schemas.microsoft.com/office/drawing/2014/main" id="{34E461C4-0667-0C35-3228-98017FD82325}"/>
              </a:ext>
            </a:extLst>
          </p:cNvPr>
          <p:cNvGrpSpPr/>
          <p:nvPr userDrawn="1"/>
        </p:nvGrpSpPr>
        <p:grpSpPr>
          <a:xfrm>
            <a:off x="0" y="0"/>
            <a:ext cx="12192000" cy="6858000"/>
            <a:chOff x="0" y="0"/>
            <a:chExt cx="12192000" cy="6858000"/>
          </a:xfrm>
        </p:grpSpPr>
        <p:cxnSp>
          <p:nvCxnSpPr>
            <p:cNvPr id="52" name="Straight Connector 51">
              <a:extLst>
                <a:ext uri="{FF2B5EF4-FFF2-40B4-BE49-F238E27FC236}">
                  <a16:creationId xmlns:a16="http://schemas.microsoft.com/office/drawing/2014/main" id="{BADC934D-23F7-24DF-DA08-BEED8647C31E}"/>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B651D8E-25A1-B58B-9598-5A8422966065}"/>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07EE53-9283-9473-8207-DF782B094AC4}"/>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C5D870-4275-37F9-5E2F-AC6CB02AD5CE}"/>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2226E0C-79A0-F1D6-6F7F-BF9171D12ACD}"/>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3F51624-73F7-B41C-75D1-49A2FE0B09DA}"/>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B5FD0EA-DCAF-9FEA-94B4-AD26C40410F7}"/>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CCEA043-FEA7-153C-1EE1-84DA54FC45CC}"/>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F48A40E-B71A-D448-08EB-8A94C01AC2D8}"/>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2DA704C-4918-7420-5D28-C99391980175}"/>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40B726C-16E4-7DE7-05E4-A46BF2935659}"/>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72B0F9E-1234-CD25-3FA7-773FFE9B718E}"/>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91C184D-2B61-C803-B22F-114E3FD8117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4C9E8B1-31B4-CFE5-EAF7-C12F90583EF6}"/>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176893B-08AD-FD98-2169-1961BD17DFAB}"/>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1AFBFDD-BEAD-44DE-9095-21C0402B430E}"/>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1D5E0BA-151A-147B-7A08-DE99D1B25713}"/>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E3295D0-69FC-C8EB-0CAE-3696160B889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2B4FD60-EADD-5FED-F719-F17301CB1286}"/>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2AB595E-B74B-CB33-2F53-2BEEF67E6AAC}"/>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0714933-FDFB-B2A2-07E5-4ACFE0E56D97}"/>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B10ABBA-69D6-1325-CA6D-5DF00A4985FA}"/>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F05DFB8-8E12-10A9-7FBB-8444BB364888}"/>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096A70B-C0BA-DCFF-8B1A-FE9957587B5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D6D9D50-AEE9-0173-9EBD-26D63D6AA106}"/>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792BC17-F8B1-F663-5537-67FB640A1CAC}"/>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1FB88C8-B103-6711-56E8-BEF86644781F}"/>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F08A7A5-CFE8-1E97-E179-6C1C6ACCD40B}"/>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C6ED779-2104-E72D-1B39-90FC1189FF8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15A26F0-D4F9-1FF2-6A81-073ED526CE78}"/>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541F0A8-B2FD-1DCA-EA4F-3170BA770A83}"/>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1FEC50-7C2D-21B2-2778-4F80B684835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C906BB8-2690-3905-35DE-BB2E3AEF6048}"/>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C2B3ED0-49E0-09A2-8C2D-8B4E525A91DB}"/>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6" name=".64 square" hidden="1">
            <a:extLst>
              <a:ext uri="{FF2B5EF4-FFF2-40B4-BE49-F238E27FC236}">
                <a16:creationId xmlns:a16="http://schemas.microsoft.com/office/drawing/2014/main" id="{66650E58-D3B3-4B0D-DCB9-EB501F0DFB1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7" name=".32 square" hidden="1">
            <a:extLst>
              <a:ext uri="{FF2B5EF4-FFF2-40B4-BE49-F238E27FC236}">
                <a16:creationId xmlns:a16="http://schemas.microsoft.com/office/drawing/2014/main" id="{3A24154E-FD9E-71DE-640D-BF95D5440D8F}"/>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4">
            <a:extLst>
              <a:ext uri="{FF2B5EF4-FFF2-40B4-BE49-F238E27FC236}">
                <a16:creationId xmlns:a16="http://schemas.microsoft.com/office/drawing/2014/main" id="{9E292CDA-3036-7D1C-B851-7A5EB15FA1C0}"/>
              </a:ext>
            </a:extLst>
          </p:cNvPr>
          <p:cNvSpPr>
            <a:spLocks noGrp="1"/>
          </p:cNvSpPr>
          <p:nvPr>
            <p:ph type="ftr" sz="quarter" idx="3"/>
          </p:nvPr>
        </p:nvSpPr>
        <p:spPr>
          <a:xfrm>
            <a:off x="584200" y="6477356"/>
            <a:ext cx="4114800" cy="123111"/>
          </a:xfrm>
          <a:prstGeom prst="rect">
            <a:avLst/>
          </a:prstGeom>
        </p:spPr>
        <p:txBody>
          <a:bodyPr vert="horz" lIns="0" tIns="0" rIns="0" bIns="0" rtlCol="0" anchor="ctr">
            <a:spAutoFit/>
          </a:bodyPr>
          <a:lstStyle>
            <a:lvl1pPr algn="l">
              <a:defRPr sz="800">
                <a:solidFill>
                  <a:schemeClr val="tx1"/>
                </a:solidFill>
              </a:defRPr>
            </a:lvl1pPr>
          </a:lstStyle>
          <a:p>
            <a:r>
              <a:rPr lang="en-US"/>
              <a:t>Microsoft Confidential</a:t>
            </a:r>
          </a:p>
        </p:txBody>
      </p:sp>
      <p:sp>
        <p:nvSpPr>
          <p:cNvPr id="6" name="Slide Number Placeholder 5">
            <a:extLst>
              <a:ext uri="{FF2B5EF4-FFF2-40B4-BE49-F238E27FC236}">
                <a16:creationId xmlns:a16="http://schemas.microsoft.com/office/drawing/2014/main" id="{5D5F60D1-9CD4-1377-F479-CA37B83380D2}"/>
              </a:ext>
            </a:extLst>
          </p:cNvPr>
          <p:cNvSpPr>
            <a:spLocks noGrp="1"/>
          </p:cNvSpPr>
          <p:nvPr>
            <p:ph type="sldNum" sz="quarter" idx="4"/>
          </p:nvPr>
        </p:nvSpPr>
        <p:spPr>
          <a:xfrm>
            <a:off x="8866633" y="6477356"/>
            <a:ext cx="2743200" cy="123111"/>
          </a:xfrm>
          <a:prstGeom prst="rect">
            <a:avLst/>
          </a:prstGeom>
        </p:spPr>
        <p:txBody>
          <a:bodyPr vert="horz" lIns="0" tIns="0" rIns="0" bIns="0" rtlCol="0" anchor="ctr">
            <a:spAutoFit/>
          </a:bodyPr>
          <a:lstStyle>
            <a:lvl1pPr algn="r">
              <a:defRPr sz="800">
                <a:solidFill>
                  <a:schemeClr val="tx1"/>
                </a:solidFill>
              </a:defRPr>
            </a:lvl1pPr>
          </a:lstStyle>
          <a:p>
            <a:fld id="{F126207E-29C7-4F9F-8309-C6BAAD6BC8C8}" type="slidenum">
              <a:rPr lang="en-US" smtClean="0"/>
              <a:pPr/>
              <a:t>‹#›</a:t>
            </a:fld>
            <a:endParaRPr lang="en-US"/>
          </a:p>
        </p:txBody>
      </p:sp>
    </p:spTree>
    <p:extLst>
      <p:ext uri="{BB962C8B-B14F-4D97-AF65-F5344CB8AC3E}">
        <p14:creationId xmlns:p14="http://schemas.microsoft.com/office/powerpoint/2010/main" val="505397739"/>
      </p:ext>
    </p:extLst>
  </p:cSld>
  <p:clrMap bg1="lt1" tx1="dk1" bg2="lt2" tx2="dk2" accent1="accent1" accent2="accent2" accent3="accent3" accent4="accent4" accent5="accent5" accent6="accent6" hlink="hlink" folHlink="folHlink"/>
  <p:transition>
    <p:fade/>
  </p:transition>
  <p:hf hdr="0" dt="0"/>
  <p:txStyles>
    <p:titleStyle>
      <a:lvl1pPr algn="l" defTabSz="932742" rtl="0" eaLnBrk="1" latinLnBrk="0" hangingPunct="1">
        <a:lnSpc>
          <a:spcPct val="100000"/>
        </a:lnSpc>
        <a:spcBef>
          <a:spcPct val="0"/>
        </a:spcBef>
        <a:buNone/>
        <a:defRPr lang="en-US" sz="3600" b="1" kern="1200" cap="none" spc="-50" baseline="0" dirty="0" smtClean="0">
          <a:ln w="3175">
            <a:noFill/>
          </a:ln>
          <a:solidFill>
            <a:schemeClr val="tx1"/>
          </a:solidFill>
          <a:effectLst/>
          <a:latin typeface="+mn-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368">
          <p15:clr>
            <a:srgbClr val="C35EA4"/>
          </p15:clr>
        </p15:guide>
        <p15:guide id="32" pos="7313">
          <p15:clr>
            <a:srgbClr val="C35EA4"/>
          </p15:clr>
        </p15:guide>
        <p15:guide id="33" orient="horz" pos="369">
          <p15:clr>
            <a:srgbClr val="C35EA4"/>
          </p15:clr>
        </p15:guide>
        <p15:guide id="34" orient="horz" pos="3949">
          <p15:clr>
            <a:srgbClr val="C35EA4"/>
          </p15:clr>
        </p15:guide>
        <p15:guide id="35" orient="horz" pos="184">
          <p15:clr>
            <a:srgbClr val="A4A3A4"/>
          </p15:clr>
        </p15:guide>
        <p15:guide id="36" pos="185">
          <p15:clr>
            <a:srgbClr val="A4A3A4"/>
          </p15:clr>
        </p15:guide>
        <p15:guide id="37" orient="horz" pos="4135">
          <p15:clr>
            <a:srgbClr val="A4A3A4"/>
          </p15:clr>
        </p15:guide>
        <p15:guide id="38" pos="7495">
          <p15:clr>
            <a:srgbClr val="A4A3A4"/>
          </p15:clr>
        </p15:guide>
        <p15:guide id="39" orient="horz" pos="7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15.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13.xml"/><Relationship Id="rId7" Type="http://schemas.openxmlformats.org/officeDocument/2006/relationships/image" Target="../media/image19.svg"/><Relationship Id="rId2" Type="http://schemas.openxmlformats.org/officeDocument/2006/relationships/slideLayout" Target="../slideLayouts/slideLayout6.xml"/><Relationship Id="rId1" Type="http://schemas.openxmlformats.org/officeDocument/2006/relationships/tags" Target="../tags/tag19.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21.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6.svg"/><Relationship Id="rId3" Type="http://schemas.openxmlformats.org/officeDocument/2006/relationships/notesSlide" Target="../notesSlides/notesSlide19.xml"/><Relationship Id="rId7" Type="http://schemas.openxmlformats.org/officeDocument/2006/relationships/image" Target="../media/image19.svg"/><Relationship Id="rId12" Type="http://schemas.openxmlformats.org/officeDocument/2006/relationships/image" Target="../media/image25.png"/><Relationship Id="rId2" Type="http://schemas.openxmlformats.org/officeDocument/2006/relationships/slideLayout" Target="../slideLayouts/slideLayout6.xml"/><Relationship Id="rId1" Type="http://schemas.openxmlformats.org/officeDocument/2006/relationships/tags" Target="../tags/tag25.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5" Type="http://schemas.openxmlformats.org/officeDocument/2006/relationships/image" Target="../media/image28.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 Id="rId1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7.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8.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9.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3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31.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33.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34.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35.xml"/><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6.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36.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6.xml"/><Relationship Id="rId7" Type="http://schemas.openxmlformats.org/officeDocument/2006/relationships/image" Target="../media/image7.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notesSlide" Target="../notesSlides/notesSlide7.xml"/><Relationship Id="rId7"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14.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AA5FD98-5292-2367-63BF-BB583BFC2A96}"/>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spcBef>
                <a:spcPct val="20000"/>
              </a:spcBef>
              <a:defRPr/>
            </a:pPr>
            <a:r>
              <a:rPr lang="en-US" altLang="zh-CN" sz="4800" b="1" spc="0" dirty="0">
                <a:ln>
                  <a:noFill/>
                </a:ln>
                <a:solidFill>
                  <a:schemeClr val="bg1"/>
                </a:solidFill>
                <a:latin typeface="+mj-lt"/>
                <a:cs typeface="Segoe UI"/>
              </a:rPr>
              <a:t>Implementing DevOps practices to accelerate developer productivity</a:t>
            </a:r>
            <a:endParaRPr lang="en-US" dirty="0">
              <a:ea typeface="+mn-ea"/>
            </a:endParaRPr>
          </a:p>
        </p:txBody>
      </p:sp>
    </p:spTree>
    <p:custDataLst>
      <p:tags r:id="rId1"/>
    </p:custDataLst>
    <p:extLst>
      <p:ext uri="{BB962C8B-B14F-4D97-AF65-F5344CB8AC3E}">
        <p14:creationId xmlns:p14="http://schemas.microsoft.com/office/powerpoint/2010/main" val="60791321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panose="020B0702040204020203" pitchFamily="34" charset="0"/>
                <a:cs typeface="Segoe UI Semibold" panose="020B0702040204020203" pitchFamily="34" charset="0"/>
              </a:rPr>
              <a:t>Navigate the project board</a:t>
            </a: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4251126"/>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A0F711AB-E07B-AD74-C9E9-40262DF4E182}"/>
              </a:ext>
            </a:extLst>
          </p:cNvPr>
          <p:cNvPicPr>
            <a:picLocks noChangeAspect="1"/>
          </p:cNvPicPr>
          <p:nvPr/>
        </p:nvPicPr>
        <p:blipFill>
          <a:blip r:embed="rId7"/>
          <a:stretch>
            <a:fillRect/>
          </a:stretch>
        </p:blipFill>
        <p:spPr>
          <a:xfrm>
            <a:off x="914394" y="1967443"/>
            <a:ext cx="10363200" cy="3741669"/>
          </a:xfrm>
          <a:prstGeom prst="rect">
            <a:avLst/>
          </a:prstGeom>
        </p:spPr>
      </p:pic>
    </p:spTree>
    <p:custDataLst>
      <p:tags r:id="rId1"/>
    </p:custDataLst>
    <p:extLst>
      <p:ext uri="{BB962C8B-B14F-4D97-AF65-F5344CB8AC3E}">
        <p14:creationId xmlns:p14="http://schemas.microsoft.com/office/powerpoint/2010/main" val="38753157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C79AD7-3B63-95BF-0348-69B59460F416}"/>
              </a:ext>
            </a:extLst>
          </p:cNvPr>
          <p:cNvSpPr>
            <a:spLocks noGrp="1"/>
          </p:cNvSpPr>
          <p:nvPr>
            <p:ph type="title"/>
          </p:nvPr>
        </p:nvSpPr>
        <p:spPr>
          <a:xfrm>
            <a:off x="588263" y="457200"/>
            <a:ext cx="11018520" cy="430887"/>
          </a:xfrm>
        </p:spPr>
        <p:txBody>
          <a:bodyPr/>
          <a:lstStyle/>
          <a:p>
            <a:r>
              <a:rPr lang="en-US" noProof="0" dirty="0"/>
              <a:t>Create a GitHub Actions workflow</a:t>
            </a:r>
            <a:endParaRPr lang="en-IN" dirty="0"/>
          </a:p>
        </p:txBody>
      </p:sp>
      <p:sp>
        <p:nvSpPr>
          <p:cNvPr id="8" name="Rectangle: Top Corners Rounded 7">
            <a:extLst>
              <a:ext uri="{FF2B5EF4-FFF2-40B4-BE49-F238E27FC236}">
                <a16:creationId xmlns:a16="http://schemas.microsoft.com/office/drawing/2014/main" id="{AAAFFF89-759B-82E4-1E2D-B9D72E2C4B4E}"/>
              </a:ext>
              <a:ext uri="{C183D7F6-B498-43B3-948B-1728B52AA6E4}">
                <adec:decorative xmlns:adec="http://schemas.microsoft.com/office/drawing/2017/decorative" val="1"/>
              </a:ext>
            </a:extLst>
          </p:cNvPr>
          <p:cNvSpPr/>
          <p:nvPr/>
        </p:nvSpPr>
        <p:spPr bwMode="auto">
          <a:xfrm rot="16200000" flipH="1">
            <a:off x="6373306" y="789408"/>
            <a:ext cx="4616834" cy="7010401"/>
          </a:xfrm>
          <a:prstGeom prst="round2SameRect">
            <a:avLst>
              <a:gd name="adj1" fmla="val 7853"/>
              <a:gd name="adj2" fmla="val 0"/>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9" name="TextBox 8">
            <a:extLst>
              <a:ext uri="{FF2B5EF4-FFF2-40B4-BE49-F238E27FC236}">
                <a16:creationId xmlns:a16="http://schemas.microsoft.com/office/drawing/2014/main" id="{5C2A083B-BB45-9818-F793-6F13F3C96420}"/>
              </a:ext>
            </a:extLst>
          </p:cNvPr>
          <p:cNvSpPr txBox="1"/>
          <p:nvPr/>
        </p:nvSpPr>
        <p:spPr>
          <a:xfrm>
            <a:off x="590868" y="1549662"/>
            <a:ext cx="11018520" cy="307777"/>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
                <a:ea typeface="+mn-ea"/>
                <a:cs typeface="+mn-cs"/>
              </a:rPr>
              <a:t>You’ll create the first of several GitHub Actions workflows.</a:t>
            </a:r>
          </a:p>
        </p:txBody>
      </p:sp>
      <p:sp>
        <p:nvSpPr>
          <p:cNvPr id="10" name="Rectangle: Rounded Corners 9">
            <a:extLst>
              <a:ext uri="{FF2B5EF4-FFF2-40B4-BE49-F238E27FC236}">
                <a16:creationId xmlns:a16="http://schemas.microsoft.com/office/drawing/2014/main" id="{498924BE-6247-3CE0-0094-F7DCCDCDEA44}"/>
              </a:ext>
              <a:ext uri="{C183D7F6-B498-43B3-948B-1728B52AA6E4}">
                <adec:decorative xmlns:adec="http://schemas.microsoft.com/office/drawing/2017/decorative" val="1"/>
              </a:ext>
            </a:extLst>
          </p:cNvPr>
          <p:cNvSpPr/>
          <p:nvPr/>
        </p:nvSpPr>
        <p:spPr bwMode="auto">
          <a:xfrm>
            <a:off x="5274901" y="2182647"/>
            <a:ext cx="6912021" cy="4314867"/>
          </a:xfrm>
          <a:prstGeom prst="roundRect">
            <a:avLst>
              <a:gd name="adj" fmla="val 4716"/>
            </a:avLst>
          </a:pr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name: First Workflow</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on:</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a:t>
            </a:r>
            <a:r>
              <a:rPr kumimoji="0" lang="en-US" sz="1200" b="1" i="0" u="none" strike="noStrike" kern="1200" cap="none" spc="0" normalizeH="0" baseline="0" noProof="0" dirty="0" err="1">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workflow_dispatch</a:t>
            </a: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issues: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types: [opened]</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jobs: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job1:</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runs-on: ubuntu-latest</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steps: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 name: Step one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run: echo "Log from step one"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 name: Step two</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run: echo "Log from step two"      </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job2:</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needs: job1</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runs-on: ubuntu-latest</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steps: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 name: </a:t>
            </a:r>
            <a:r>
              <a:rPr kumimoji="0" lang="en-US" sz="1200" b="1" i="0" u="none" strike="noStrike" kern="1200" cap="none" spc="0" normalizeH="0" baseline="0" noProof="0" dirty="0" err="1">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Cowsays</a:t>
            </a: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uses: </a:t>
            </a:r>
            <a:r>
              <a:rPr kumimoji="0" lang="en-US" sz="1200" b="1" i="0" u="none" strike="noStrike" kern="1200" cap="none" spc="0" normalizeH="0" baseline="0" noProof="0" dirty="0" err="1">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mscoutermarsh</a:t>
            </a: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a:t>
            </a:r>
            <a:r>
              <a:rPr kumimoji="0" lang="en-US" sz="1200" b="1" i="0" u="none" strike="noStrike" kern="1200" cap="none" spc="0" normalizeH="0" baseline="0" noProof="0" dirty="0" err="1">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cowsays-action@master</a:t>
            </a: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with:</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text: 'Ready for prod--ship it!'</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color: 'magenta'</a:t>
            </a:r>
            <a:endParaRPr kumimoji="0" lang="en-IN"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endParaRPr>
          </a:p>
        </p:txBody>
      </p:sp>
      <p:sp>
        <p:nvSpPr>
          <p:cNvPr id="38" name="Rectangle 37">
            <a:extLst>
              <a:ext uri="{FF2B5EF4-FFF2-40B4-BE49-F238E27FC236}">
                <a16:creationId xmlns:a16="http://schemas.microsoft.com/office/drawing/2014/main" id="{026B2647-DB4F-2695-9F8D-E63D01317442}"/>
              </a:ext>
              <a:ext uri="{C183D7F6-B498-43B3-948B-1728B52AA6E4}">
                <adec:decorative xmlns:adec="http://schemas.microsoft.com/office/drawing/2017/decorative" val="1"/>
              </a:ext>
            </a:extLst>
          </p:cNvPr>
          <p:cNvSpPr/>
          <p:nvPr/>
        </p:nvSpPr>
        <p:spPr bwMode="auto">
          <a:xfrm>
            <a:off x="0" y="2366139"/>
            <a:ext cx="5181600" cy="3521821"/>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0" name="TextBox 39">
            <a:extLst>
              <a:ext uri="{FF2B5EF4-FFF2-40B4-BE49-F238E27FC236}">
                <a16:creationId xmlns:a16="http://schemas.microsoft.com/office/drawing/2014/main" id="{F1CEAFEB-D5ED-FB06-9897-A532572E1E91}"/>
              </a:ext>
            </a:extLst>
          </p:cNvPr>
          <p:cNvSpPr txBox="1">
            <a:spLocks/>
          </p:cNvSpPr>
          <p:nvPr/>
        </p:nvSpPr>
        <p:spPr>
          <a:xfrm>
            <a:off x="930867" y="2519174"/>
            <a:ext cx="4082567" cy="246221"/>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Allow the workflow to run manually.</a:t>
            </a:r>
          </a:p>
        </p:txBody>
      </p:sp>
      <p:sp>
        <p:nvSpPr>
          <p:cNvPr id="43" name="TextBox 42">
            <a:extLst>
              <a:ext uri="{FF2B5EF4-FFF2-40B4-BE49-F238E27FC236}">
                <a16:creationId xmlns:a16="http://schemas.microsoft.com/office/drawing/2014/main" id="{ADDDD5EE-98FB-771F-FFC7-A130268543D0}"/>
              </a:ext>
            </a:extLst>
          </p:cNvPr>
          <p:cNvSpPr txBox="1">
            <a:spLocks/>
          </p:cNvSpPr>
          <p:nvPr/>
        </p:nvSpPr>
        <p:spPr>
          <a:xfrm>
            <a:off x="930866" y="3357941"/>
            <a:ext cx="4092901" cy="49244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Each workflow has one or more jobs. We will create two jobs.</a:t>
            </a:r>
          </a:p>
        </p:txBody>
      </p:sp>
      <p:sp>
        <p:nvSpPr>
          <p:cNvPr id="46" name="TextBox 45">
            <a:extLst>
              <a:ext uri="{FF2B5EF4-FFF2-40B4-BE49-F238E27FC236}">
                <a16:creationId xmlns:a16="http://schemas.microsoft.com/office/drawing/2014/main" id="{22FF6E5F-FF18-E4EB-2DB0-85B82DC1FF55}"/>
              </a:ext>
            </a:extLst>
          </p:cNvPr>
          <p:cNvSpPr txBox="1">
            <a:spLocks/>
          </p:cNvSpPr>
          <p:nvPr/>
        </p:nvSpPr>
        <p:spPr>
          <a:xfrm>
            <a:off x="930866" y="4450708"/>
            <a:ext cx="4092901" cy="246221"/>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Each workflow job has one or more steps.</a:t>
            </a:r>
          </a:p>
        </p:txBody>
      </p:sp>
      <p:sp>
        <p:nvSpPr>
          <p:cNvPr id="49" name="TextBox 48">
            <a:extLst>
              <a:ext uri="{FF2B5EF4-FFF2-40B4-BE49-F238E27FC236}">
                <a16:creationId xmlns:a16="http://schemas.microsoft.com/office/drawing/2014/main" id="{07477294-2093-1F49-9B4E-FC48E5CF640D}"/>
              </a:ext>
            </a:extLst>
          </p:cNvPr>
          <p:cNvSpPr txBox="1">
            <a:spLocks/>
          </p:cNvSpPr>
          <p:nvPr/>
        </p:nvSpPr>
        <p:spPr>
          <a:xfrm>
            <a:off x="930866" y="5081608"/>
            <a:ext cx="4092901" cy="49244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You’ll include the </a:t>
            </a:r>
            <a:r>
              <a:rPr kumimoji="0" lang="en-US" sz="1600" b="0" i="0" u="none" strike="noStrike" kern="1200" cap="none" spc="0" normalizeH="0" baseline="0" noProof="0" dirty="0" err="1">
                <a:ln>
                  <a:noFill/>
                </a:ln>
                <a:solidFill>
                  <a:srgbClr val="000000"/>
                </a:solidFill>
                <a:effectLst/>
                <a:uLnTx/>
                <a:uFillTx/>
                <a:latin typeface="Segoe UI "/>
                <a:ea typeface="+mn-ea"/>
                <a:cs typeface="+mn-cs"/>
              </a:rPr>
              <a:t>cowsays</a:t>
            </a:r>
            <a:r>
              <a:rPr kumimoji="0" lang="en-US" sz="1600" b="0" i="0" u="none" strike="noStrike" kern="1200" cap="none" spc="0" normalizeH="0" baseline="0" noProof="0" dirty="0">
                <a:ln>
                  <a:noFill/>
                </a:ln>
                <a:solidFill>
                  <a:srgbClr val="000000"/>
                </a:solidFill>
                <a:effectLst/>
                <a:uLnTx/>
                <a:uFillTx/>
                <a:latin typeface="Segoe UI "/>
                <a:ea typeface="+mn-ea"/>
                <a:cs typeface="+mn-cs"/>
              </a:rPr>
              <a:t> action from the GitHub Marketplace.</a:t>
            </a:r>
          </a:p>
        </p:txBody>
      </p:sp>
      <p:grpSp>
        <p:nvGrpSpPr>
          <p:cNvPr id="2" name="Group 1">
            <a:extLst>
              <a:ext uri="{FF2B5EF4-FFF2-40B4-BE49-F238E27FC236}">
                <a16:creationId xmlns:a16="http://schemas.microsoft.com/office/drawing/2014/main" id="{3CF809F5-2550-BF8E-523A-FCCD3774B9C5}"/>
              </a:ext>
              <a:ext uri="{C183D7F6-B498-43B3-948B-1728B52AA6E4}">
                <adec:decorative xmlns:adec="http://schemas.microsoft.com/office/drawing/2017/decorative" val="1"/>
              </a:ext>
            </a:extLst>
          </p:cNvPr>
          <p:cNvGrpSpPr/>
          <p:nvPr/>
        </p:nvGrpSpPr>
        <p:grpSpPr>
          <a:xfrm>
            <a:off x="588264" y="2582660"/>
            <a:ext cx="120396" cy="2745170"/>
            <a:chOff x="588264" y="2582660"/>
            <a:chExt cx="120396" cy="2745170"/>
          </a:xfrm>
        </p:grpSpPr>
        <p:sp>
          <p:nvSpPr>
            <p:cNvPr id="41" name="Freeform: Shape 11">
              <a:extLst>
                <a:ext uri="{FF2B5EF4-FFF2-40B4-BE49-F238E27FC236}">
                  <a16:creationId xmlns:a16="http://schemas.microsoft.com/office/drawing/2014/main" id="{39C4BF0C-1BAC-B460-9C28-9616F6814A33}"/>
                </a:ext>
              </a:extLst>
            </p:cNvPr>
            <p:cNvSpPr>
              <a:spLocks/>
            </p:cNvSpPr>
            <p:nvPr/>
          </p:nvSpPr>
          <p:spPr bwMode="auto">
            <a:xfrm>
              <a:off x="588264" y="2582660"/>
              <a:ext cx="120396" cy="120396"/>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4" name="Freeform: Shape 11">
              <a:extLst>
                <a:ext uri="{FF2B5EF4-FFF2-40B4-BE49-F238E27FC236}">
                  <a16:creationId xmlns:a16="http://schemas.microsoft.com/office/drawing/2014/main" id="{89496162-7614-AA94-3047-31A5272185A6}"/>
                </a:ext>
              </a:extLst>
            </p:cNvPr>
            <p:cNvSpPr>
              <a:spLocks/>
            </p:cNvSpPr>
            <p:nvPr/>
          </p:nvSpPr>
          <p:spPr bwMode="auto">
            <a:xfrm>
              <a:off x="588264" y="3418901"/>
              <a:ext cx="120396" cy="120396"/>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7" name="Freeform: Shape 11">
              <a:extLst>
                <a:ext uri="{FF2B5EF4-FFF2-40B4-BE49-F238E27FC236}">
                  <a16:creationId xmlns:a16="http://schemas.microsoft.com/office/drawing/2014/main" id="{D58CE2AD-070D-2791-87A9-D161A52A1229}"/>
                </a:ext>
              </a:extLst>
            </p:cNvPr>
            <p:cNvSpPr>
              <a:spLocks/>
            </p:cNvSpPr>
            <p:nvPr/>
          </p:nvSpPr>
          <p:spPr bwMode="auto">
            <a:xfrm>
              <a:off x="588264" y="4526908"/>
              <a:ext cx="120396" cy="120396"/>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50" name="Freeform: Shape 11">
              <a:extLst>
                <a:ext uri="{FF2B5EF4-FFF2-40B4-BE49-F238E27FC236}">
                  <a16:creationId xmlns:a16="http://schemas.microsoft.com/office/drawing/2014/main" id="{FE654C99-8821-911E-CE37-81E32493087B}"/>
                </a:ext>
              </a:extLst>
            </p:cNvPr>
            <p:cNvSpPr>
              <a:spLocks/>
            </p:cNvSpPr>
            <p:nvPr/>
          </p:nvSpPr>
          <p:spPr bwMode="auto">
            <a:xfrm>
              <a:off x="588264" y="5207434"/>
              <a:ext cx="120396" cy="120396"/>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Tree>
    <p:custDataLst>
      <p:tags r:id="rId1"/>
    </p:custDataLst>
    <p:extLst>
      <p:ext uri="{BB962C8B-B14F-4D97-AF65-F5344CB8AC3E}">
        <p14:creationId xmlns:p14="http://schemas.microsoft.com/office/powerpoint/2010/main" val="81159828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BEFD216-405C-6156-3033-474069C6F437}"/>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Improve and deploy your application</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Tree>
    <p:custDataLst>
      <p:tags r:id="rId1"/>
    </p:custDataLst>
    <p:extLst>
      <p:ext uri="{BB962C8B-B14F-4D97-AF65-F5344CB8AC3E}">
        <p14:creationId xmlns:p14="http://schemas.microsoft.com/office/powerpoint/2010/main" val="60186787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Lab 3 Architecture </a:t>
            </a:r>
            <a:endParaRPr lang="en-US" dirty="0"/>
          </a:p>
        </p:txBody>
      </p:sp>
      <p:sp>
        <p:nvSpPr>
          <p:cNvPr id="24" name="TextBox 23">
            <a:extLst>
              <a:ext uri="{FF2B5EF4-FFF2-40B4-BE49-F238E27FC236}">
                <a16:creationId xmlns:a16="http://schemas.microsoft.com/office/drawing/2014/main" id="{D35A8A92-F333-05E8-9837-3A4498B2C6DA}"/>
              </a:ext>
            </a:extLst>
          </p:cNvPr>
          <p:cNvSpPr txBox="1"/>
          <p:nvPr/>
        </p:nvSpPr>
        <p:spPr>
          <a:xfrm>
            <a:off x="589052" y="1059951"/>
            <a:ext cx="2743200" cy="83099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b="1" dirty="0"/>
              <a:t>Munson’s Pickles &amp; Preserves application architecture</a:t>
            </a:r>
            <a:endParaRPr lang="en-US" dirty="0"/>
          </a:p>
        </p:txBody>
      </p:sp>
      <p:sp>
        <p:nvSpPr>
          <p:cNvPr id="3" name="Rectangle 2">
            <a:extLst>
              <a:ext uri="{FF2B5EF4-FFF2-40B4-BE49-F238E27FC236}">
                <a16:creationId xmlns:a16="http://schemas.microsoft.com/office/drawing/2014/main" id="{408E6809-B3BE-06B0-7C60-B4C8D189E1C1}"/>
              </a:ext>
            </a:extLst>
          </p:cNvPr>
          <p:cNvSpPr/>
          <p:nvPr/>
        </p:nvSpPr>
        <p:spPr bwMode="auto">
          <a:xfrm>
            <a:off x="4106009" y="1613949"/>
            <a:ext cx="5961552" cy="347296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pic>
        <p:nvPicPr>
          <p:cNvPr id="4" name="Graphic 3">
            <a:extLst>
              <a:ext uri="{FF2B5EF4-FFF2-40B4-BE49-F238E27FC236}">
                <a16:creationId xmlns:a16="http://schemas.microsoft.com/office/drawing/2014/main" id="{D04D7023-7CAD-54E8-4BB1-4F0EF5ADF0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54792" y="3362545"/>
            <a:ext cx="578095" cy="578095"/>
          </a:xfrm>
          <a:prstGeom prst="rect">
            <a:avLst/>
          </a:prstGeom>
        </p:spPr>
      </p:pic>
      <p:pic>
        <p:nvPicPr>
          <p:cNvPr id="5" name="Graphic 4">
            <a:extLst>
              <a:ext uri="{FF2B5EF4-FFF2-40B4-BE49-F238E27FC236}">
                <a16:creationId xmlns:a16="http://schemas.microsoft.com/office/drawing/2014/main" id="{4A620ECD-4B8D-DE2F-F963-EF0471F4A4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54793" y="1853539"/>
            <a:ext cx="578094" cy="578094"/>
          </a:xfrm>
          <a:prstGeom prst="rect">
            <a:avLst/>
          </a:prstGeom>
        </p:spPr>
      </p:pic>
      <p:pic>
        <p:nvPicPr>
          <p:cNvPr id="6" name="Graphic 5">
            <a:extLst>
              <a:ext uri="{FF2B5EF4-FFF2-40B4-BE49-F238E27FC236}">
                <a16:creationId xmlns:a16="http://schemas.microsoft.com/office/drawing/2014/main" id="{BFAB77E7-9130-AC0C-9443-B819F25A5E2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095644" y="3525744"/>
            <a:ext cx="522409" cy="522409"/>
          </a:xfrm>
          <a:prstGeom prst="rect">
            <a:avLst/>
          </a:prstGeom>
        </p:spPr>
      </p:pic>
      <p:pic>
        <p:nvPicPr>
          <p:cNvPr id="7" name="Graphic 6">
            <a:extLst>
              <a:ext uri="{FF2B5EF4-FFF2-40B4-BE49-F238E27FC236}">
                <a16:creationId xmlns:a16="http://schemas.microsoft.com/office/drawing/2014/main" id="{7DF64551-DACF-DD73-9711-883364F1AEB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046184" y="1853539"/>
            <a:ext cx="522409" cy="522409"/>
          </a:xfrm>
          <a:prstGeom prst="rect">
            <a:avLst/>
          </a:prstGeom>
        </p:spPr>
      </p:pic>
      <p:sp>
        <p:nvSpPr>
          <p:cNvPr id="8" name="TextBox 7">
            <a:extLst>
              <a:ext uri="{FF2B5EF4-FFF2-40B4-BE49-F238E27FC236}">
                <a16:creationId xmlns:a16="http://schemas.microsoft.com/office/drawing/2014/main" id="{F857C626-A946-0108-CFE7-5BB76268A9F5}"/>
              </a:ext>
            </a:extLst>
          </p:cNvPr>
          <p:cNvSpPr txBox="1"/>
          <p:nvPr/>
        </p:nvSpPr>
        <p:spPr>
          <a:xfrm>
            <a:off x="4211515" y="2431633"/>
            <a:ext cx="1881554" cy="369332"/>
          </a:xfrm>
          <a:prstGeom prst="rect">
            <a:avLst/>
          </a:prstGeom>
          <a:noFill/>
        </p:spPr>
        <p:txBody>
          <a:bodyPr wrap="square">
            <a:spAutoFit/>
          </a:bodyPr>
          <a:lstStyle/>
          <a:p>
            <a:pPr algn="l" defTabSz="932472" fontAlgn="base">
              <a:spcBef>
                <a:spcPct val="0"/>
              </a:spcBef>
              <a:spcAft>
                <a:spcPct val="0"/>
              </a:spcAft>
            </a:pPr>
            <a:r>
              <a:rPr lang="en-US" sz="1800" dirty="0">
                <a:solidFill>
                  <a:schemeClr val="tx1"/>
                </a:solidFill>
                <a:ea typeface="Segoe UI" pitchFamily="34" charset="0"/>
                <a:cs typeface="Segoe UI" pitchFamily="34" charset="0"/>
              </a:rPr>
              <a:t>App Service Plan</a:t>
            </a:r>
          </a:p>
        </p:txBody>
      </p:sp>
      <p:pic>
        <p:nvPicPr>
          <p:cNvPr id="9" name="Graphic 8">
            <a:extLst>
              <a:ext uri="{FF2B5EF4-FFF2-40B4-BE49-F238E27FC236}">
                <a16:creationId xmlns:a16="http://schemas.microsoft.com/office/drawing/2014/main" id="{6A2D5AD7-1186-8275-943D-9C6F2EB51E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87560" y="3358231"/>
            <a:ext cx="578095" cy="578095"/>
          </a:xfrm>
          <a:prstGeom prst="rect">
            <a:avLst/>
          </a:prstGeom>
        </p:spPr>
      </p:pic>
      <p:pic>
        <p:nvPicPr>
          <p:cNvPr id="10" name="Graphic 9">
            <a:extLst>
              <a:ext uri="{FF2B5EF4-FFF2-40B4-BE49-F238E27FC236}">
                <a16:creationId xmlns:a16="http://schemas.microsoft.com/office/drawing/2014/main" id="{C29B93B1-3F27-32DA-C786-596C71A1A9C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20328" y="3311026"/>
            <a:ext cx="578095" cy="578095"/>
          </a:xfrm>
          <a:prstGeom prst="rect">
            <a:avLst/>
          </a:prstGeom>
        </p:spPr>
      </p:pic>
      <p:sp>
        <p:nvSpPr>
          <p:cNvPr id="11" name="TextBox 10">
            <a:extLst>
              <a:ext uri="{FF2B5EF4-FFF2-40B4-BE49-F238E27FC236}">
                <a16:creationId xmlns:a16="http://schemas.microsoft.com/office/drawing/2014/main" id="{20CC8E85-9F09-245B-CBB8-0EC58C51D050}"/>
              </a:ext>
            </a:extLst>
          </p:cNvPr>
          <p:cNvSpPr txBox="1"/>
          <p:nvPr/>
        </p:nvSpPr>
        <p:spPr>
          <a:xfrm>
            <a:off x="4263903" y="3957154"/>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App Service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(Dev)</a:t>
            </a:r>
          </a:p>
        </p:txBody>
      </p:sp>
      <p:sp>
        <p:nvSpPr>
          <p:cNvPr id="12" name="TextBox 11">
            <a:extLst>
              <a:ext uri="{FF2B5EF4-FFF2-40B4-BE49-F238E27FC236}">
                <a16:creationId xmlns:a16="http://schemas.microsoft.com/office/drawing/2014/main" id="{2758D83A-6E9A-11B4-6A10-C9D07E380030}"/>
              </a:ext>
            </a:extLst>
          </p:cNvPr>
          <p:cNvSpPr txBox="1"/>
          <p:nvPr/>
        </p:nvSpPr>
        <p:spPr>
          <a:xfrm>
            <a:off x="5565895" y="3957154"/>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App Service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(Test)</a:t>
            </a:r>
          </a:p>
        </p:txBody>
      </p:sp>
      <p:sp>
        <p:nvSpPr>
          <p:cNvPr id="13" name="TextBox 12">
            <a:extLst>
              <a:ext uri="{FF2B5EF4-FFF2-40B4-BE49-F238E27FC236}">
                <a16:creationId xmlns:a16="http://schemas.microsoft.com/office/drawing/2014/main" id="{FA62B92E-3EBC-097F-6E65-D354B5AFCACB}"/>
              </a:ext>
            </a:extLst>
          </p:cNvPr>
          <p:cNvSpPr txBox="1"/>
          <p:nvPr/>
        </p:nvSpPr>
        <p:spPr>
          <a:xfrm>
            <a:off x="6901598" y="3957153"/>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App Service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(Prod)</a:t>
            </a:r>
          </a:p>
        </p:txBody>
      </p:sp>
      <p:sp>
        <p:nvSpPr>
          <p:cNvPr id="14" name="TextBox 13">
            <a:extLst>
              <a:ext uri="{FF2B5EF4-FFF2-40B4-BE49-F238E27FC236}">
                <a16:creationId xmlns:a16="http://schemas.microsoft.com/office/drawing/2014/main" id="{3656C976-42EE-1396-D653-FAE47514F34E}"/>
              </a:ext>
            </a:extLst>
          </p:cNvPr>
          <p:cNvSpPr txBox="1"/>
          <p:nvPr/>
        </p:nvSpPr>
        <p:spPr>
          <a:xfrm>
            <a:off x="8568834" y="2480043"/>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App Insights</a:t>
            </a:r>
          </a:p>
        </p:txBody>
      </p:sp>
      <p:sp>
        <p:nvSpPr>
          <p:cNvPr id="15" name="TextBox 14">
            <a:extLst>
              <a:ext uri="{FF2B5EF4-FFF2-40B4-BE49-F238E27FC236}">
                <a16:creationId xmlns:a16="http://schemas.microsoft.com/office/drawing/2014/main" id="{5FFF5E36-029A-50DF-1C92-FC39F4BB7544}"/>
              </a:ext>
            </a:extLst>
          </p:cNvPr>
          <p:cNvSpPr txBox="1"/>
          <p:nvPr/>
        </p:nvSpPr>
        <p:spPr>
          <a:xfrm>
            <a:off x="8646136" y="4088881"/>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Container Registry</a:t>
            </a:r>
          </a:p>
        </p:txBody>
      </p:sp>
      <p:cxnSp>
        <p:nvCxnSpPr>
          <p:cNvPr id="17" name="Straight Arrow Connector 16">
            <a:extLst>
              <a:ext uri="{FF2B5EF4-FFF2-40B4-BE49-F238E27FC236}">
                <a16:creationId xmlns:a16="http://schemas.microsoft.com/office/drawing/2014/main" id="{F7072B30-709F-A9A9-5B08-6E75B268E227}"/>
              </a:ext>
            </a:extLst>
          </p:cNvPr>
          <p:cNvCxnSpPr/>
          <p:nvPr/>
        </p:nvCxnSpPr>
        <p:spPr>
          <a:xfrm>
            <a:off x="4932485" y="2800965"/>
            <a:ext cx="0" cy="51006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E5A79F6-6136-7A70-EE48-40F60F730BD8}"/>
              </a:ext>
            </a:extLst>
          </p:cNvPr>
          <p:cNvCxnSpPr>
            <a:cxnSpLocks/>
          </p:cNvCxnSpPr>
          <p:nvPr/>
        </p:nvCxnSpPr>
        <p:spPr>
          <a:xfrm>
            <a:off x="4932485" y="2971800"/>
            <a:ext cx="2710961"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9118E7A-D9A3-FEC0-56D3-A5DAC557EA2F}"/>
              </a:ext>
            </a:extLst>
          </p:cNvPr>
          <p:cNvCxnSpPr/>
          <p:nvPr/>
        </p:nvCxnSpPr>
        <p:spPr>
          <a:xfrm>
            <a:off x="6295292" y="2971800"/>
            <a:ext cx="0" cy="339226"/>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E994EA2-93CE-0DE3-412C-784EFBBA777E}"/>
              </a:ext>
            </a:extLst>
          </p:cNvPr>
          <p:cNvCxnSpPr>
            <a:cxnSpLocks/>
          </p:cNvCxnSpPr>
          <p:nvPr/>
        </p:nvCxnSpPr>
        <p:spPr>
          <a:xfrm flipH="1">
            <a:off x="7635142" y="2971800"/>
            <a:ext cx="8304" cy="324187"/>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20774378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Introductions</a:t>
            </a:r>
            <a:r>
              <a:rPr lang="en-US" altLang="zh-CN" dirty="0"/>
              <a:t>: Improve and deploy your application</a:t>
            </a:r>
            <a:endParaRPr lang="en-IN"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341449"/>
            <a:ext cx="11008068" cy="2492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lab, you’ll deploy Azure resources and introduce CI/CD pipelines to your GitHub repo.</a:t>
            </a: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30" name="Group 29">
            <a:extLst>
              <a:ext uri="{FF2B5EF4-FFF2-40B4-BE49-F238E27FC236}">
                <a16:creationId xmlns:a16="http://schemas.microsoft.com/office/drawing/2014/main" id="{2CFDD922-6633-7299-E4D8-6B93B503780D}"/>
              </a:ext>
              <a:ext uri="{C183D7F6-B498-43B3-948B-1728B52AA6E4}">
                <adec:decorative xmlns:adec="http://schemas.microsoft.com/office/drawing/2017/decorative" val="1"/>
              </a:ext>
            </a:extLst>
          </p:cNvPr>
          <p:cNvGrpSpPr/>
          <p:nvPr/>
        </p:nvGrpSpPr>
        <p:grpSpPr>
          <a:xfrm>
            <a:off x="591756" y="2527336"/>
            <a:ext cx="472258" cy="472258"/>
            <a:chOff x="591756" y="2678861"/>
            <a:chExt cx="472258" cy="472258"/>
          </a:xfrm>
        </p:grpSpPr>
        <p:sp>
          <p:nvSpPr>
            <p:cNvPr id="32" name="Freeform: Shape 11">
              <a:extLst>
                <a:ext uri="{FF2B5EF4-FFF2-40B4-BE49-F238E27FC236}">
                  <a16:creationId xmlns:a16="http://schemas.microsoft.com/office/drawing/2014/main" id="{133ED997-353F-9E3F-B667-EA8230D8C23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Oval 32">
              <a:extLst>
                <a:ext uri="{FF2B5EF4-FFF2-40B4-BE49-F238E27FC236}">
                  <a16:creationId xmlns:a16="http://schemas.microsoft.com/office/drawing/2014/main" id="{A642559A-9AC8-908A-56C6-3DECF71AF5BC}"/>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9BB142AF-8A43-DF45-71A0-457F532822BA}"/>
              </a:ext>
            </a:extLst>
          </p:cNvPr>
          <p:cNvSpPr txBox="1"/>
          <p:nvPr/>
        </p:nvSpPr>
        <p:spPr>
          <a:xfrm>
            <a:off x="1223358" y="2609577"/>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Configure GitHub Copilot and use it to assist with C# code changes.</a:t>
            </a:r>
          </a:p>
        </p:txBody>
      </p:sp>
      <p:grpSp>
        <p:nvGrpSpPr>
          <p:cNvPr id="35" name="Group 34">
            <a:extLst>
              <a:ext uri="{FF2B5EF4-FFF2-40B4-BE49-F238E27FC236}">
                <a16:creationId xmlns:a16="http://schemas.microsoft.com/office/drawing/2014/main" id="{4184581E-01F2-CECD-6F8C-714F730FDD4F}"/>
              </a:ext>
              <a:ext uri="{C183D7F6-B498-43B3-948B-1728B52AA6E4}">
                <adec:decorative xmlns:adec="http://schemas.microsoft.com/office/drawing/2017/decorative" val="1"/>
              </a:ext>
            </a:extLst>
          </p:cNvPr>
          <p:cNvGrpSpPr/>
          <p:nvPr/>
        </p:nvGrpSpPr>
        <p:grpSpPr>
          <a:xfrm>
            <a:off x="591756" y="3347014"/>
            <a:ext cx="472258" cy="472258"/>
            <a:chOff x="4863419" y="201635"/>
            <a:chExt cx="1828800" cy="1828800"/>
          </a:xfrm>
        </p:grpSpPr>
        <p:sp>
          <p:nvSpPr>
            <p:cNvPr id="37" name="Freeform: Shape 11">
              <a:extLst>
                <a:ext uri="{FF2B5EF4-FFF2-40B4-BE49-F238E27FC236}">
                  <a16:creationId xmlns:a16="http://schemas.microsoft.com/office/drawing/2014/main" id="{1D9FAB97-B350-019C-04D4-11BD68E893A5}"/>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8" name="Oval 37">
              <a:extLst>
                <a:ext uri="{FF2B5EF4-FFF2-40B4-BE49-F238E27FC236}">
                  <a16:creationId xmlns:a16="http://schemas.microsoft.com/office/drawing/2014/main" id="{D1B4AA83-EDA6-E99A-63B5-487F14FB90F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6" name="TextBox 35">
            <a:extLst>
              <a:ext uri="{FF2B5EF4-FFF2-40B4-BE49-F238E27FC236}">
                <a16:creationId xmlns:a16="http://schemas.microsoft.com/office/drawing/2014/main" id="{B2DA453F-5321-D75D-41D7-171263A04EF9}"/>
              </a:ext>
            </a:extLst>
          </p:cNvPr>
          <p:cNvSpPr txBox="1"/>
          <p:nvPr/>
        </p:nvSpPr>
        <p:spPr>
          <a:xfrm>
            <a:off x="1223358" y="3429255"/>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Deploy ARM and Bicep templates via GitHub Actions workflow.</a:t>
            </a:r>
          </a:p>
        </p:txBody>
      </p:sp>
      <p:grpSp>
        <p:nvGrpSpPr>
          <p:cNvPr id="40" name="Group 39">
            <a:extLst>
              <a:ext uri="{FF2B5EF4-FFF2-40B4-BE49-F238E27FC236}">
                <a16:creationId xmlns:a16="http://schemas.microsoft.com/office/drawing/2014/main" id="{2A0F3151-DDE7-0E7C-255B-C98854A1B7FA}"/>
              </a:ext>
              <a:ext uri="{C183D7F6-B498-43B3-948B-1728B52AA6E4}">
                <adec:decorative xmlns:adec="http://schemas.microsoft.com/office/drawing/2017/decorative" val="1"/>
              </a:ext>
            </a:extLst>
          </p:cNvPr>
          <p:cNvGrpSpPr/>
          <p:nvPr/>
        </p:nvGrpSpPr>
        <p:grpSpPr>
          <a:xfrm>
            <a:off x="591756" y="4166692"/>
            <a:ext cx="472258" cy="472258"/>
            <a:chOff x="4863419" y="201635"/>
            <a:chExt cx="1828800" cy="1828800"/>
          </a:xfrm>
        </p:grpSpPr>
        <p:sp>
          <p:nvSpPr>
            <p:cNvPr id="42" name="Freeform: Shape 11">
              <a:extLst>
                <a:ext uri="{FF2B5EF4-FFF2-40B4-BE49-F238E27FC236}">
                  <a16:creationId xmlns:a16="http://schemas.microsoft.com/office/drawing/2014/main" id="{D0A35B4C-5D05-B0A5-1875-905C5D741DBA}"/>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3" name="Oval 42">
              <a:extLst>
                <a:ext uri="{FF2B5EF4-FFF2-40B4-BE49-F238E27FC236}">
                  <a16:creationId xmlns:a16="http://schemas.microsoft.com/office/drawing/2014/main" id="{AEEC9B32-F9B9-E654-1FF5-921A7E8197FC}"/>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41" name="TextBox 40">
            <a:extLst>
              <a:ext uri="{FF2B5EF4-FFF2-40B4-BE49-F238E27FC236}">
                <a16:creationId xmlns:a16="http://schemas.microsoft.com/office/drawing/2014/main" id="{CCA0B666-DD15-E0B0-222C-F4CE52FB841D}"/>
              </a:ext>
            </a:extLst>
          </p:cNvPr>
          <p:cNvSpPr txBox="1"/>
          <p:nvPr/>
        </p:nvSpPr>
        <p:spPr>
          <a:xfrm>
            <a:off x="1223358" y="4248933"/>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Create a GitHub Actions workflow for deploying .NET web applications.</a:t>
            </a:r>
          </a:p>
        </p:txBody>
      </p:sp>
      <p:sp>
        <p:nvSpPr>
          <p:cNvPr id="45" name="TextBox 44">
            <a:extLst>
              <a:ext uri="{FF2B5EF4-FFF2-40B4-BE49-F238E27FC236}">
                <a16:creationId xmlns:a16="http://schemas.microsoft.com/office/drawing/2014/main" id="{C55F0D58-1F39-276F-FF91-C4D295512E69}"/>
              </a:ext>
            </a:extLst>
          </p:cNvPr>
          <p:cNvSpPr txBox="1"/>
          <p:nvPr/>
        </p:nvSpPr>
        <p:spPr>
          <a:xfrm>
            <a:off x="1223358" y="5068611"/>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Automatically build and deploy a Docker image as part of a workflow.</a:t>
            </a:r>
          </a:p>
        </p:txBody>
      </p:sp>
      <p:grpSp>
        <p:nvGrpSpPr>
          <p:cNvPr id="46" name="Group 45">
            <a:extLst>
              <a:ext uri="{FF2B5EF4-FFF2-40B4-BE49-F238E27FC236}">
                <a16:creationId xmlns:a16="http://schemas.microsoft.com/office/drawing/2014/main" id="{0B9782A6-5E14-9409-5EA6-BFDC735A3232}"/>
              </a:ext>
              <a:ext uri="{C183D7F6-B498-43B3-948B-1728B52AA6E4}">
                <adec:decorative xmlns:adec="http://schemas.microsoft.com/office/drawing/2017/decorative" val="1"/>
              </a:ext>
            </a:extLst>
          </p:cNvPr>
          <p:cNvGrpSpPr/>
          <p:nvPr/>
        </p:nvGrpSpPr>
        <p:grpSpPr>
          <a:xfrm>
            <a:off x="591756" y="4986370"/>
            <a:ext cx="472258" cy="472258"/>
            <a:chOff x="4863419" y="201635"/>
            <a:chExt cx="1828800" cy="1828800"/>
          </a:xfrm>
        </p:grpSpPr>
        <p:sp>
          <p:nvSpPr>
            <p:cNvPr id="47" name="Freeform: Shape 11">
              <a:extLst>
                <a:ext uri="{FF2B5EF4-FFF2-40B4-BE49-F238E27FC236}">
                  <a16:creationId xmlns:a16="http://schemas.microsoft.com/office/drawing/2014/main" id="{982FA197-FBE1-1562-D0FA-93B1B2FB0E1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8" name="Oval 47">
              <a:extLst>
                <a:ext uri="{FF2B5EF4-FFF2-40B4-BE49-F238E27FC236}">
                  <a16:creationId xmlns:a16="http://schemas.microsoft.com/office/drawing/2014/main" id="{1CBE07A3-2CC2-5415-C9A6-08292F3CA2EA}"/>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50" name="TextBox 49">
            <a:extLst>
              <a:ext uri="{FF2B5EF4-FFF2-40B4-BE49-F238E27FC236}">
                <a16:creationId xmlns:a16="http://schemas.microsoft.com/office/drawing/2014/main" id="{0F5491AA-DB8D-7CE5-260F-132C00D5BF99}"/>
              </a:ext>
            </a:extLst>
          </p:cNvPr>
          <p:cNvSpPr txBox="1"/>
          <p:nvPr/>
        </p:nvSpPr>
        <p:spPr>
          <a:xfrm>
            <a:off x="1223358" y="5888290"/>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Update an Azure Web App whenever the GitHub Actions workflow deploys a new Docker image.</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grpSp>
        <p:nvGrpSpPr>
          <p:cNvPr id="51" name="Group 50">
            <a:extLst>
              <a:ext uri="{FF2B5EF4-FFF2-40B4-BE49-F238E27FC236}">
                <a16:creationId xmlns:a16="http://schemas.microsoft.com/office/drawing/2014/main" id="{0DA79999-C703-07A5-685B-32532990A173}"/>
              </a:ext>
              <a:ext uri="{C183D7F6-B498-43B3-948B-1728B52AA6E4}">
                <adec:decorative xmlns:adec="http://schemas.microsoft.com/office/drawing/2017/decorative" val="1"/>
              </a:ext>
            </a:extLst>
          </p:cNvPr>
          <p:cNvGrpSpPr/>
          <p:nvPr/>
        </p:nvGrpSpPr>
        <p:grpSpPr>
          <a:xfrm>
            <a:off x="591756" y="5806049"/>
            <a:ext cx="472258" cy="472258"/>
            <a:chOff x="4863419" y="201635"/>
            <a:chExt cx="1828800" cy="1828800"/>
          </a:xfrm>
        </p:grpSpPr>
        <p:sp>
          <p:nvSpPr>
            <p:cNvPr id="52" name="Freeform: Shape 11">
              <a:extLst>
                <a:ext uri="{FF2B5EF4-FFF2-40B4-BE49-F238E27FC236}">
                  <a16:creationId xmlns:a16="http://schemas.microsoft.com/office/drawing/2014/main" id="{304BAFBF-3C22-47A3-896A-397AAF953A37}"/>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53" name="Oval 52">
              <a:extLst>
                <a:ext uri="{FF2B5EF4-FFF2-40B4-BE49-F238E27FC236}">
                  <a16:creationId xmlns:a16="http://schemas.microsoft.com/office/drawing/2014/main" id="{13D529A4-F5CD-20A7-7E26-F3AD7915C39B}"/>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2" name="people_5">
            <a:extLst>
              <a:ext uri="{FF2B5EF4-FFF2-40B4-BE49-F238E27FC236}">
                <a16:creationId xmlns:a16="http://schemas.microsoft.com/office/drawing/2014/main" id="{91D9C60D-BE8B-1970-C7E5-F89F78FC7F0D}"/>
              </a:ext>
              <a:ext uri="{C183D7F6-B498-43B3-948B-1728B52AA6E4}">
                <adec:decorative xmlns:adec="http://schemas.microsoft.com/office/drawing/2017/decorative" val="1"/>
              </a:ext>
            </a:extLst>
          </p:cNvPr>
          <p:cNvSpPr>
            <a:spLocks noChangeAspect="1" noEditPoints="1"/>
          </p:cNvSpPr>
          <p:nvPr/>
        </p:nvSpPr>
        <p:spPr bwMode="auto">
          <a:xfrm>
            <a:off x="727082" y="2663062"/>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3" name="Freeform 96">
            <a:extLst>
              <a:ext uri="{FF2B5EF4-FFF2-40B4-BE49-F238E27FC236}">
                <a16:creationId xmlns:a16="http://schemas.microsoft.com/office/drawing/2014/main" id="{44FD6964-1839-D6F7-9A7A-94AC283F79AD}"/>
              </a:ext>
              <a:ext uri="{C183D7F6-B498-43B3-948B-1728B52AA6E4}">
                <adec:decorative xmlns:adec="http://schemas.microsoft.com/office/drawing/2017/decorative" val="1"/>
              </a:ext>
            </a:extLst>
          </p:cNvPr>
          <p:cNvSpPr>
            <a:spLocks noChangeAspect="1" noEditPoints="1"/>
          </p:cNvSpPr>
          <p:nvPr/>
        </p:nvSpPr>
        <p:spPr bwMode="auto">
          <a:xfrm>
            <a:off x="726197" y="3471530"/>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4" name="magnify">
            <a:extLst>
              <a:ext uri="{FF2B5EF4-FFF2-40B4-BE49-F238E27FC236}">
                <a16:creationId xmlns:a16="http://schemas.microsoft.com/office/drawing/2014/main" id="{235731A6-4DBA-8B79-EB1C-4DA018C9DC54}"/>
              </a:ext>
              <a:ext uri="{C183D7F6-B498-43B3-948B-1728B52AA6E4}">
                <adec:decorative xmlns:adec="http://schemas.microsoft.com/office/drawing/2017/decorative" val="1"/>
              </a:ext>
            </a:extLst>
          </p:cNvPr>
          <p:cNvSpPr>
            <a:spLocks noChangeAspect="1" noEditPoints="1"/>
          </p:cNvSpPr>
          <p:nvPr/>
        </p:nvSpPr>
        <p:spPr bwMode="auto">
          <a:xfrm flipH="1">
            <a:off x="741370" y="4317960"/>
            <a:ext cx="173030" cy="169722"/>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5" name="Processing_E9F5">
            <a:extLst>
              <a:ext uri="{FF2B5EF4-FFF2-40B4-BE49-F238E27FC236}">
                <a16:creationId xmlns:a16="http://schemas.microsoft.com/office/drawing/2014/main" id="{88D42C0B-ACBB-F59A-DD95-5F8C7CF90D71}"/>
              </a:ext>
              <a:ext uri="{C183D7F6-B498-43B3-948B-1728B52AA6E4}">
                <adec:decorative xmlns:adec="http://schemas.microsoft.com/office/drawing/2017/decorative" val="1"/>
              </a:ext>
            </a:extLst>
          </p:cNvPr>
          <p:cNvSpPr>
            <a:spLocks noChangeAspect="1" noEditPoints="1"/>
          </p:cNvSpPr>
          <p:nvPr/>
        </p:nvSpPr>
        <p:spPr bwMode="auto">
          <a:xfrm>
            <a:off x="726242" y="5133975"/>
            <a:ext cx="203286" cy="177048"/>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6" name="Copy_E8C8">
            <a:extLst>
              <a:ext uri="{FF2B5EF4-FFF2-40B4-BE49-F238E27FC236}">
                <a16:creationId xmlns:a16="http://schemas.microsoft.com/office/drawing/2014/main" id="{2D454232-2E05-29B7-1BBC-89AC7798CAE9}"/>
              </a:ext>
              <a:ext uri="{C183D7F6-B498-43B3-948B-1728B52AA6E4}">
                <adec:decorative xmlns:adec="http://schemas.microsoft.com/office/drawing/2017/decorative" val="1"/>
              </a:ext>
            </a:extLst>
          </p:cNvPr>
          <p:cNvSpPr>
            <a:spLocks noChangeAspect="1" noEditPoints="1"/>
          </p:cNvSpPr>
          <p:nvPr/>
        </p:nvSpPr>
        <p:spPr bwMode="auto">
          <a:xfrm>
            <a:off x="737084" y="5937421"/>
            <a:ext cx="181602" cy="209514"/>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106978388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51890E7-B0A6-AF21-7B2A-4E57DB96CEC1}"/>
              </a:ext>
            </a:extLst>
          </p:cNvPr>
          <p:cNvSpPr>
            <a:spLocks noGrp="1"/>
          </p:cNvSpPr>
          <p:nvPr>
            <p:ph type="title"/>
          </p:nvPr>
        </p:nvSpPr>
        <p:spPr>
          <a:xfrm>
            <a:off x="588263" y="457200"/>
            <a:ext cx="11018520" cy="861774"/>
          </a:xfrm>
        </p:spPr>
        <p:txBody>
          <a:bodyPr/>
          <a:lstStyle/>
          <a:p>
            <a:r>
              <a:rPr lang="en-IN" dirty="0"/>
              <a:t>Follow the GitHub Flow</a:t>
            </a:r>
            <a:br>
              <a:rPr lang="en-IN" dirty="0"/>
            </a:br>
            <a:endParaRPr lang="en-IN" dirty="0"/>
          </a:p>
        </p:txBody>
      </p:sp>
      <p:sp>
        <p:nvSpPr>
          <p:cNvPr id="21" name="Rectangle: Single Corner Rounded 20">
            <a:extLst>
              <a:ext uri="{FF2B5EF4-FFF2-40B4-BE49-F238E27FC236}">
                <a16:creationId xmlns:a16="http://schemas.microsoft.com/office/drawing/2014/main" id="{7B3CAEF9-B3E7-9AE1-B8B7-B10DE55EF45F}"/>
              </a:ext>
              <a:ext uri="{C183D7F6-B498-43B3-948B-1728B52AA6E4}">
                <adec:decorative xmlns:adec="http://schemas.microsoft.com/office/drawing/2017/decorative" val="1"/>
              </a:ext>
            </a:extLst>
          </p:cNvPr>
          <p:cNvSpPr/>
          <p:nvPr/>
        </p:nvSpPr>
        <p:spPr bwMode="auto">
          <a:xfrm flipH="1">
            <a:off x="4219306" y="1503640"/>
            <a:ext cx="7384429" cy="4765399"/>
          </a:xfrm>
          <a:prstGeom prst="round1Rect">
            <a:avLst>
              <a:gd name="adj" fmla="val 3772"/>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sp>
        <p:nvSpPr>
          <p:cNvPr id="22" name="Rectangle: Single Corner Rounded 21">
            <a:extLst>
              <a:ext uri="{FF2B5EF4-FFF2-40B4-BE49-F238E27FC236}">
                <a16:creationId xmlns:a16="http://schemas.microsoft.com/office/drawing/2014/main" id="{26F36B03-0C66-D853-091E-B580DBFC8039}"/>
              </a:ext>
              <a:ext uri="{C183D7F6-B498-43B3-948B-1728B52AA6E4}">
                <adec:decorative xmlns:adec="http://schemas.microsoft.com/office/drawing/2017/decorative" val="1"/>
              </a:ext>
            </a:extLst>
          </p:cNvPr>
          <p:cNvSpPr/>
          <p:nvPr/>
        </p:nvSpPr>
        <p:spPr bwMode="auto">
          <a:xfrm>
            <a:off x="0" y="1469436"/>
            <a:ext cx="4023360" cy="5388564"/>
          </a:xfrm>
          <a:prstGeom prst="round1Rect">
            <a:avLst>
              <a:gd name="adj" fmla="val 5755"/>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 name="TextBox 3">
            <a:extLst>
              <a:ext uri="{FF2B5EF4-FFF2-40B4-BE49-F238E27FC236}">
                <a16:creationId xmlns:a16="http://schemas.microsoft.com/office/drawing/2014/main" id="{7507F1B0-1015-70E2-FD21-E70BA1BC7356}"/>
              </a:ext>
            </a:extLst>
          </p:cNvPr>
          <p:cNvSpPr txBox="1"/>
          <p:nvPr/>
        </p:nvSpPr>
        <p:spPr>
          <a:xfrm>
            <a:off x="1254439" y="1752600"/>
            <a:ext cx="2609501" cy="984885"/>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The GitHub Flow is a common process for managing code changes through GitHub.</a:t>
            </a:r>
          </a:p>
        </p:txBody>
      </p:sp>
      <p:grpSp>
        <p:nvGrpSpPr>
          <p:cNvPr id="6" name="Group 5">
            <a:extLst>
              <a:ext uri="{FF2B5EF4-FFF2-40B4-BE49-F238E27FC236}">
                <a16:creationId xmlns:a16="http://schemas.microsoft.com/office/drawing/2014/main" id="{B8048BC2-B739-165A-C8FE-AB27715CC12E}"/>
              </a:ext>
              <a:ext uri="{C183D7F6-B498-43B3-948B-1728B52AA6E4}">
                <adec:decorative xmlns:adec="http://schemas.microsoft.com/office/drawing/2017/decorative" val="1"/>
              </a:ext>
            </a:extLst>
          </p:cNvPr>
          <p:cNvGrpSpPr/>
          <p:nvPr/>
        </p:nvGrpSpPr>
        <p:grpSpPr>
          <a:xfrm>
            <a:off x="588263" y="1752600"/>
            <a:ext cx="499256" cy="499256"/>
            <a:chOff x="4863419" y="201635"/>
            <a:chExt cx="1828800" cy="1828800"/>
          </a:xfrm>
        </p:grpSpPr>
        <p:sp>
          <p:nvSpPr>
            <p:cNvPr id="8" name="Freeform: Shape 11">
              <a:extLst>
                <a:ext uri="{FF2B5EF4-FFF2-40B4-BE49-F238E27FC236}">
                  <a16:creationId xmlns:a16="http://schemas.microsoft.com/office/drawing/2014/main" id="{B47A0DF3-1600-DF49-D0DE-D8FB9AE6AA7B}"/>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9" name="Oval 8">
              <a:extLst>
                <a:ext uri="{FF2B5EF4-FFF2-40B4-BE49-F238E27FC236}">
                  <a16:creationId xmlns:a16="http://schemas.microsoft.com/office/drawing/2014/main" id="{19851A6D-77E1-0B3C-D5A0-841F6AC13231}"/>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cxnSp>
        <p:nvCxnSpPr>
          <p:cNvPr id="10" name="Straight Connector 9">
            <a:extLst>
              <a:ext uri="{FF2B5EF4-FFF2-40B4-BE49-F238E27FC236}">
                <a16:creationId xmlns:a16="http://schemas.microsoft.com/office/drawing/2014/main" id="{41CCAC0E-9E9B-70FD-5D2B-655F5B5E6DAD}"/>
              </a:ext>
              <a:ext uri="{C183D7F6-B498-43B3-948B-1728B52AA6E4}">
                <adec:decorative xmlns:adec="http://schemas.microsoft.com/office/drawing/2017/decorative" val="1"/>
              </a:ext>
            </a:extLst>
          </p:cNvPr>
          <p:cNvCxnSpPr>
            <a:cxnSpLocks/>
          </p:cNvCxnSpPr>
          <p:nvPr/>
        </p:nvCxnSpPr>
        <p:spPr>
          <a:xfrm>
            <a:off x="1244913" y="3847624"/>
            <a:ext cx="260950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E8DFB31-93F7-F070-9CB4-AD3A6BEAA67E}"/>
              </a:ext>
            </a:extLst>
          </p:cNvPr>
          <p:cNvSpPr txBox="1"/>
          <p:nvPr/>
        </p:nvSpPr>
        <p:spPr>
          <a:xfrm>
            <a:off x="1254439" y="4219099"/>
            <a:ext cx="2609501" cy="1723549"/>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GitHub allows you to tie issues, branches, and pull requests together, letting GitHub close issues and delete feature branches after code moves to the main branch.</a:t>
            </a:r>
          </a:p>
        </p:txBody>
      </p:sp>
      <p:grpSp>
        <p:nvGrpSpPr>
          <p:cNvPr id="20" name="Group 19">
            <a:extLst>
              <a:ext uri="{FF2B5EF4-FFF2-40B4-BE49-F238E27FC236}">
                <a16:creationId xmlns:a16="http://schemas.microsoft.com/office/drawing/2014/main" id="{22718B3A-703B-CE0F-0F4F-AF05EEE5DAE3}"/>
              </a:ext>
              <a:ext uri="{C183D7F6-B498-43B3-948B-1728B52AA6E4}">
                <adec:decorative xmlns:adec="http://schemas.microsoft.com/office/drawing/2017/decorative" val="1"/>
              </a:ext>
            </a:extLst>
          </p:cNvPr>
          <p:cNvGrpSpPr/>
          <p:nvPr/>
        </p:nvGrpSpPr>
        <p:grpSpPr>
          <a:xfrm>
            <a:off x="588263" y="4219099"/>
            <a:ext cx="499256" cy="499256"/>
            <a:chOff x="588263" y="4142899"/>
            <a:chExt cx="499256" cy="499256"/>
          </a:xfrm>
        </p:grpSpPr>
        <p:sp>
          <p:nvSpPr>
            <p:cNvPr id="15" name="Freeform: Shape 11">
              <a:extLst>
                <a:ext uri="{FF2B5EF4-FFF2-40B4-BE49-F238E27FC236}">
                  <a16:creationId xmlns:a16="http://schemas.microsoft.com/office/drawing/2014/main" id="{1B35E676-219F-3798-C44B-5512BD6DD210}"/>
                </a:ext>
              </a:extLst>
            </p:cNvPr>
            <p:cNvSpPr>
              <a:spLocks/>
            </p:cNvSpPr>
            <p:nvPr/>
          </p:nvSpPr>
          <p:spPr bwMode="auto">
            <a:xfrm>
              <a:off x="588263" y="4142899"/>
              <a:ext cx="499256" cy="499256"/>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6" name="Oval 15">
              <a:extLst>
                <a:ext uri="{FF2B5EF4-FFF2-40B4-BE49-F238E27FC236}">
                  <a16:creationId xmlns:a16="http://schemas.microsoft.com/office/drawing/2014/main" id="{06BA2B85-9ABF-698E-0BED-F2C944BBAA5B}"/>
                </a:ext>
              </a:extLst>
            </p:cNvPr>
            <p:cNvSpPr>
              <a:spLocks/>
            </p:cNvSpPr>
            <p:nvPr/>
          </p:nvSpPr>
          <p:spPr bwMode="auto">
            <a:xfrm>
              <a:off x="648931" y="4203567"/>
              <a:ext cx="377921" cy="377921"/>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7" name="Freeform 13">
            <a:extLst>
              <a:ext uri="{FF2B5EF4-FFF2-40B4-BE49-F238E27FC236}">
                <a16:creationId xmlns:a16="http://schemas.microsoft.com/office/drawing/2014/main" id="{2682F4D0-6004-A76B-2709-7E80CBB134E6}"/>
              </a:ext>
              <a:ext uri="{C183D7F6-B498-43B3-948B-1728B52AA6E4}">
                <adec:decorative xmlns:adec="http://schemas.microsoft.com/office/drawing/2017/decorative" val="1"/>
              </a:ext>
            </a:extLst>
          </p:cNvPr>
          <p:cNvSpPr>
            <a:spLocks noChangeAspect="1"/>
          </p:cNvSpPr>
          <p:nvPr/>
        </p:nvSpPr>
        <p:spPr bwMode="auto">
          <a:xfrm>
            <a:off x="687562" y="1919764"/>
            <a:ext cx="300658" cy="164928"/>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sp>
        <p:nvSpPr>
          <p:cNvPr id="18" name="check 3">
            <a:extLst>
              <a:ext uri="{FF2B5EF4-FFF2-40B4-BE49-F238E27FC236}">
                <a16:creationId xmlns:a16="http://schemas.microsoft.com/office/drawing/2014/main" id="{5460E564-E61B-8962-606B-7286FB544DEF}"/>
              </a:ext>
              <a:ext uri="{C183D7F6-B498-43B3-948B-1728B52AA6E4}">
                <adec:decorative xmlns:adec="http://schemas.microsoft.com/office/drawing/2017/decorative" val="1"/>
              </a:ext>
            </a:extLst>
          </p:cNvPr>
          <p:cNvSpPr>
            <a:spLocks noChangeAspect="1" noEditPoints="1"/>
          </p:cNvSpPr>
          <p:nvPr/>
        </p:nvSpPr>
        <p:spPr bwMode="auto">
          <a:xfrm>
            <a:off x="711907" y="4343474"/>
            <a:ext cx="251968" cy="250506"/>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grpSp>
        <p:nvGrpSpPr>
          <p:cNvPr id="2" name="Group 1" descr="A diagram showing how Application Insights instrumentation in an app sends telemetry to an Application Insights resource.">
            <a:extLst>
              <a:ext uri="{FF2B5EF4-FFF2-40B4-BE49-F238E27FC236}">
                <a16:creationId xmlns:a16="http://schemas.microsoft.com/office/drawing/2014/main" id="{9DF2D11E-29FB-A588-3BA4-482E6F0BC0B7}"/>
              </a:ext>
            </a:extLst>
          </p:cNvPr>
          <p:cNvGrpSpPr/>
          <p:nvPr/>
        </p:nvGrpSpPr>
        <p:grpSpPr>
          <a:xfrm>
            <a:off x="5207216" y="1853624"/>
            <a:ext cx="2943009" cy="3844133"/>
            <a:chOff x="5207216" y="1853624"/>
            <a:chExt cx="2943009" cy="3844133"/>
          </a:xfrm>
        </p:grpSpPr>
        <p:sp>
          <p:nvSpPr>
            <p:cNvPr id="23" name="Rectangle: Rounded Corners 22">
              <a:extLst>
                <a:ext uri="{FF2B5EF4-FFF2-40B4-BE49-F238E27FC236}">
                  <a16:creationId xmlns:a16="http://schemas.microsoft.com/office/drawing/2014/main" id="{8962F124-346C-FDC1-E38E-C535B3D5CF78}"/>
                </a:ext>
              </a:extLst>
            </p:cNvPr>
            <p:cNvSpPr/>
            <p:nvPr/>
          </p:nvSpPr>
          <p:spPr bwMode="auto">
            <a:xfrm>
              <a:off x="5211596" y="1853624"/>
              <a:ext cx="962025" cy="429945"/>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Segoe UI "/>
                  <a:ea typeface="+mn-ea"/>
                  <a:cs typeface="+mn-cs"/>
                </a:rPr>
                <a:t>Create a GitHub Issue</a:t>
              </a:r>
              <a:endParaRPr kumimoji="0" lang="en-IN" sz="1000" b="0" i="0" u="none" strike="noStrike" kern="1200" cap="none" spc="0" normalizeH="0" baseline="0" noProof="0" dirty="0">
                <a:ln>
                  <a:noFill/>
                </a:ln>
                <a:solidFill>
                  <a:srgbClr val="000000"/>
                </a:solidFill>
                <a:effectLst/>
                <a:uLnTx/>
                <a:uFillTx/>
                <a:latin typeface="Segoe UI "/>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74A965CA-B0B9-B454-ACF5-EA46E88E5902}"/>
                </a:ext>
              </a:extLst>
            </p:cNvPr>
            <p:cNvSpPr/>
            <p:nvPr/>
          </p:nvSpPr>
          <p:spPr bwMode="auto">
            <a:xfrm>
              <a:off x="5211596" y="2506497"/>
              <a:ext cx="962025" cy="445855"/>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Segoe UI "/>
                  <a:ea typeface="+mn-ea"/>
                  <a:cs typeface="+mn-cs"/>
                </a:rPr>
                <a:t>Create a feature branch</a:t>
              </a: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1000" b="0" i="0" u="none" strike="noStrike" kern="1200" cap="none" spc="0" normalizeH="0" baseline="0" noProof="0" dirty="0">
                <a:ln>
                  <a:noFill/>
                </a:ln>
                <a:solidFill>
                  <a:srgbClr val="000000"/>
                </a:solidFill>
                <a:effectLst/>
                <a:uLnTx/>
                <a:uFillTx/>
                <a:latin typeface="Segoe UI "/>
                <a:ea typeface="Segoe UI" pitchFamily="34" charset="0"/>
                <a:cs typeface="Segoe UI" pitchFamily="34" charset="0"/>
              </a:endParaRPr>
            </a:p>
          </p:txBody>
        </p:sp>
        <p:sp>
          <p:nvSpPr>
            <p:cNvPr id="25" name="Rectangle: Rounded Corners 24">
              <a:extLst>
                <a:ext uri="{FF2B5EF4-FFF2-40B4-BE49-F238E27FC236}">
                  <a16:creationId xmlns:a16="http://schemas.microsoft.com/office/drawing/2014/main" id="{22044B72-7EC8-CA1E-8F23-AE0C63E7CDE2}"/>
                </a:ext>
              </a:extLst>
            </p:cNvPr>
            <p:cNvSpPr/>
            <p:nvPr/>
          </p:nvSpPr>
          <p:spPr bwMode="auto">
            <a:xfrm>
              <a:off x="5207216" y="3152778"/>
              <a:ext cx="962025" cy="421278"/>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Segoe UI "/>
                  <a:ea typeface="+mn-ea"/>
                  <a:cs typeface="+mn-cs"/>
                </a:rPr>
                <a:t>Fetch repo changes locally</a:t>
              </a:r>
              <a:endParaRPr kumimoji="0" lang="en-IN" sz="1000" b="0" i="0" u="none" strike="noStrike" kern="1200" cap="none" spc="0" normalizeH="0" baseline="0" noProof="0" dirty="0">
                <a:ln>
                  <a:noFill/>
                </a:ln>
                <a:solidFill>
                  <a:srgbClr val="000000"/>
                </a:solidFill>
                <a:effectLst/>
                <a:uLnTx/>
                <a:uFillTx/>
                <a:latin typeface="Segoe UI "/>
                <a:ea typeface="Segoe UI" pitchFamily="34" charset="0"/>
                <a:cs typeface="Segoe UI" pitchFamily="34" charset="0"/>
              </a:endParaRPr>
            </a:p>
          </p:txBody>
        </p:sp>
        <p:sp>
          <p:nvSpPr>
            <p:cNvPr id="26" name="Rectangle: Rounded Corners 25">
              <a:extLst>
                <a:ext uri="{FF2B5EF4-FFF2-40B4-BE49-F238E27FC236}">
                  <a16:creationId xmlns:a16="http://schemas.microsoft.com/office/drawing/2014/main" id="{8A0B54AA-2610-4984-BC31-F2B26ACD7BEC}"/>
                </a:ext>
              </a:extLst>
            </p:cNvPr>
            <p:cNvSpPr/>
            <p:nvPr/>
          </p:nvSpPr>
          <p:spPr bwMode="auto">
            <a:xfrm>
              <a:off x="5207218" y="3999946"/>
              <a:ext cx="962025" cy="438912"/>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Segoe UI "/>
                  <a:ea typeface="+mn-ea"/>
                  <a:cs typeface="+mn-cs"/>
                </a:rPr>
                <a:t>Commit and push changes</a:t>
              </a:r>
              <a:endParaRPr kumimoji="0" lang="en-IN" sz="1000" b="0" i="0" u="none" strike="noStrike" kern="1200" cap="none" spc="0" normalizeH="0" baseline="0" noProof="0" dirty="0">
                <a:ln>
                  <a:noFill/>
                </a:ln>
                <a:solidFill>
                  <a:srgbClr val="000000"/>
                </a:solidFill>
                <a:effectLst/>
                <a:uLnTx/>
                <a:uFillTx/>
                <a:latin typeface="Segoe UI "/>
                <a:ea typeface="Segoe UI" pitchFamily="34" charset="0"/>
                <a:cs typeface="Segoe UI" pitchFamily="34" charset="0"/>
              </a:endParaRPr>
            </a:p>
          </p:txBody>
        </p:sp>
        <p:sp>
          <p:nvSpPr>
            <p:cNvPr id="30" name="Rectangle: Rounded Corners 29">
              <a:extLst>
                <a:ext uri="{FF2B5EF4-FFF2-40B4-BE49-F238E27FC236}">
                  <a16:creationId xmlns:a16="http://schemas.microsoft.com/office/drawing/2014/main" id="{FD43A945-B82C-3785-8E01-8C1055E6059F}"/>
                </a:ext>
              </a:extLst>
            </p:cNvPr>
            <p:cNvSpPr/>
            <p:nvPr/>
          </p:nvSpPr>
          <p:spPr bwMode="auto">
            <a:xfrm>
              <a:off x="6763817" y="3618524"/>
              <a:ext cx="1386408" cy="438912"/>
            </a:xfrm>
            <a:prstGeom prst="round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dirty="0">
                  <a:ln>
                    <a:noFill/>
                  </a:ln>
                  <a:solidFill>
                    <a:srgbClr val="FFFFFF"/>
                  </a:solidFill>
                  <a:effectLst/>
                  <a:uLnTx/>
                  <a:uFillTx/>
                  <a:latin typeface="Segoe UI "/>
                  <a:ea typeface="+mn-ea"/>
                  <a:cs typeface="+mn-cs"/>
                </a:rPr>
                <a:t>VS Code</a:t>
              </a:r>
              <a:endParaRPr kumimoji="0" lang="en-IN" sz="1050" b="0" i="0" u="none" strike="noStrike" kern="1200" cap="none" spc="0" normalizeH="0" baseline="0" noProof="0" dirty="0">
                <a:ln>
                  <a:noFill/>
                </a:ln>
                <a:solidFill>
                  <a:srgbClr val="FFFFFF"/>
                </a:solidFill>
                <a:effectLst/>
                <a:uLnTx/>
                <a:uFillTx/>
                <a:latin typeface="Segoe UI "/>
                <a:ea typeface="Segoe UI" pitchFamily="34" charset="0"/>
                <a:cs typeface="Segoe UI" pitchFamily="34" charset="0"/>
              </a:endParaRPr>
            </a:p>
          </p:txBody>
        </p:sp>
        <p:cxnSp>
          <p:nvCxnSpPr>
            <p:cNvPr id="56" name="Connector: Elbow 55">
              <a:extLst>
                <a:ext uri="{FF2B5EF4-FFF2-40B4-BE49-F238E27FC236}">
                  <a16:creationId xmlns:a16="http://schemas.microsoft.com/office/drawing/2014/main" id="{EE89B487-4397-E17C-7A32-8AA71703CE2A}"/>
                </a:ext>
              </a:extLst>
            </p:cNvPr>
            <p:cNvCxnSpPr>
              <a:cxnSpLocks/>
              <a:stCxn id="25" idx="3"/>
              <a:endCxn id="30" idx="1"/>
            </p:cNvCxnSpPr>
            <p:nvPr/>
          </p:nvCxnSpPr>
          <p:spPr>
            <a:xfrm>
              <a:off x="6169241" y="3363417"/>
              <a:ext cx="594576" cy="474563"/>
            </a:xfrm>
            <a:prstGeom prst="bentConnector3">
              <a:avLst>
                <a:gd name="adj1" fmla="val 50000"/>
              </a:avLst>
            </a:prstGeom>
            <a:ln w="6350">
              <a:solidFill>
                <a:schemeClr val="bg1">
                  <a:lumMod val="7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C1B2F63B-BA77-C7E1-00C1-6A6726D4184B}"/>
                </a:ext>
              </a:extLst>
            </p:cNvPr>
            <p:cNvCxnSpPr>
              <a:cxnSpLocks/>
              <a:stCxn id="85" idx="2"/>
              <a:endCxn id="90" idx="0"/>
            </p:cNvCxnSpPr>
            <p:nvPr/>
          </p:nvCxnSpPr>
          <p:spPr>
            <a:xfrm rot="5400000">
              <a:off x="5584598" y="5594124"/>
              <a:ext cx="207265" cy="1"/>
            </a:xfrm>
            <a:prstGeom prst="bentConnector3">
              <a:avLst>
                <a:gd name="adj1" fmla="val 50000"/>
              </a:avLst>
            </a:prstGeom>
            <a:ln w="6350">
              <a:solidFill>
                <a:schemeClr val="bg1">
                  <a:lumMod val="7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FC3B7570-43CD-573E-F014-0EF42B9E2B5A}"/>
                </a:ext>
              </a:extLst>
            </p:cNvPr>
            <p:cNvCxnSpPr>
              <a:cxnSpLocks/>
              <a:stCxn id="82" idx="2"/>
              <a:endCxn id="85" idx="0"/>
            </p:cNvCxnSpPr>
            <p:nvPr/>
          </p:nvCxnSpPr>
          <p:spPr>
            <a:xfrm>
              <a:off x="5688230" y="5012555"/>
              <a:ext cx="0" cy="204850"/>
            </a:xfrm>
            <a:prstGeom prst="straightConnector1">
              <a:avLst/>
            </a:prstGeom>
            <a:ln w="6350">
              <a:solidFill>
                <a:schemeClr val="bg1">
                  <a:lumMod val="7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CED43AA7-BC03-BDEB-1E02-72848C8A0458}"/>
                </a:ext>
              </a:extLst>
            </p:cNvPr>
            <p:cNvCxnSpPr>
              <a:cxnSpLocks/>
              <a:stCxn id="26" idx="2"/>
              <a:endCxn id="82" idx="0"/>
            </p:cNvCxnSpPr>
            <p:nvPr/>
          </p:nvCxnSpPr>
          <p:spPr>
            <a:xfrm rot="5400000">
              <a:off x="5585497" y="4541592"/>
              <a:ext cx="205468" cy="1"/>
            </a:xfrm>
            <a:prstGeom prst="bentConnector3">
              <a:avLst>
                <a:gd name="adj1" fmla="val 50000"/>
              </a:avLst>
            </a:prstGeom>
            <a:ln w="6350">
              <a:solidFill>
                <a:schemeClr val="bg1">
                  <a:lumMod val="7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CF5A2386-6A34-360D-0150-EE1DB42DE8A1}"/>
                </a:ext>
              </a:extLst>
            </p:cNvPr>
            <p:cNvCxnSpPr>
              <a:cxnSpLocks/>
              <a:stCxn id="24" idx="2"/>
              <a:endCxn id="25" idx="0"/>
            </p:cNvCxnSpPr>
            <p:nvPr/>
          </p:nvCxnSpPr>
          <p:spPr>
            <a:xfrm flipH="1">
              <a:off x="5688229" y="2952352"/>
              <a:ext cx="4380" cy="200426"/>
            </a:xfrm>
            <a:prstGeom prst="straightConnector1">
              <a:avLst/>
            </a:prstGeom>
            <a:ln w="6350">
              <a:solidFill>
                <a:schemeClr val="bg1">
                  <a:lumMod val="7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B37E843F-10A3-853E-411C-3FCA9A40A39F}"/>
                </a:ext>
              </a:extLst>
            </p:cNvPr>
            <p:cNvCxnSpPr>
              <a:cxnSpLocks/>
              <a:stCxn id="23" idx="2"/>
              <a:endCxn id="24" idx="0"/>
            </p:cNvCxnSpPr>
            <p:nvPr/>
          </p:nvCxnSpPr>
          <p:spPr>
            <a:xfrm>
              <a:off x="5692609" y="2283569"/>
              <a:ext cx="0" cy="222928"/>
            </a:xfrm>
            <a:prstGeom prst="straightConnector1">
              <a:avLst/>
            </a:prstGeom>
            <a:ln w="6350">
              <a:solidFill>
                <a:schemeClr val="bg1">
                  <a:lumMod val="7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9" name="Connector: Elbow 108">
              <a:extLst>
                <a:ext uri="{FF2B5EF4-FFF2-40B4-BE49-F238E27FC236}">
                  <a16:creationId xmlns:a16="http://schemas.microsoft.com/office/drawing/2014/main" id="{C1698F6E-77A5-1B5A-ABB4-69207DA02498}"/>
                </a:ext>
              </a:extLst>
            </p:cNvPr>
            <p:cNvCxnSpPr>
              <a:cxnSpLocks/>
              <a:stCxn id="30" idx="1"/>
              <a:endCxn id="26" idx="3"/>
            </p:cNvCxnSpPr>
            <p:nvPr/>
          </p:nvCxnSpPr>
          <p:spPr>
            <a:xfrm rot="10800000" flipV="1">
              <a:off x="6169243" y="3837980"/>
              <a:ext cx="594574" cy="381422"/>
            </a:xfrm>
            <a:prstGeom prst="bentConnector3">
              <a:avLst>
                <a:gd name="adj1" fmla="val 50000"/>
              </a:avLst>
            </a:prstGeom>
            <a:ln w="6350">
              <a:solidFill>
                <a:schemeClr val="bg1">
                  <a:lumMod val="7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9F89B5E1-6CF8-D624-9F4B-5D76B4E32D1F}"/>
                </a:ext>
              </a:extLst>
            </p:cNvPr>
            <p:cNvSpPr>
              <a:spLocks/>
            </p:cNvSpPr>
            <p:nvPr/>
          </p:nvSpPr>
          <p:spPr bwMode="auto">
            <a:xfrm>
              <a:off x="7721315" y="3649997"/>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pic>
        <p:nvPicPr>
          <p:cNvPr id="1026" name="Picture 2">
            <a:extLst>
              <a:ext uri="{FF2B5EF4-FFF2-40B4-BE49-F238E27FC236}">
                <a16:creationId xmlns:a16="http://schemas.microsoft.com/office/drawing/2014/main" id="{1259CEFA-F0FA-42EF-DCDF-26F8E5B5E8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5763" y="3674745"/>
            <a:ext cx="298883" cy="298883"/>
          </a:xfrm>
          <a:prstGeom prst="rect">
            <a:avLst/>
          </a:prstGeom>
          <a:noFill/>
          <a:extLst>
            <a:ext uri="{909E8E84-426E-40DD-AFC4-6F175D3DCCD1}">
              <a14:hiddenFill xmlns:a14="http://schemas.microsoft.com/office/drawing/2010/main">
                <a:solidFill>
                  <a:srgbClr val="FFFFFF"/>
                </a:solidFill>
              </a14:hiddenFill>
            </a:ext>
          </a:extLst>
        </p:spPr>
      </p:pic>
      <p:sp>
        <p:nvSpPr>
          <p:cNvPr id="82" name="Rectangle: Rounded Corners 81">
            <a:extLst>
              <a:ext uri="{FF2B5EF4-FFF2-40B4-BE49-F238E27FC236}">
                <a16:creationId xmlns:a16="http://schemas.microsoft.com/office/drawing/2014/main" id="{DEAF0573-73BC-68E8-B38C-AB5463DEBE9A}"/>
              </a:ext>
            </a:extLst>
          </p:cNvPr>
          <p:cNvSpPr/>
          <p:nvPr/>
        </p:nvSpPr>
        <p:spPr bwMode="auto">
          <a:xfrm>
            <a:off x="5207217" y="4644326"/>
            <a:ext cx="962025" cy="368229"/>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Segoe UI "/>
                <a:ea typeface="+mn-ea"/>
                <a:cs typeface="+mn-cs"/>
              </a:rPr>
              <a:t>Pull request to </a:t>
            </a:r>
            <a:r>
              <a:rPr kumimoji="0" lang="en-IN" sz="1000" b="1" i="0" u="none" strike="noStrike" kern="1200" cap="none" spc="0" normalizeH="0" baseline="0" noProof="0" dirty="0">
                <a:ln>
                  <a:noFill/>
                </a:ln>
                <a:solidFill>
                  <a:srgbClr val="000000"/>
                </a:solidFill>
                <a:effectLst/>
                <a:uLnTx/>
                <a:uFillTx/>
                <a:latin typeface="Segoe UI "/>
                <a:ea typeface="+mn-ea"/>
                <a:cs typeface="+mn-cs"/>
              </a:rPr>
              <a:t>main</a:t>
            </a:r>
            <a:endParaRPr kumimoji="0" lang="en-IN" sz="1000" b="1" i="0" u="none" strike="noStrike" kern="1200" cap="none" spc="0" normalizeH="0" baseline="0" noProof="0" dirty="0">
              <a:ln>
                <a:noFill/>
              </a:ln>
              <a:solidFill>
                <a:srgbClr val="000000"/>
              </a:solidFill>
              <a:effectLst/>
              <a:uLnTx/>
              <a:uFillTx/>
              <a:latin typeface="Segoe UI "/>
              <a:ea typeface="Segoe UI" pitchFamily="34" charset="0"/>
              <a:cs typeface="Segoe UI" pitchFamily="34" charset="0"/>
            </a:endParaRPr>
          </a:p>
        </p:txBody>
      </p:sp>
      <p:sp>
        <p:nvSpPr>
          <p:cNvPr id="85" name="Rectangle: Rounded Corners 84">
            <a:extLst>
              <a:ext uri="{FF2B5EF4-FFF2-40B4-BE49-F238E27FC236}">
                <a16:creationId xmlns:a16="http://schemas.microsoft.com/office/drawing/2014/main" id="{4E417D77-8D6A-A69D-CE60-9109F08B3034}"/>
              </a:ext>
            </a:extLst>
          </p:cNvPr>
          <p:cNvSpPr/>
          <p:nvPr/>
        </p:nvSpPr>
        <p:spPr bwMode="auto">
          <a:xfrm>
            <a:off x="5207217" y="5217405"/>
            <a:ext cx="962025" cy="273087"/>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Segoe UI "/>
                <a:ea typeface="+mn-ea"/>
                <a:cs typeface="+mn-cs"/>
              </a:rPr>
              <a:t>Code review</a:t>
            </a:r>
            <a:endParaRPr kumimoji="0" lang="en-IN" sz="1000" b="1" i="0" u="none" strike="noStrike" kern="1200" cap="none" spc="0" normalizeH="0" baseline="0" noProof="0" dirty="0">
              <a:ln>
                <a:noFill/>
              </a:ln>
              <a:solidFill>
                <a:srgbClr val="000000"/>
              </a:solidFill>
              <a:effectLst/>
              <a:uLnTx/>
              <a:uFillTx/>
              <a:latin typeface="Segoe UI "/>
              <a:ea typeface="Segoe UI" pitchFamily="34" charset="0"/>
              <a:cs typeface="Segoe UI" pitchFamily="34" charset="0"/>
            </a:endParaRPr>
          </a:p>
        </p:txBody>
      </p:sp>
      <p:sp>
        <p:nvSpPr>
          <p:cNvPr id="90" name="Rectangle: Rounded Corners 89">
            <a:extLst>
              <a:ext uri="{FF2B5EF4-FFF2-40B4-BE49-F238E27FC236}">
                <a16:creationId xmlns:a16="http://schemas.microsoft.com/office/drawing/2014/main" id="{B49744EC-78A1-CCB8-6E16-19EE076961B9}"/>
              </a:ext>
            </a:extLst>
          </p:cNvPr>
          <p:cNvSpPr/>
          <p:nvPr/>
        </p:nvSpPr>
        <p:spPr bwMode="auto">
          <a:xfrm>
            <a:off x="5207216" y="5697757"/>
            <a:ext cx="962025" cy="438912"/>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Segoe UI "/>
                <a:ea typeface="+mn-ea"/>
                <a:cs typeface="+mn-cs"/>
              </a:rPr>
              <a:t>Complete pull request</a:t>
            </a:r>
            <a:endParaRPr kumimoji="0" lang="en-IN" sz="1000" b="1" i="0" u="none" strike="noStrike" kern="1200" cap="none" spc="0" normalizeH="0" baseline="0" noProof="0" dirty="0">
              <a:ln>
                <a:noFill/>
              </a:ln>
              <a:solidFill>
                <a:srgbClr val="000000"/>
              </a:solidFill>
              <a:effectLst/>
              <a:uLnTx/>
              <a:uFillTx/>
              <a:latin typeface="Segoe UI "/>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414976031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Deploy a Bicep template</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307777"/>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GitHub allows you to execute ARM and Bicep templates as part of a GitHub Actions workflow.</a:t>
            </a: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9" name="TextBox 8">
            <a:extLst>
              <a:ext uri="{FF2B5EF4-FFF2-40B4-BE49-F238E27FC236}">
                <a16:creationId xmlns:a16="http://schemas.microsoft.com/office/drawing/2014/main" id="{2A7263C9-2A27-16D0-5031-151AF39A9D4D}"/>
              </a:ext>
            </a:extLst>
          </p:cNvPr>
          <p:cNvSpPr txBox="1"/>
          <p:nvPr/>
        </p:nvSpPr>
        <p:spPr>
          <a:xfrm>
            <a:off x="490901" y="1909670"/>
            <a:ext cx="11118487" cy="369332"/>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To deploy resources, you will need to log into Azure and then use the arm-deploy </a:t>
            </a:r>
            <a:r>
              <a:rPr kumimoji="0" lang="en-US" sz="1800" b="0" i="0" u="none" strike="noStrike" kern="1200" cap="none" spc="0" normalizeH="0" baseline="0" noProof="0" dirty="0" err="1">
                <a:ln>
                  <a:noFill/>
                </a:ln>
                <a:solidFill>
                  <a:srgbClr val="000000"/>
                </a:solidFill>
                <a:effectLst/>
                <a:uLnTx/>
                <a:uFillTx/>
                <a:latin typeface="Segoe UI "/>
                <a:ea typeface="+mn-ea"/>
                <a:cs typeface="+mn-cs"/>
              </a:rPr>
              <a:t>actio</a:t>
            </a:r>
            <a:r>
              <a:rPr lang="en-US" dirty="0">
                <a:solidFill>
                  <a:srgbClr val="000000"/>
                </a:solidFill>
                <a:latin typeface="Segoe UI "/>
              </a:rPr>
              <a:t>n.</a:t>
            </a:r>
            <a:endParaRPr kumimoji="0" lang="en-US" sz="18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8262" y="2450771"/>
            <a:ext cx="11018521" cy="3832778"/>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Freeform: Shape 22">
            <a:extLst>
              <a:ext uri="{FF2B5EF4-FFF2-40B4-BE49-F238E27FC236}">
                <a16:creationId xmlns:a16="http://schemas.microsoft.com/office/drawing/2014/main" id="{5F9F14F2-DEB5-59FF-F839-664A04CD705B}"/>
              </a:ext>
              <a:ext uri="{C183D7F6-B498-43B3-948B-1728B52AA6E4}">
                <adec:decorative xmlns:adec="http://schemas.microsoft.com/office/drawing/2017/decorative" val="1"/>
              </a:ext>
            </a:extLst>
          </p:cNvPr>
          <p:cNvSpPr/>
          <p:nvPr/>
        </p:nvSpPr>
        <p:spPr bwMode="auto">
          <a:xfrm>
            <a:off x="758760" y="2618226"/>
            <a:ext cx="10677524" cy="3027831"/>
          </a:xfrm>
          <a:custGeom>
            <a:avLst/>
            <a:gdLst>
              <a:gd name="connsiteX0" fmla="*/ 113463 w 10677524"/>
              <a:gd name="connsiteY0" fmla="*/ 0 h 3497871"/>
              <a:gd name="connsiteX1" fmla="*/ 10564061 w 10677524"/>
              <a:gd name="connsiteY1" fmla="*/ 0 h 3497871"/>
              <a:gd name="connsiteX2" fmla="*/ 10677524 w 10677524"/>
              <a:gd name="connsiteY2" fmla="*/ 113463 h 3497871"/>
              <a:gd name="connsiteX3" fmla="*/ 10677524 w 10677524"/>
              <a:gd name="connsiteY3" fmla="*/ 665004 h 3497871"/>
              <a:gd name="connsiteX4" fmla="*/ 10677524 w 10677524"/>
              <a:gd name="connsiteY4" fmla="*/ 2832867 h 3497871"/>
              <a:gd name="connsiteX5" fmla="*/ 10677524 w 10677524"/>
              <a:gd name="connsiteY5" fmla="*/ 3384408 h 3497871"/>
              <a:gd name="connsiteX6" fmla="*/ 10564061 w 10677524"/>
              <a:gd name="connsiteY6" fmla="*/ 3497871 h 3497871"/>
              <a:gd name="connsiteX7" fmla="*/ 113463 w 10677524"/>
              <a:gd name="connsiteY7" fmla="*/ 3497871 h 3497871"/>
              <a:gd name="connsiteX8" fmla="*/ 0 w 10677524"/>
              <a:gd name="connsiteY8" fmla="*/ 3384408 h 3497871"/>
              <a:gd name="connsiteX9" fmla="*/ 0 w 10677524"/>
              <a:gd name="connsiteY9" fmla="*/ 2832867 h 3497871"/>
              <a:gd name="connsiteX10" fmla="*/ 0 w 10677524"/>
              <a:gd name="connsiteY10" fmla="*/ 665004 h 3497871"/>
              <a:gd name="connsiteX11" fmla="*/ 0 w 10677524"/>
              <a:gd name="connsiteY11" fmla="*/ 113463 h 3497871"/>
              <a:gd name="connsiteX12" fmla="*/ 113463 w 10677524"/>
              <a:gd name="connsiteY12" fmla="*/ 0 h 349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77524" h="3497871">
                <a:moveTo>
                  <a:pt x="113463" y="0"/>
                </a:moveTo>
                <a:lnTo>
                  <a:pt x="10564061" y="0"/>
                </a:lnTo>
                <a:cubicBezTo>
                  <a:pt x="10626725" y="0"/>
                  <a:pt x="10677524" y="50799"/>
                  <a:pt x="10677524" y="113463"/>
                </a:cubicBezTo>
                <a:lnTo>
                  <a:pt x="10677524" y="665004"/>
                </a:lnTo>
                <a:lnTo>
                  <a:pt x="10677524" y="2832867"/>
                </a:lnTo>
                <a:lnTo>
                  <a:pt x="10677524" y="3384408"/>
                </a:lnTo>
                <a:cubicBezTo>
                  <a:pt x="10677524" y="3447072"/>
                  <a:pt x="10626725" y="3497871"/>
                  <a:pt x="10564061" y="3497871"/>
                </a:cubicBezTo>
                <a:lnTo>
                  <a:pt x="113463" y="3497871"/>
                </a:lnTo>
                <a:cubicBezTo>
                  <a:pt x="50799" y="3497871"/>
                  <a:pt x="0" y="3447072"/>
                  <a:pt x="0" y="3384408"/>
                </a:cubicBezTo>
                <a:lnTo>
                  <a:pt x="0" y="2832867"/>
                </a:lnTo>
                <a:lnTo>
                  <a:pt x="0" y="665004"/>
                </a:lnTo>
                <a:lnTo>
                  <a:pt x="0" y="113463"/>
                </a:lnTo>
                <a:cubicBezTo>
                  <a:pt x="0" y="50799"/>
                  <a:pt x="50799" y="0"/>
                  <a:pt x="113463" y="0"/>
                </a:cubicBezTo>
                <a:close/>
              </a:path>
            </a:pathLst>
          </a:cu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1" name="TextBox 10">
            <a:extLst>
              <a:ext uri="{FF2B5EF4-FFF2-40B4-BE49-F238E27FC236}">
                <a16:creationId xmlns:a16="http://schemas.microsoft.com/office/drawing/2014/main" id="{FFE0D70F-F4A6-DDA6-58E2-D3D071FA3882}"/>
              </a:ext>
            </a:extLst>
          </p:cNvPr>
          <p:cNvSpPr txBox="1"/>
          <p:nvPr/>
        </p:nvSpPr>
        <p:spPr>
          <a:xfrm>
            <a:off x="1141006" y="2656204"/>
            <a:ext cx="9909976" cy="2862322"/>
          </a:xfrm>
          <a:prstGeom prst="rect">
            <a:avLst/>
          </a:prstGeom>
          <a:noFill/>
        </p:spPr>
        <p:txBody>
          <a:bodyPr wrap="square" lIns="91440" tIns="45720" rIns="91440" bIns="45720" anchor="t">
            <a:spAutoFit/>
          </a:bodyPr>
          <a:lstStyle/>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uses: azure/login@v1</a:t>
            </a:r>
          </a:p>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with:</a:t>
            </a:r>
          </a:p>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creds: ${{ </a:t>
            </a:r>
            <a:r>
              <a:rPr kumimoji="0" lang="en-US" b="1" i="0" u="none" strike="noStrike" kern="1200" cap="none" spc="0" normalizeH="0" baseline="0" noProof="0" dirty="0" err="1">
                <a:ln>
                  <a:noFill/>
                </a:ln>
                <a:solidFill>
                  <a:srgbClr val="444444"/>
                </a:solidFill>
                <a:effectLst/>
                <a:uLnTx/>
                <a:uFillTx/>
                <a:latin typeface="Courier New"/>
                <a:cs typeface="Courier New"/>
              </a:rPr>
              <a:t>secrets.AZURE_CREDENTIALS</a:t>
            </a:r>
            <a:r>
              <a:rPr kumimoji="0" lang="en-US" b="1" i="0" u="none" strike="noStrike" kern="1200" cap="none" spc="0" normalizeH="0" baseline="0" noProof="0" dirty="0">
                <a:ln>
                  <a:noFill/>
                </a:ln>
                <a:solidFill>
                  <a:srgbClr val="444444"/>
                </a:solidFill>
                <a:effectLst/>
                <a:uLnTx/>
                <a:uFillTx/>
                <a:latin typeface="Courier New"/>
                <a:cs typeface="Courier New"/>
              </a:rPr>
              <a:t> }}</a:t>
            </a:r>
          </a:p>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name: Run ARM deploy</a:t>
            </a:r>
          </a:p>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uses: azure/arm-deploy@v1</a:t>
            </a:r>
          </a:p>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with:</a:t>
            </a:r>
          </a:p>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a:t>
            </a:r>
            <a:r>
              <a:rPr kumimoji="0" lang="en-US" b="1" i="0" u="none" strike="noStrike" kern="1200" cap="none" spc="0" normalizeH="0" baseline="0" noProof="0" dirty="0" err="1">
                <a:ln>
                  <a:noFill/>
                </a:ln>
                <a:solidFill>
                  <a:srgbClr val="444444"/>
                </a:solidFill>
                <a:effectLst/>
                <a:uLnTx/>
                <a:uFillTx/>
                <a:latin typeface="Courier New"/>
                <a:cs typeface="Courier New"/>
              </a:rPr>
              <a:t>subscriptionId</a:t>
            </a:r>
            <a:r>
              <a:rPr kumimoji="0" lang="en-US" b="1" i="0" u="none" strike="noStrike" kern="1200" cap="none" spc="0" normalizeH="0" baseline="0" noProof="0" dirty="0">
                <a:ln>
                  <a:noFill/>
                </a:ln>
                <a:solidFill>
                  <a:srgbClr val="444444"/>
                </a:solidFill>
                <a:effectLst/>
                <a:uLnTx/>
                <a:uFillTx/>
                <a:latin typeface="Courier New"/>
                <a:cs typeface="Courier New"/>
              </a:rPr>
              <a:t>: ${{ </a:t>
            </a:r>
            <a:r>
              <a:rPr kumimoji="0" lang="en-US" b="1" i="0" u="none" strike="noStrike" kern="1200" cap="none" spc="0" normalizeH="0" baseline="0" noProof="0" dirty="0" err="1">
                <a:ln>
                  <a:noFill/>
                </a:ln>
                <a:solidFill>
                  <a:srgbClr val="444444"/>
                </a:solidFill>
                <a:effectLst/>
                <a:uLnTx/>
                <a:uFillTx/>
                <a:latin typeface="Courier New"/>
                <a:cs typeface="Courier New"/>
              </a:rPr>
              <a:t>secrets.AZURE_SUBSCRIPTION_ID</a:t>
            </a:r>
            <a:r>
              <a:rPr kumimoji="0" lang="en-US" b="1" i="0" u="none" strike="noStrike" kern="1200" cap="none" spc="0" normalizeH="0" baseline="0" noProof="0" dirty="0">
                <a:ln>
                  <a:noFill/>
                </a:ln>
                <a:solidFill>
                  <a:srgbClr val="444444"/>
                </a:solidFill>
                <a:effectLst/>
                <a:uLnTx/>
                <a:uFillTx/>
                <a:latin typeface="Courier New"/>
                <a:cs typeface="Courier New"/>
              </a:rPr>
              <a:t> }}</a:t>
            </a:r>
          </a:p>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a:t>
            </a:r>
            <a:r>
              <a:rPr kumimoji="0" lang="en-US" b="1" i="0" u="none" strike="noStrike" kern="1200" cap="none" spc="0" normalizeH="0" baseline="0" noProof="0" dirty="0" err="1">
                <a:ln>
                  <a:noFill/>
                </a:ln>
                <a:solidFill>
                  <a:srgbClr val="444444"/>
                </a:solidFill>
                <a:effectLst/>
                <a:uLnTx/>
                <a:uFillTx/>
                <a:latin typeface="Courier New"/>
                <a:cs typeface="Courier New"/>
              </a:rPr>
              <a:t>resourceGroupName</a:t>
            </a:r>
            <a:r>
              <a:rPr kumimoji="0" lang="en-US" b="1" i="0" u="none" strike="noStrike" kern="1200" cap="none" spc="0" normalizeH="0" baseline="0" noProof="0" dirty="0">
                <a:ln>
                  <a:noFill/>
                </a:ln>
                <a:solidFill>
                  <a:srgbClr val="444444"/>
                </a:solidFill>
                <a:effectLst/>
                <a:uLnTx/>
                <a:uFillTx/>
                <a:latin typeface="Courier New"/>
                <a:cs typeface="Courier New"/>
              </a:rPr>
              <a:t>: ${{ </a:t>
            </a:r>
            <a:r>
              <a:rPr kumimoji="0" lang="en-US" b="1" i="0" u="none" strike="noStrike" kern="1200" cap="none" spc="0" normalizeH="0" baseline="0" noProof="0" dirty="0" err="1">
                <a:ln>
                  <a:noFill/>
                </a:ln>
                <a:solidFill>
                  <a:srgbClr val="444444"/>
                </a:solidFill>
                <a:effectLst/>
                <a:uLnTx/>
                <a:uFillTx/>
                <a:latin typeface="Courier New"/>
                <a:cs typeface="Courier New"/>
              </a:rPr>
              <a:t>secrets.AZURE_RG</a:t>
            </a:r>
            <a:r>
              <a:rPr kumimoji="0" lang="en-US" b="1" i="0" u="none" strike="noStrike" kern="1200" cap="none" spc="0" normalizeH="0" baseline="0" noProof="0" dirty="0">
                <a:ln>
                  <a:noFill/>
                </a:ln>
                <a:solidFill>
                  <a:srgbClr val="444444"/>
                </a:solidFill>
                <a:effectLst/>
                <a:uLnTx/>
                <a:uFillTx/>
                <a:latin typeface="Courier New"/>
                <a:cs typeface="Courier New"/>
              </a:rPr>
              <a:t> }}</a:t>
            </a:r>
          </a:p>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template: ./InfrastructureAsCode/</a:t>
            </a:r>
            <a:r>
              <a:rPr kumimoji="0" lang="en-US" b="1" i="0" u="none" strike="noStrike" kern="1200" cap="none" spc="0" normalizeH="0" baseline="0" noProof="0" dirty="0" err="1">
                <a:ln>
                  <a:noFill/>
                </a:ln>
                <a:solidFill>
                  <a:srgbClr val="444444"/>
                </a:solidFill>
                <a:effectLst/>
                <a:uLnTx/>
                <a:uFillTx/>
                <a:latin typeface="Courier New"/>
                <a:cs typeface="Courier New"/>
              </a:rPr>
              <a:t>main.bicep</a:t>
            </a:r>
            <a:endParaRPr kumimoji="0" lang="en-US" b="1" i="0" u="none" strike="noStrike" kern="1200" cap="none" spc="0" normalizeH="0" baseline="0" noProof="0" dirty="0">
              <a:ln>
                <a:noFill/>
              </a:ln>
              <a:solidFill>
                <a:srgbClr val="444444"/>
              </a:solidFill>
              <a:effectLst/>
              <a:uLnTx/>
              <a:uFillTx/>
              <a:latin typeface="Courier New"/>
              <a:cs typeface="Courier New"/>
            </a:endParaRPr>
          </a:p>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parameters: environment=${{ </a:t>
            </a:r>
            <a:r>
              <a:rPr kumimoji="0" lang="en-US" b="1" i="0" u="none" strike="noStrike" kern="1200" cap="none" spc="0" normalizeH="0" baseline="0" noProof="0" dirty="0" err="1">
                <a:ln>
                  <a:noFill/>
                </a:ln>
                <a:solidFill>
                  <a:srgbClr val="444444"/>
                </a:solidFill>
                <a:effectLst/>
                <a:uLnTx/>
                <a:uFillTx/>
                <a:latin typeface="Courier New"/>
                <a:cs typeface="Courier New"/>
              </a:rPr>
              <a:t>github.event.inputs.appenv</a:t>
            </a:r>
            <a:r>
              <a:rPr kumimoji="0" lang="en-US" b="1" i="0" u="none" strike="noStrike" kern="1200" cap="none" spc="0" normalizeH="0" baseline="0" noProof="0" dirty="0">
                <a:ln>
                  <a:noFill/>
                </a:ln>
                <a:solidFill>
                  <a:srgbClr val="444444"/>
                </a:solidFill>
                <a:effectLst/>
                <a:uLnTx/>
                <a:uFillTx/>
                <a:latin typeface="Courier New"/>
                <a:cs typeface="Courier New"/>
              </a:rPr>
              <a:t> }}</a:t>
            </a:r>
            <a:endParaRPr kumimoji="0" lang="en-US" b="1" i="0" u="none" strike="noStrike" kern="1200" cap="none" spc="0" normalizeH="0" baseline="0" noProof="0" dirty="0">
              <a:ln>
                <a:noFill/>
              </a:ln>
              <a:solidFill>
                <a:srgbClr val="000000"/>
              </a:solidFill>
              <a:effectLst/>
              <a:uLnTx/>
              <a:uFillTx/>
              <a:latin typeface="Courier New"/>
              <a:cs typeface="Courier New"/>
            </a:endParaRPr>
          </a:p>
        </p:txBody>
      </p:sp>
      <p:sp>
        <p:nvSpPr>
          <p:cNvPr id="26" name="TextBox 25">
            <a:extLst>
              <a:ext uri="{FF2B5EF4-FFF2-40B4-BE49-F238E27FC236}">
                <a16:creationId xmlns:a16="http://schemas.microsoft.com/office/drawing/2014/main" id="{C0C1BB21-B42E-8C60-EA20-E95E9DE8EF6C}"/>
              </a:ext>
            </a:extLst>
          </p:cNvPr>
          <p:cNvSpPr txBox="1"/>
          <p:nvPr/>
        </p:nvSpPr>
        <p:spPr>
          <a:xfrm>
            <a:off x="590867" y="5826303"/>
            <a:ext cx="11018521" cy="276999"/>
          </a:xfrm>
          <a:prstGeom prst="rect">
            <a:avLst/>
          </a:prstGeom>
          <a:noFill/>
        </p:spPr>
        <p:txBody>
          <a:bodyPr wrap="squar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The action above will deploy a file called </a:t>
            </a:r>
            <a:r>
              <a:rPr kumimoji="0" lang="en-US" sz="1800" b="0" i="0" u="none" strike="noStrike" kern="1200" cap="none" spc="0" normalizeH="0" baseline="0" noProof="0" dirty="0" err="1">
                <a:ln>
                  <a:noFill/>
                </a:ln>
                <a:solidFill>
                  <a:srgbClr val="000000"/>
                </a:solidFill>
                <a:effectLst/>
                <a:uLnTx/>
                <a:uFillTx/>
                <a:latin typeface="Segoe UI"/>
                <a:ea typeface="+mn-ea"/>
                <a:cs typeface="+mn-cs"/>
              </a:rPr>
              <a:t>main.bicep</a:t>
            </a:r>
            <a:r>
              <a:rPr kumimoji="0" lang="en-US" sz="1800" b="0" i="0" u="none" strike="noStrike" kern="1200" cap="none" spc="0" normalizeH="0" baseline="0" noProof="0" dirty="0">
                <a:ln>
                  <a:noFill/>
                </a:ln>
                <a:solidFill>
                  <a:srgbClr val="000000"/>
                </a:solidFill>
                <a:effectLst/>
                <a:uLnTx/>
                <a:uFillTx/>
                <a:latin typeface="Segoe UI"/>
                <a:ea typeface="+mn-ea"/>
                <a:cs typeface="+mn-cs"/>
              </a:rPr>
              <a:t> to Azure whenever the GitHub Actions workflow runs.</a:t>
            </a:r>
          </a:p>
        </p:txBody>
      </p:sp>
    </p:spTree>
    <p:custDataLst>
      <p:tags r:id="rId1"/>
    </p:custDataLst>
    <p:extLst>
      <p:ext uri="{BB962C8B-B14F-4D97-AF65-F5344CB8AC3E}">
        <p14:creationId xmlns:p14="http://schemas.microsoft.com/office/powerpoint/2010/main" val="107582156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88263" y="457200"/>
            <a:ext cx="11018520" cy="430887"/>
          </a:xfrm>
        </p:spPr>
        <p:txBody>
          <a:bodyPr/>
          <a:lstStyle/>
          <a:p>
            <a:r>
              <a:rPr lang="en-US" dirty="0"/>
              <a:t>CI/CD for .NET websites with GitHub Actions</a:t>
            </a:r>
          </a:p>
        </p:txBody>
      </p:sp>
      <p:sp>
        <p:nvSpPr>
          <p:cNvPr id="5" name="Rectangle: Top Corners Rounded 4">
            <a:extLst>
              <a:ext uri="{FF2B5EF4-FFF2-40B4-BE49-F238E27FC236}">
                <a16:creationId xmlns:a16="http://schemas.microsoft.com/office/drawing/2014/main" id="{D3517706-4373-BA7B-6BB1-B64F95425AF1}"/>
              </a:ext>
              <a:ext uri="{C183D7F6-B498-43B3-948B-1728B52AA6E4}">
                <adec:decorative xmlns:adec="http://schemas.microsoft.com/office/drawing/2017/decorative" val="1"/>
              </a:ext>
            </a:extLst>
          </p:cNvPr>
          <p:cNvSpPr/>
          <p:nvPr/>
        </p:nvSpPr>
        <p:spPr bwMode="auto">
          <a:xfrm rot="16200000" flipH="1">
            <a:off x="6545943" y="478974"/>
            <a:ext cx="4281716" cy="7010401"/>
          </a:xfrm>
          <a:prstGeom prst="round2SameRect">
            <a:avLst>
              <a:gd name="adj1" fmla="val 7853"/>
              <a:gd name="adj2" fmla="val 0"/>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 name="TextBox 5">
            <a:extLst>
              <a:ext uri="{FF2B5EF4-FFF2-40B4-BE49-F238E27FC236}">
                <a16:creationId xmlns:a16="http://schemas.microsoft.com/office/drawing/2014/main" id="{68DAF14E-6E2A-1580-2145-8AF21BE42AFD}"/>
              </a:ext>
            </a:extLst>
          </p:cNvPr>
          <p:cNvSpPr txBox="1"/>
          <p:nvPr/>
        </p:nvSpPr>
        <p:spPr>
          <a:xfrm>
            <a:off x="588264" y="1079291"/>
            <a:ext cx="11018520" cy="307777"/>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
                <a:ea typeface="+mn-ea"/>
                <a:cs typeface="+mn-cs"/>
              </a:rPr>
              <a:t>Create another GitHub Actions workflow for deploying the website</a:t>
            </a:r>
          </a:p>
        </p:txBody>
      </p:sp>
      <p:sp>
        <p:nvSpPr>
          <p:cNvPr id="18" name="Rectangle: Rounded Corners 17">
            <a:extLst>
              <a:ext uri="{FF2B5EF4-FFF2-40B4-BE49-F238E27FC236}">
                <a16:creationId xmlns:a16="http://schemas.microsoft.com/office/drawing/2014/main" id="{030BC303-59D2-277E-4075-136D740556C3}"/>
              </a:ext>
              <a:ext uri="{C183D7F6-B498-43B3-948B-1728B52AA6E4}">
                <adec:decorative xmlns:adec="http://schemas.microsoft.com/office/drawing/2017/decorative" val="1"/>
              </a:ext>
            </a:extLst>
          </p:cNvPr>
          <p:cNvSpPr/>
          <p:nvPr/>
        </p:nvSpPr>
        <p:spPr bwMode="auto">
          <a:xfrm>
            <a:off x="5401901" y="2039773"/>
            <a:ext cx="6676730" cy="3905250"/>
          </a:xfrm>
          <a:prstGeom prst="roundRect">
            <a:avLst>
              <a:gd name="adj" fmla="val 4716"/>
            </a:avLst>
          </a:pr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21" name="Rectangle 20">
            <a:extLst>
              <a:ext uri="{FF2B5EF4-FFF2-40B4-BE49-F238E27FC236}">
                <a16:creationId xmlns:a16="http://schemas.microsoft.com/office/drawing/2014/main" id="{4E0416E0-E3E2-7053-2FCD-A85FD070801F}"/>
              </a:ext>
              <a:ext uri="{C183D7F6-B498-43B3-948B-1728B52AA6E4}">
                <adec:decorative xmlns:adec="http://schemas.microsoft.com/office/drawing/2017/decorative" val="1"/>
              </a:ext>
            </a:extLst>
          </p:cNvPr>
          <p:cNvSpPr/>
          <p:nvPr/>
        </p:nvSpPr>
        <p:spPr bwMode="auto">
          <a:xfrm>
            <a:off x="0" y="2223264"/>
            <a:ext cx="5181600" cy="3521821"/>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22" name="TextBox 21">
            <a:extLst>
              <a:ext uri="{FF2B5EF4-FFF2-40B4-BE49-F238E27FC236}">
                <a16:creationId xmlns:a16="http://schemas.microsoft.com/office/drawing/2014/main" id="{E86C2634-59BF-90C3-0230-E89F333A92F7}"/>
              </a:ext>
            </a:extLst>
          </p:cNvPr>
          <p:cNvSpPr txBox="1">
            <a:spLocks/>
          </p:cNvSpPr>
          <p:nvPr/>
        </p:nvSpPr>
        <p:spPr>
          <a:xfrm>
            <a:off x="930867" y="2513461"/>
            <a:ext cx="3802569" cy="49244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Create a GitHub Actions .NET workflow and configure each of the steps.</a:t>
            </a:r>
          </a:p>
        </p:txBody>
      </p:sp>
      <p:sp>
        <p:nvSpPr>
          <p:cNvPr id="23" name="TextBox 22">
            <a:extLst>
              <a:ext uri="{FF2B5EF4-FFF2-40B4-BE49-F238E27FC236}">
                <a16:creationId xmlns:a16="http://schemas.microsoft.com/office/drawing/2014/main" id="{748CB022-6F95-98FC-A9A3-78AE25139BA7}"/>
              </a:ext>
            </a:extLst>
          </p:cNvPr>
          <p:cNvSpPr txBox="1">
            <a:spLocks/>
          </p:cNvSpPr>
          <p:nvPr/>
        </p:nvSpPr>
        <p:spPr>
          <a:xfrm>
            <a:off x="930867" y="3281671"/>
            <a:ext cx="3812194" cy="49244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Add environment variables to manage deployment. </a:t>
            </a:r>
          </a:p>
        </p:txBody>
      </p:sp>
      <p:sp>
        <p:nvSpPr>
          <p:cNvPr id="24" name="TextBox 23">
            <a:extLst>
              <a:ext uri="{FF2B5EF4-FFF2-40B4-BE49-F238E27FC236}">
                <a16:creationId xmlns:a16="http://schemas.microsoft.com/office/drawing/2014/main" id="{B5F815C2-F880-64B1-D38D-A83862CCB9DA}"/>
              </a:ext>
            </a:extLst>
          </p:cNvPr>
          <p:cNvSpPr txBox="1">
            <a:spLocks/>
          </p:cNvSpPr>
          <p:nvPr/>
        </p:nvSpPr>
        <p:spPr>
          <a:xfrm>
            <a:off x="930867" y="4296103"/>
            <a:ext cx="3812194" cy="984885"/>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Build a Docker image from the .NET code and deploy it to Azure Container Registry. Then, update the Web App with that new container image.</a:t>
            </a:r>
          </a:p>
        </p:txBody>
      </p:sp>
      <p:grpSp>
        <p:nvGrpSpPr>
          <p:cNvPr id="2" name="Group 1">
            <a:extLst>
              <a:ext uri="{FF2B5EF4-FFF2-40B4-BE49-F238E27FC236}">
                <a16:creationId xmlns:a16="http://schemas.microsoft.com/office/drawing/2014/main" id="{CFB8F9F7-F3B9-CA9D-4981-020F9883144C}"/>
              </a:ext>
              <a:ext uri="{C183D7F6-B498-43B3-948B-1728B52AA6E4}">
                <adec:decorative xmlns:adec="http://schemas.microsoft.com/office/drawing/2017/decorative" val="1"/>
              </a:ext>
            </a:extLst>
          </p:cNvPr>
          <p:cNvGrpSpPr/>
          <p:nvPr/>
        </p:nvGrpSpPr>
        <p:grpSpPr>
          <a:xfrm>
            <a:off x="588264" y="2577649"/>
            <a:ext cx="120396" cy="1899810"/>
            <a:chOff x="588264" y="2577649"/>
            <a:chExt cx="120396" cy="1899810"/>
          </a:xfrm>
        </p:grpSpPr>
        <p:sp>
          <p:nvSpPr>
            <p:cNvPr id="25" name="Freeform: Shape 11">
              <a:extLst>
                <a:ext uri="{FF2B5EF4-FFF2-40B4-BE49-F238E27FC236}">
                  <a16:creationId xmlns:a16="http://schemas.microsoft.com/office/drawing/2014/main" id="{C0303FB5-6061-016D-7297-8F7E5DEFA06B}"/>
                </a:ext>
              </a:extLst>
            </p:cNvPr>
            <p:cNvSpPr>
              <a:spLocks/>
            </p:cNvSpPr>
            <p:nvPr/>
          </p:nvSpPr>
          <p:spPr bwMode="auto">
            <a:xfrm>
              <a:off x="588264" y="2577649"/>
              <a:ext cx="120396" cy="120396"/>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26" name="Freeform: Shape 11">
              <a:extLst>
                <a:ext uri="{FF2B5EF4-FFF2-40B4-BE49-F238E27FC236}">
                  <a16:creationId xmlns:a16="http://schemas.microsoft.com/office/drawing/2014/main" id="{85BBF35D-904C-495A-14E8-EE2509B70E88}"/>
                </a:ext>
              </a:extLst>
            </p:cNvPr>
            <p:cNvSpPr>
              <a:spLocks/>
            </p:cNvSpPr>
            <p:nvPr/>
          </p:nvSpPr>
          <p:spPr bwMode="auto">
            <a:xfrm>
              <a:off x="588264" y="3345960"/>
              <a:ext cx="120396" cy="120396"/>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sp>
          <p:nvSpPr>
            <p:cNvPr id="27" name="Freeform: Shape 11">
              <a:extLst>
                <a:ext uri="{FF2B5EF4-FFF2-40B4-BE49-F238E27FC236}">
                  <a16:creationId xmlns:a16="http://schemas.microsoft.com/office/drawing/2014/main" id="{04704533-E4B1-2838-E04A-F00F8A286463}"/>
                </a:ext>
              </a:extLst>
            </p:cNvPr>
            <p:cNvSpPr>
              <a:spLocks/>
            </p:cNvSpPr>
            <p:nvPr/>
          </p:nvSpPr>
          <p:spPr bwMode="auto">
            <a:xfrm>
              <a:off x="588264" y="4357063"/>
              <a:ext cx="120396" cy="120396"/>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 name="TextBox 2">
            <a:extLst>
              <a:ext uri="{FF2B5EF4-FFF2-40B4-BE49-F238E27FC236}">
                <a16:creationId xmlns:a16="http://schemas.microsoft.com/office/drawing/2014/main" id="{1B91A242-9B45-6FC9-8481-2C48F23977BC}"/>
              </a:ext>
            </a:extLst>
          </p:cNvPr>
          <p:cNvSpPr txBox="1"/>
          <p:nvPr/>
        </p:nvSpPr>
        <p:spPr>
          <a:xfrm>
            <a:off x="5563056" y="2110294"/>
            <a:ext cx="6313538" cy="3046988"/>
          </a:xfrm>
          <a:prstGeom prst="rect">
            <a:avLst/>
          </a:prstGeom>
          <a:noFill/>
        </p:spPr>
        <p:txBody>
          <a:bodyPr wrap="square" lIns="91440" tIns="45720" rIns="91440" bIns="4572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steps:</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 uses: actions/checkout@v3</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 name: Setup .NET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uses: actions/setup-dotnet@v3</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with:</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dotnet-version: 6.0.x</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 name: Restore dependencies</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run: dotnet restore</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 name: Build</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run: dotnet build --no-restore</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 name: Test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run: dotnet test --no-build</a:t>
            </a:r>
            <a:endParaRPr lang="en-US" sz="1600" b="1" dirty="0">
              <a:solidFill>
                <a:srgbClr val="000000"/>
              </a:solidFill>
              <a:latin typeface="Segoe UI"/>
            </a:endParaRPr>
          </a:p>
        </p:txBody>
      </p:sp>
    </p:spTree>
    <p:custDataLst>
      <p:tags r:id="rId1"/>
    </p:custDataLst>
    <p:extLst>
      <p:ext uri="{BB962C8B-B14F-4D97-AF65-F5344CB8AC3E}">
        <p14:creationId xmlns:p14="http://schemas.microsoft.com/office/powerpoint/2010/main" val="251653323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77F613-89BB-81D8-D80A-699B1521C7DE}"/>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Implement load testing secure practices</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13" name="Text Placeholder 12">
            <a:extLst>
              <a:ext uri="{FF2B5EF4-FFF2-40B4-BE49-F238E27FC236}">
                <a16:creationId xmlns:a16="http://schemas.microsoft.com/office/drawing/2014/main" id="{DC4F314B-8C80-447E-C45F-1BD4E4502EBB}"/>
              </a:ext>
            </a:extLst>
          </p:cNvPr>
          <p:cNvSpPr>
            <a:spLocks noGrp="1"/>
          </p:cNvSpPr>
          <p:nvPr>
            <p:ph type="body" sz="quarter" idx="12"/>
          </p:nvPr>
        </p:nvSpPr>
        <p:spPr/>
        <p:txBody>
          <a:bodyPr/>
          <a:lstStyle/>
          <a:p>
            <a:endParaRPr lang="en-IN"/>
          </a:p>
        </p:txBody>
      </p:sp>
    </p:spTree>
    <p:custDataLst>
      <p:tags r:id="rId1"/>
    </p:custDataLst>
    <p:extLst>
      <p:ext uri="{BB962C8B-B14F-4D97-AF65-F5344CB8AC3E}">
        <p14:creationId xmlns:p14="http://schemas.microsoft.com/office/powerpoint/2010/main" val="257870745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Lab 4 Architecture </a:t>
            </a:r>
            <a:endParaRPr lang="en-US" dirty="0"/>
          </a:p>
        </p:txBody>
      </p:sp>
      <p:sp>
        <p:nvSpPr>
          <p:cNvPr id="24" name="TextBox 23">
            <a:extLst>
              <a:ext uri="{FF2B5EF4-FFF2-40B4-BE49-F238E27FC236}">
                <a16:creationId xmlns:a16="http://schemas.microsoft.com/office/drawing/2014/main" id="{D35A8A92-F333-05E8-9837-3A4498B2C6DA}"/>
              </a:ext>
            </a:extLst>
          </p:cNvPr>
          <p:cNvSpPr txBox="1"/>
          <p:nvPr/>
        </p:nvSpPr>
        <p:spPr>
          <a:xfrm>
            <a:off x="589052" y="1059951"/>
            <a:ext cx="2743200" cy="83099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b="1" dirty="0"/>
              <a:t>Munson’s Pickles &amp; Preserves application architecture</a:t>
            </a:r>
            <a:endParaRPr lang="en-US" dirty="0"/>
          </a:p>
        </p:txBody>
      </p:sp>
      <p:sp>
        <p:nvSpPr>
          <p:cNvPr id="3" name="Rectangle 2">
            <a:extLst>
              <a:ext uri="{FF2B5EF4-FFF2-40B4-BE49-F238E27FC236}">
                <a16:creationId xmlns:a16="http://schemas.microsoft.com/office/drawing/2014/main" id="{408E6809-B3BE-06B0-7C60-B4C8D189E1C1}"/>
              </a:ext>
            </a:extLst>
          </p:cNvPr>
          <p:cNvSpPr/>
          <p:nvPr/>
        </p:nvSpPr>
        <p:spPr bwMode="auto">
          <a:xfrm>
            <a:off x="4106008" y="1613949"/>
            <a:ext cx="7271237" cy="347296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pic>
        <p:nvPicPr>
          <p:cNvPr id="4" name="Graphic 3">
            <a:extLst>
              <a:ext uri="{FF2B5EF4-FFF2-40B4-BE49-F238E27FC236}">
                <a16:creationId xmlns:a16="http://schemas.microsoft.com/office/drawing/2014/main" id="{D04D7023-7CAD-54E8-4BB1-4F0EF5ADF0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54792" y="3362545"/>
            <a:ext cx="578095" cy="578095"/>
          </a:xfrm>
          <a:prstGeom prst="rect">
            <a:avLst/>
          </a:prstGeom>
        </p:spPr>
      </p:pic>
      <p:pic>
        <p:nvPicPr>
          <p:cNvPr id="5" name="Graphic 4">
            <a:extLst>
              <a:ext uri="{FF2B5EF4-FFF2-40B4-BE49-F238E27FC236}">
                <a16:creationId xmlns:a16="http://schemas.microsoft.com/office/drawing/2014/main" id="{4A620ECD-4B8D-DE2F-F963-EF0471F4A4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54793" y="1853539"/>
            <a:ext cx="578094" cy="578094"/>
          </a:xfrm>
          <a:prstGeom prst="rect">
            <a:avLst/>
          </a:prstGeom>
        </p:spPr>
      </p:pic>
      <p:pic>
        <p:nvPicPr>
          <p:cNvPr id="6" name="Graphic 5">
            <a:extLst>
              <a:ext uri="{FF2B5EF4-FFF2-40B4-BE49-F238E27FC236}">
                <a16:creationId xmlns:a16="http://schemas.microsoft.com/office/drawing/2014/main" id="{BFAB77E7-9130-AC0C-9443-B819F25A5E2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095644" y="3525744"/>
            <a:ext cx="522409" cy="522409"/>
          </a:xfrm>
          <a:prstGeom prst="rect">
            <a:avLst/>
          </a:prstGeom>
        </p:spPr>
      </p:pic>
      <p:pic>
        <p:nvPicPr>
          <p:cNvPr id="7" name="Graphic 6">
            <a:extLst>
              <a:ext uri="{FF2B5EF4-FFF2-40B4-BE49-F238E27FC236}">
                <a16:creationId xmlns:a16="http://schemas.microsoft.com/office/drawing/2014/main" id="{7DF64551-DACF-DD73-9711-883364F1AEB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046184" y="1853539"/>
            <a:ext cx="522409" cy="522409"/>
          </a:xfrm>
          <a:prstGeom prst="rect">
            <a:avLst/>
          </a:prstGeom>
        </p:spPr>
      </p:pic>
      <p:sp>
        <p:nvSpPr>
          <p:cNvPr id="8" name="TextBox 7">
            <a:extLst>
              <a:ext uri="{FF2B5EF4-FFF2-40B4-BE49-F238E27FC236}">
                <a16:creationId xmlns:a16="http://schemas.microsoft.com/office/drawing/2014/main" id="{F857C626-A946-0108-CFE7-5BB76268A9F5}"/>
              </a:ext>
            </a:extLst>
          </p:cNvPr>
          <p:cNvSpPr txBox="1"/>
          <p:nvPr/>
        </p:nvSpPr>
        <p:spPr>
          <a:xfrm>
            <a:off x="4211515" y="2431633"/>
            <a:ext cx="1881554" cy="369332"/>
          </a:xfrm>
          <a:prstGeom prst="rect">
            <a:avLst/>
          </a:prstGeom>
          <a:noFill/>
        </p:spPr>
        <p:txBody>
          <a:bodyPr wrap="square">
            <a:spAutoFit/>
          </a:bodyPr>
          <a:lstStyle/>
          <a:p>
            <a:pPr algn="l" defTabSz="932472" fontAlgn="base">
              <a:spcBef>
                <a:spcPct val="0"/>
              </a:spcBef>
              <a:spcAft>
                <a:spcPct val="0"/>
              </a:spcAft>
            </a:pPr>
            <a:r>
              <a:rPr lang="en-US" sz="1800" dirty="0">
                <a:solidFill>
                  <a:schemeClr val="tx1"/>
                </a:solidFill>
                <a:ea typeface="Segoe UI" pitchFamily="34" charset="0"/>
                <a:cs typeface="Segoe UI" pitchFamily="34" charset="0"/>
              </a:rPr>
              <a:t>App Service Plan</a:t>
            </a:r>
          </a:p>
        </p:txBody>
      </p:sp>
      <p:pic>
        <p:nvPicPr>
          <p:cNvPr id="9" name="Graphic 8">
            <a:extLst>
              <a:ext uri="{FF2B5EF4-FFF2-40B4-BE49-F238E27FC236}">
                <a16:creationId xmlns:a16="http://schemas.microsoft.com/office/drawing/2014/main" id="{6A2D5AD7-1186-8275-943D-9C6F2EB51E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87560" y="3358231"/>
            <a:ext cx="578095" cy="578095"/>
          </a:xfrm>
          <a:prstGeom prst="rect">
            <a:avLst/>
          </a:prstGeom>
        </p:spPr>
      </p:pic>
      <p:pic>
        <p:nvPicPr>
          <p:cNvPr id="10" name="Graphic 9">
            <a:extLst>
              <a:ext uri="{FF2B5EF4-FFF2-40B4-BE49-F238E27FC236}">
                <a16:creationId xmlns:a16="http://schemas.microsoft.com/office/drawing/2014/main" id="{C29B93B1-3F27-32DA-C786-596C71A1A9C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20328" y="3311026"/>
            <a:ext cx="578095" cy="578095"/>
          </a:xfrm>
          <a:prstGeom prst="rect">
            <a:avLst/>
          </a:prstGeom>
        </p:spPr>
      </p:pic>
      <p:sp>
        <p:nvSpPr>
          <p:cNvPr id="11" name="TextBox 10">
            <a:extLst>
              <a:ext uri="{FF2B5EF4-FFF2-40B4-BE49-F238E27FC236}">
                <a16:creationId xmlns:a16="http://schemas.microsoft.com/office/drawing/2014/main" id="{20CC8E85-9F09-245B-CBB8-0EC58C51D050}"/>
              </a:ext>
            </a:extLst>
          </p:cNvPr>
          <p:cNvSpPr txBox="1"/>
          <p:nvPr/>
        </p:nvSpPr>
        <p:spPr>
          <a:xfrm>
            <a:off x="4263903" y="3957154"/>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App Service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(Dev)</a:t>
            </a:r>
          </a:p>
        </p:txBody>
      </p:sp>
      <p:sp>
        <p:nvSpPr>
          <p:cNvPr id="12" name="TextBox 11">
            <a:extLst>
              <a:ext uri="{FF2B5EF4-FFF2-40B4-BE49-F238E27FC236}">
                <a16:creationId xmlns:a16="http://schemas.microsoft.com/office/drawing/2014/main" id="{2758D83A-6E9A-11B4-6A10-C9D07E380030}"/>
              </a:ext>
            </a:extLst>
          </p:cNvPr>
          <p:cNvSpPr txBox="1"/>
          <p:nvPr/>
        </p:nvSpPr>
        <p:spPr>
          <a:xfrm>
            <a:off x="5565895" y="3957154"/>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App Service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(Test)</a:t>
            </a:r>
          </a:p>
        </p:txBody>
      </p:sp>
      <p:sp>
        <p:nvSpPr>
          <p:cNvPr id="13" name="TextBox 12">
            <a:extLst>
              <a:ext uri="{FF2B5EF4-FFF2-40B4-BE49-F238E27FC236}">
                <a16:creationId xmlns:a16="http://schemas.microsoft.com/office/drawing/2014/main" id="{FA62B92E-3EBC-097F-6E65-D354B5AFCACB}"/>
              </a:ext>
            </a:extLst>
          </p:cNvPr>
          <p:cNvSpPr txBox="1"/>
          <p:nvPr/>
        </p:nvSpPr>
        <p:spPr>
          <a:xfrm>
            <a:off x="6901598" y="3957153"/>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App Service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(Prod)</a:t>
            </a:r>
          </a:p>
        </p:txBody>
      </p:sp>
      <p:sp>
        <p:nvSpPr>
          <p:cNvPr id="14" name="TextBox 13">
            <a:extLst>
              <a:ext uri="{FF2B5EF4-FFF2-40B4-BE49-F238E27FC236}">
                <a16:creationId xmlns:a16="http://schemas.microsoft.com/office/drawing/2014/main" id="{3656C976-42EE-1396-D653-FAE47514F34E}"/>
              </a:ext>
            </a:extLst>
          </p:cNvPr>
          <p:cNvSpPr txBox="1"/>
          <p:nvPr/>
        </p:nvSpPr>
        <p:spPr>
          <a:xfrm>
            <a:off x="8568834" y="2480043"/>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App Insights</a:t>
            </a:r>
          </a:p>
        </p:txBody>
      </p:sp>
      <p:sp>
        <p:nvSpPr>
          <p:cNvPr id="15" name="TextBox 14">
            <a:extLst>
              <a:ext uri="{FF2B5EF4-FFF2-40B4-BE49-F238E27FC236}">
                <a16:creationId xmlns:a16="http://schemas.microsoft.com/office/drawing/2014/main" id="{5FFF5E36-029A-50DF-1C92-FC39F4BB7544}"/>
              </a:ext>
            </a:extLst>
          </p:cNvPr>
          <p:cNvSpPr txBox="1"/>
          <p:nvPr/>
        </p:nvSpPr>
        <p:spPr>
          <a:xfrm>
            <a:off x="8646136" y="4088881"/>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Container Registry</a:t>
            </a:r>
          </a:p>
        </p:txBody>
      </p:sp>
      <p:cxnSp>
        <p:nvCxnSpPr>
          <p:cNvPr id="17" name="Straight Arrow Connector 16">
            <a:extLst>
              <a:ext uri="{FF2B5EF4-FFF2-40B4-BE49-F238E27FC236}">
                <a16:creationId xmlns:a16="http://schemas.microsoft.com/office/drawing/2014/main" id="{F7072B30-709F-A9A9-5B08-6E75B268E227}"/>
              </a:ext>
            </a:extLst>
          </p:cNvPr>
          <p:cNvCxnSpPr/>
          <p:nvPr/>
        </p:nvCxnSpPr>
        <p:spPr>
          <a:xfrm>
            <a:off x="4932485" y="2800965"/>
            <a:ext cx="0" cy="51006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E5A79F6-6136-7A70-EE48-40F60F730BD8}"/>
              </a:ext>
            </a:extLst>
          </p:cNvPr>
          <p:cNvCxnSpPr>
            <a:cxnSpLocks/>
          </p:cNvCxnSpPr>
          <p:nvPr/>
        </p:nvCxnSpPr>
        <p:spPr>
          <a:xfrm>
            <a:off x="4932485" y="2971800"/>
            <a:ext cx="2710961"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9118E7A-D9A3-FEC0-56D3-A5DAC557EA2F}"/>
              </a:ext>
            </a:extLst>
          </p:cNvPr>
          <p:cNvCxnSpPr/>
          <p:nvPr/>
        </p:nvCxnSpPr>
        <p:spPr>
          <a:xfrm>
            <a:off x="6295292" y="2971800"/>
            <a:ext cx="0" cy="339226"/>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E994EA2-93CE-0DE3-412C-784EFBBA777E}"/>
              </a:ext>
            </a:extLst>
          </p:cNvPr>
          <p:cNvCxnSpPr>
            <a:cxnSpLocks/>
          </p:cNvCxnSpPr>
          <p:nvPr/>
        </p:nvCxnSpPr>
        <p:spPr>
          <a:xfrm flipH="1">
            <a:off x="7635142" y="2971800"/>
            <a:ext cx="8304" cy="324187"/>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7463A871-DD32-0578-E28B-DC2D6CE2ED1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342349" y="1853539"/>
            <a:ext cx="522409" cy="522409"/>
          </a:xfrm>
          <a:prstGeom prst="rect">
            <a:avLst/>
          </a:prstGeom>
        </p:spPr>
      </p:pic>
      <p:sp>
        <p:nvSpPr>
          <p:cNvPr id="18" name="TextBox 17">
            <a:extLst>
              <a:ext uri="{FF2B5EF4-FFF2-40B4-BE49-F238E27FC236}">
                <a16:creationId xmlns:a16="http://schemas.microsoft.com/office/drawing/2014/main" id="{D9868027-9226-7AE3-C6E1-99F0FB8ADFE6}"/>
              </a:ext>
            </a:extLst>
          </p:cNvPr>
          <p:cNvSpPr txBox="1"/>
          <p:nvPr/>
        </p:nvSpPr>
        <p:spPr>
          <a:xfrm>
            <a:off x="9892841" y="2481720"/>
            <a:ext cx="1421424" cy="646331"/>
          </a:xfrm>
          <a:prstGeom prst="rect">
            <a:avLst/>
          </a:prstGeom>
          <a:noFill/>
        </p:spPr>
        <p:txBody>
          <a:bodyPr wrap="square">
            <a:spAutoFit/>
          </a:bodyPr>
          <a:lstStyle/>
          <a:p>
            <a:pPr algn="ctr" defTabSz="932472" fontAlgn="base">
              <a:spcBef>
                <a:spcPct val="0"/>
              </a:spcBef>
              <a:spcAft>
                <a:spcPct val="0"/>
              </a:spcAft>
            </a:pPr>
            <a:r>
              <a:rPr lang="en-US" sz="1800" b="1" dirty="0">
                <a:solidFill>
                  <a:schemeClr val="tx1"/>
                </a:solidFill>
                <a:ea typeface="Segoe UI" pitchFamily="34" charset="0"/>
                <a:cs typeface="Segoe UI" pitchFamily="34" charset="0"/>
              </a:rPr>
              <a:t>Chaos Experiment</a:t>
            </a:r>
          </a:p>
        </p:txBody>
      </p:sp>
      <p:pic>
        <p:nvPicPr>
          <p:cNvPr id="23" name="Graphic 22">
            <a:extLst>
              <a:ext uri="{FF2B5EF4-FFF2-40B4-BE49-F238E27FC236}">
                <a16:creationId xmlns:a16="http://schemas.microsoft.com/office/drawing/2014/main" id="{B55853A3-0B6B-204C-7555-4A67A038A79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342720" y="3520257"/>
            <a:ext cx="522409" cy="522409"/>
          </a:xfrm>
          <a:prstGeom prst="rect">
            <a:avLst/>
          </a:prstGeom>
        </p:spPr>
      </p:pic>
      <p:sp>
        <p:nvSpPr>
          <p:cNvPr id="25" name="TextBox 24">
            <a:extLst>
              <a:ext uri="{FF2B5EF4-FFF2-40B4-BE49-F238E27FC236}">
                <a16:creationId xmlns:a16="http://schemas.microsoft.com/office/drawing/2014/main" id="{806F72A5-0AC9-D467-BA1E-DD4379D34332}"/>
              </a:ext>
            </a:extLst>
          </p:cNvPr>
          <p:cNvSpPr txBox="1"/>
          <p:nvPr/>
        </p:nvSpPr>
        <p:spPr>
          <a:xfrm>
            <a:off x="9892841" y="4093884"/>
            <a:ext cx="1421424" cy="646331"/>
          </a:xfrm>
          <a:prstGeom prst="rect">
            <a:avLst/>
          </a:prstGeom>
          <a:noFill/>
        </p:spPr>
        <p:txBody>
          <a:bodyPr wrap="square">
            <a:spAutoFit/>
          </a:bodyPr>
          <a:lstStyle/>
          <a:p>
            <a:pPr algn="ctr" defTabSz="932472" fontAlgn="base">
              <a:spcBef>
                <a:spcPct val="0"/>
              </a:spcBef>
              <a:spcAft>
                <a:spcPct val="0"/>
              </a:spcAft>
            </a:pPr>
            <a:r>
              <a:rPr lang="en-US" sz="1800" b="1" dirty="0">
                <a:solidFill>
                  <a:schemeClr val="tx1"/>
                </a:solidFill>
                <a:ea typeface="Segoe UI" pitchFamily="34" charset="0"/>
                <a:cs typeface="Segoe UI" pitchFamily="34" charset="0"/>
              </a:rPr>
              <a:t>Load Testing</a:t>
            </a:r>
          </a:p>
        </p:txBody>
      </p:sp>
    </p:spTree>
    <p:custDataLst>
      <p:tags r:id="rId1"/>
    </p:custDataLst>
    <p:extLst>
      <p:ext uri="{BB962C8B-B14F-4D97-AF65-F5344CB8AC3E}">
        <p14:creationId xmlns:p14="http://schemas.microsoft.com/office/powerpoint/2010/main" val="6784863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60E8763-6C94-6292-80AA-1B64091B61F5}"/>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spcBef>
                <a:spcPct val="20000"/>
              </a:spcBef>
              <a:defRPr/>
            </a:pPr>
            <a:r>
              <a:rPr lang="en-US" altLang="zh-CN" sz="4800" b="1" spc="0" dirty="0">
                <a:ln>
                  <a:noFill/>
                </a:ln>
                <a:solidFill>
                  <a:schemeClr val="bg1"/>
                </a:solidFill>
                <a:latin typeface="+mj-lt"/>
                <a:cs typeface="Segoe UI"/>
              </a:rPr>
              <a:t>Setup Development Environment</a:t>
            </a:r>
            <a:endParaRPr lang="en-US" dirty="0">
              <a:ea typeface="+mn-ea"/>
            </a:endParaRPr>
          </a:p>
        </p:txBody>
      </p:sp>
      <p:sp>
        <p:nvSpPr>
          <p:cNvPr id="10" name="Text Placeholder 9">
            <a:extLst>
              <a:ext uri="{FF2B5EF4-FFF2-40B4-BE49-F238E27FC236}">
                <a16:creationId xmlns:a16="http://schemas.microsoft.com/office/drawing/2014/main" id="{1E1C744A-EF62-5B6F-5E8D-AEEF3FC77279}"/>
              </a:ext>
            </a:extLst>
          </p:cNvPr>
          <p:cNvSpPr>
            <a:spLocks noGrp="1"/>
          </p:cNvSpPr>
          <p:nvPr>
            <p:ph type="body" sz="quarter" idx="12"/>
          </p:nvPr>
        </p:nvSpPr>
        <p:spPr/>
        <p:txBody>
          <a:bodyPr/>
          <a:lstStyle/>
          <a:p>
            <a:r>
              <a:rPr lang="en-US" dirty="0"/>
              <a:t>Exercise 1</a:t>
            </a:r>
          </a:p>
        </p:txBody>
      </p:sp>
    </p:spTree>
    <p:custDataLst>
      <p:tags r:id="rId1"/>
    </p:custDataLst>
    <p:extLst>
      <p:ext uri="{BB962C8B-B14F-4D97-AF65-F5344CB8AC3E}">
        <p14:creationId xmlns:p14="http://schemas.microsoft.com/office/powerpoint/2010/main" val="23608078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Introductions</a:t>
            </a:r>
            <a:r>
              <a:rPr lang="en-US" altLang="zh-CN" dirty="0"/>
              <a:t>: Implement load testing and secure practices</a:t>
            </a:r>
            <a:endParaRPr lang="en-IN"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216800"/>
            <a:ext cx="11008068" cy="498598"/>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lab, you’ll </a:t>
            </a:r>
            <a:r>
              <a:rPr lang="en-US" dirty="0">
                <a:solidFill>
                  <a:srgbClr val="000000"/>
                </a:solidFill>
                <a:latin typeface="Segoe UI "/>
              </a:rPr>
              <a:t>create an Apache JMeter load test, use this load test in an Azure Load Test service, and design a chaos experiment using Azure Chaos Studio.</a:t>
            </a:r>
            <a:endParaRPr kumimoji="0" lang="en-US" sz="18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30" name="Group 29">
            <a:extLst>
              <a:ext uri="{FF2B5EF4-FFF2-40B4-BE49-F238E27FC236}">
                <a16:creationId xmlns:a16="http://schemas.microsoft.com/office/drawing/2014/main" id="{2CFDD922-6633-7299-E4D8-6B93B503780D}"/>
              </a:ext>
              <a:ext uri="{C183D7F6-B498-43B3-948B-1728B52AA6E4}">
                <adec:decorative xmlns:adec="http://schemas.microsoft.com/office/drawing/2017/decorative" val="1"/>
              </a:ext>
            </a:extLst>
          </p:cNvPr>
          <p:cNvGrpSpPr/>
          <p:nvPr/>
        </p:nvGrpSpPr>
        <p:grpSpPr>
          <a:xfrm>
            <a:off x="591756" y="2527336"/>
            <a:ext cx="472258" cy="472258"/>
            <a:chOff x="591756" y="2678861"/>
            <a:chExt cx="472258" cy="472258"/>
          </a:xfrm>
        </p:grpSpPr>
        <p:sp>
          <p:nvSpPr>
            <p:cNvPr id="32" name="Freeform: Shape 11">
              <a:extLst>
                <a:ext uri="{FF2B5EF4-FFF2-40B4-BE49-F238E27FC236}">
                  <a16:creationId xmlns:a16="http://schemas.microsoft.com/office/drawing/2014/main" id="{133ED997-353F-9E3F-B667-EA8230D8C23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Oval 32">
              <a:extLst>
                <a:ext uri="{FF2B5EF4-FFF2-40B4-BE49-F238E27FC236}">
                  <a16:creationId xmlns:a16="http://schemas.microsoft.com/office/drawing/2014/main" id="{A642559A-9AC8-908A-56C6-3DECF71AF5BC}"/>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9BB142AF-8A43-DF45-71A0-457F532822BA}"/>
              </a:ext>
            </a:extLst>
          </p:cNvPr>
          <p:cNvSpPr txBox="1"/>
          <p:nvPr/>
        </p:nvSpPr>
        <p:spPr>
          <a:xfrm>
            <a:off x="1223358" y="2609577"/>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Design a load test for a web application.</a:t>
            </a:r>
          </a:p>
        </p:txBody>
      </p:sp>
      <p:grpSp>
        <p:nvGrpSpPr>
          <p:cNvPr id="35" name="Group 34">
            <a:extLst>
              <a:ext uri="{FF2B5EF4-FFF2-40B4-BE49-F238E27FC236}">
                <a16:creationId xmlns:a16="http://schemas.microsoft.com/office/drawing/2014/main" id="{4184581E-01F2-CECD-6F8C-714F730FDD4F}"/>
              </a:ext>
              <a:ext uri="{C183D7F6-B498-43B3-948B-1728B52AA6E4}">
                <adec:decorative xmlns:adec="http://schemas.microsoft.com/office/drawing/2017/decorative" val="1"/>
              </a:ext>
            </a:extLst>
          </p:cNvPr>
          <p:cNvGrpSpPr/>
          <p:nvPr/>
        </p:nvGrpSpPr>
        <p:grpSpPr>
          <a:xfrm>
            <a:off x="591756" y="3347014"/>
            <a:ext cx="472258" cy="472258"/>
            <a:chOff x="4863419" y="201635"/>
            <a:chExt cx="1828800" cy="1828800"/>
          </a:xfrm>
        </p:grpSpPr>
        <p:sp>
          <p:nvSpPr>
            <p:cNvPr id="37" name="Freeform: Shape 11">
              <a:extLst>
                <a:ext uri="{FF2B5EF4-FFF2-40B4-BE49-F238E27FC236}">
                  <a16:creationId xmlns:a16="http://schemas.microsoft.com/office/drawing/2014/main" id="{1D9FAB97-B350-019C-04D4-11BD68E893A5}"/>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8" name="Oval 37">
              <a:extLst>
                <a:ext uri="{FF2B5EF4-FFF2-40B4-BE49-F238E27FC236}">
                  <a16:creationId xmlns:a16="http://schemas.microsoft.com/office/drawing/2014/main" id="{D1B4AA83-EDA6-E99A-63B5-487F14FB90F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6" name="TextBox 35">
            <a:extLst>
              <a:ext uri="{FF2B5EF4-FFF2-40B4-BE49-F238E27FC236}">
                <a16:creationId xmlns:a16="http://schemas.microsoft.com/office/drawing/2014/main" id="{B2DA453F-5321-D75D-41D7-171263A04EF9}"/>
              </a:ext>
            </a:extLst>
          </p:cNvPr>
          <p:cNvSpPr txBox="1"/>
          <p:nvPr/>
        </p:nvSpPr>
        <p:spPr>
          <a:xfrm>
            <a:off x="1223358" y="3429255"/>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Create a load test using Apache JMeter.</a:t>
            </a:r>
          </a:p>
        </p:txBody>
      </p:sp>
      <p:grpSp>
        <p:nvGrpSpPr>
          <p:cNvPr id="40" name="Group 39">
            <a:extLst>
              <a:ext uri="{FF2B5EF4-FFF2-40B4-BE49-F238E27FC236}">
                <a16:creationId xmlns:a16="http://schemas.microsoft.com/office/drawing/2014/main" id="{2A0F3151-DDE7-0E7C-255B-C98854A1B7FA}"/>
              </a:ext>
              <a:ext uri="{C183D7F6-B498-43B3-948B-1728B52AA6E4}">
                <adec:decorative xmlns:adec="http://schemas.microsoft.com/office/drawing/2017/decorative" val="1"/>
              </a:ext>
            </a:extLst>
          </p:cNvPr>
          <p:cNvGrpSpPr/>
          <p:nvPr/>
        </p:nvGrpSpPr>
        <p:grpSpPr>
          <a:xfrm>
            <a:off x="591756" y="4166692"/>
            <a:ext cx="472258" cy="472258"/>
            <a:chOff x="4863419" y="201635"/>
            <a:chExt cx="1828800" cy="1828800"/>
          </a:xfrm>
        </p:grpSpPr>
        <p:sp>
          <p:nvSpPr>
            <p:cNvPr id="42" name="Freeform: Shape 11">
              <a:extLst>
                <a:ext uri="{FF2B5EF4-FFF2-40B4-BE49-F238E27FC236}">
                  <a16:creationId xmlns:a16="http://schemas.microsoft.com/office/drawing/2014/main" id="{D0A35B4C-5D05-B0A5-1875-905C5D741DBA}"/>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3" name="Oval 42">
              <a:extLst>
                <a:ext uri="{FF2B5EF4-FFF2-40B4-BE49-F238E27FC236}">
                  <a16:creationId xmlns:a16="http://schemas.microsoft.com/office/drawing/2014/main" id="{AEEC9B32-F9B9-E654-1FF5-921A7E8197FC}"/>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41" name="TextBox 40">
            <a:extLst>
              <a:ext uri="{FF2B5EF4-FFF2-40B4-BE49-F238E27FC236}">
                <a16:creationId xmlns:a16="http://schemas.microsoft.com/office/drawing/2014/main" id="{CCA0B666-DD15-E0B0-222C-F4CE52FB841D}"/>
              </a:ext>
            </a:extLst>
          </p:cNvPr>
          <p:cNvSpPr txBox="1"/>
          <p:nvPr/>
        </p:nvSpPr>
        <p:spPr>
          <a:xfrm>
            <a:off x="1223358" y="4248933"/>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Create an Azure Load Testing service and execute the JMeter load test in Azure.</a:t>
            </a:r>
          </a:p>
        </p:txBody>
      </p:sp>
      <p:sp>
        <p:nvSpPr>
          <p:cNvPr id="45" name="TextBox 44">
            <a:extLst>
              <a:ext uri="{FF2B5EF4-FFF2-40B4-BE49-F238E27FC236}">
                <a16:creationId xmlns:a16="http://schemas.microsoft.com/office/drawing/2014/main" id="{C55F0D58-1F39-276F-FF91-C4D295512E69}"/>
              </a:ext>
            </a:extLst>
          </p:cNvPr>
          <p:cNvSpPr txBox="1"/>
          <p:nvPr/>
        </p:nvSpPr>
        <p:spPr>
          <a:xfrm>
            <a:off x="1223358" y="5068611"/>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Design and create a stress test using the Azure Load Testing service.</a:t>
            </a:r>
          </a:p>
        </p:txBody>
      </p:sp>
      <p:grpSp>
        <p:nvGrpSpPr>
          <p:cNvPr id="46" name="Group 45">
            <a:extLst>
              <a:ext uri="{FF2B5EF4-FFF2-40B4-BE49-F238E27FC236}">
                <a16:creationId xmlns:a16="http://schemas.microsoft.com/office/drawing/2014/main" id="{0B9782A6-5E14-9409-5EA6-BFDC735A3232}"/>
              </a:ext>
              <a:ext uri="{C183D7F6-B498-43B3-948B-1728B52AA6E4}">
                <adec:decorative xmlns:adec="http://schemas.microsoft.com/office/drawing/2017/decorative" val="1"/>
              </a:ext>
            </a:extLst>
          </p:cNvPr>
          <p:cNvGrpSpPr/>
          <p:nvPr/>
        </p:nvGrpSpPr>
        <p:grpSpPr>
          <a:xfrm>
            <a:off x="591756" y="4986370"/>
            <a:ext cx="472258" cy="472258"/>
            <a:chOff x="4863419" y="201635"/>
            <a:chExt cx="1828800" cy="1828800"/>
          </a:xfrm>
        </p:grpSpPr>
        <p:sp>
          <p:nvSpPr>
            <p:cNvPr id="47" name="Freeform: Shape 11">
              <a:extLst>
                <a:ext uri="{FF2B5EF4-FFF2-40B4-BE49-F238E27FC236}">
                  <a16:creationId xmlns:a16="http://schemas.microsoft.com/office/drawing/2014/main" id="{982FA197-FBE1-1562-D0FA-93B1B2FB0E1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8" name="Oval 47">
              <a:extLst>
                <a:ext uri="{FF2B5EF4-FFF2-40B4-BE49-F238E27FC236}">
                  <a16:creationId xmlns:a16="http://schemas.microsoft.com/office/drawing/2014/main" id="{1CBE07A3-2CC2-5415-C9A6-08292F3CA2EA}"/>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50" name="TextBox 49">
            <a:extLst>
              <a:ext uri="{FF2B5EF4-FFF2-40B4-BE49-F238E27FC236}">
                <a16:creationId xmlns:a16="http://schemas.microsoft.com/office/drawing/2014/main" id="{0F5491AA-DB8D-7CE5-260F-132C00D5BF99}"/>
              </a:ext>
            </a:extLst>
          </p:cNvPr>
          <p:cNvSpPr txBox="1"/>
          <p:nvPr/>
        </p:nvSpPr>
        <p:spPr>
          <a:xfrm>
            <a:off x="1223358" y="5888290"/>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Design a chaos experiment in Azure Chaos Studio.</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grpSp>
        <p:nvGrpSpPr>
          <p:cNvPr id="51" name="Group 50">
            <a:extLst>
              <a:ext uri="{FF2B5EF4-FFF2-40B4-BE49-F238E27FC236}">
                <a16:creationId xmlns:a16="http://schemas.microsoft.com/office/drawing/2014/main" id="{0DA79999-C703-07A5-685B-32532990A173}"/>
              </a:ext>
              <a:ext uri="{C183D7F6-B498-43B3-948B-1728B52AA6E4}">
                <adec:decorative xmlns:adec="http://schemas.microsoft.com/office/drawing/2017/decorative" val="1"/>
              </a:ext>
            </a:extLst>
          </p:cNvPr>
          <p:cNvGrpSpPr/>
          <p:nvPr/>
        </p:nvGrpSpPr>
        <p:grpSpPr>
          <a:xfrm>
            <a:off x="591756" y="5806049"/>
            <a:ext cx="472258" cy="472258"/>
            <a:chOff x="4863419" y="201635"/>
            <a:chExt cx="1828800" cy="1828800"/>
          </a:xfrm>
        </p:grpSpPr>
        <p:sp>
          <p:nvSpPr>
            <p:cNvPr id="52" name="Freeform: Shape 11">
              <a:extLst>
                <a:ext uri="{FF2B5EF4-FFF2-40B4-BE49-F238E27FC236}">
                  <a16:creationId xmlns:a16="http://schemas.microsoft.com/office/drawing/2014/main" id="{304BAFBF-3C22-47A3-896A-397AAF953A37}"/>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53" name="Oval 52">
              <a:extLst>
                <a:ext uri="{FF2B5EF4-FFF2-40B4-BE49-F238E27FC236}">
                  <a16:creationId xmlns:a16="http://schemas.microsoft.com/office/drawing/2014/main" id="{13D529A4-F5CD-20A7-7E26-F3AD7915C39B}"/>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2" name="people_5">
            <a:extLst>
              <a:ext uri="{FF2B5EF4-FFF2-40B4-BE49-F238E27FC236}">
                <a16:creationId xmlns:a16="http://schemas.microsoft.com/office/drawing/2014/main" id="{91D9C60D-BE8B-1970-C7E5-F89F78FC7F0D}"/>
              </a:ext>
              <a:ext uri="{C183D7F6-B498-43B3-948B-1728B52AA6E4}">
                <adec:decorative xmlns:adec="http://schemas.microsoft.com/office/drawing/2017/decorative" val="1"/>
              </a:ext>
            </a:extLst>
          </p:cNvPr>
          <p:cNvSpPr>
            <a:spLocks noChangeAspect="1" noEditPoints="1"/>
          </p:cNvSpPr>
          <p:nvPr/>
        </p:nvSpPr>
        <p:spPr bwMode="auto">
          <a:xfrm>
            <a:off x="727082" y="2663062"/>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3" name="Freeform 96">
            <a:extLst>
              <a:ext uri="{FF2B5EF4-FFF2-40B4-BE49-F238E27FC236}">
                <a16:creationId xmlns:a16="http://schemas.microsoft.com/office/drawing/2014/main" id="{44FD6964-1839-D6F7-9A7A-94AC283F79AD}"/>
              </a:ext>
              <a:ext uri="{C183D7F6-B498-43B3-948B-1728B52AA6E4}">
                <adec:decorative xmlns:adec="http://schemas.microsoft.com/office/drawing/2017/decorative" val="1"/>
              </a:ext>
            </a:extLst>
          </p:cNvPr>
          <p:cNvSpPr>
            <a:spLocks noChangeAspect="1" noEditPoints="1"/>
          </p:cNvSpPr>
          <p:nvPr/>
        </p:nvSpPr>
        <p:spPr bwMode="auto">
          <a:xfrm>
            <a:off x="726197" y="3471530"/>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4" name="magnify">
            <a:extLst>
              <a:ext uri="{FF2B5EF4-FFF2-40B4-BE49-F238E27FC236}">
                <a16:creationId xmlns:a16="http://schemas.microsoft.com/office/drawing/2014/main" id="{235731A6-4DBA-8B79-EB1C-4DA018C9DC54}"/>
              </a:ext>
              <a:ext uri="{C183D7F6-B498-43B3-948B-1728B52AA6E4}">
                <adec:decorative xmlns:adec="http://schemas.microsoft.com/office/drawing/2017/decorative" val="1"/>
              </a:ext>
            </a:extLst>
          </p:cNvPr>
          <p:cNvSpPr>
            <a:spLocks noChangeAspect="1" noEditPoints="1"/>
          </p:cNvSpPr>
          <p:nvPr/>
        </p:nvSpPr>
        <p:spPr bwMode="auto">
          <a:xfrm flipH="1">
            <a:off x="741370" y="4317960"/>
            <a:ext cx="173030" cy="169722"/>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5" name="Processing_E9F5">
            <a:extLst>
              <a:ext uri="{FF2B5EF4-FFF2-40B4-BE49-F238E27FC236}">
                <a16:creationId xmlns:a16="http://schemas.microsoft.com/office/drawing/2014/main" id="{88D42C0B-ACBB-F59A-DD95-5F8C7CF90D71}"/>
              </a:ext>
              <a:ext uri="{C183D7F6-B498-43B3-948B-1728B52AA6E4}">
                <adec:decorative xmlns:adec="http://schemas.microsoft.com/office/drawing/2017/decorative" val="1"/>
              </a:ext>
            </a:extLst>
          </p:cNvPr>
          <p:cNvSpPr>
            <a:spLocks noChangeAspect="1" noEditPoints="1"/>
          </p:cNvSpPr>
          <p:nvPr/>
        </p:nvSpPr>
        <p:spPr bwMode="auto">
          <a:xfrm>
            <a:off x="726242" y="5133975"/>
            <a:ext cx="203286" cy="177048"/>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6" name="Copy_E8C8">
            <a:extLst>
              <a:ext uri="{FF2B5EF4-FFF2-40B4-BE49-F238E27FC236}">
                <a16:creationId xmlns:a16="http://schemas.microsoft.com/office/drawing/2014/main" id="{2D454232-2E05-29B7-1BBC-89AC7798CAE9}"/>
              </a:ext>
              <a:ext uri="{C183D7F6-B498-43B3-948B-1728B52AA6E4}">
                <adec:decorative xmlns:adec="http://schemas.microsoft.com/office/drawing/2017/decorative" val="1"/>
              </a:ext>
            </a:extLst>
          </p:cNvPr>
          <p:cNvSpPr>
            <a:spLocks noChangeAspect="1" noEditPoints="1"/>
          </p:cNvSpPr>
          <p:nvPr/>
        </p:nvSpPr>
        <p:spPr bwMode="auto">
          <a:xfrm>
            <a:off x="737084" y="5937421"/>
            <a:ext cx="181602" cy="209514"/>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104591240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51890E7-B0A6-AF21-7B2A-4E57DB96CEC1}"/>
              </a:ext>
            </a:extLst>
          </p:cNvPr>
          <p:cNvSpPr>
            <a:spLocks noGrp="1"/>
          </p:cNvSpPr>
          <p:nvPr>
            <p:ph type="title"/>
          </p:nvPr>
        </p:nvSpPr>
        <p:spPr>
          <a:xfrm>
            <a:off x="588263" y="457200"/>
            <a:ext cx="11018520" cy="861774"/>
          </a:xfrm>
        </p:spPr>
        <p:txBody>
          <a:bodyPr/>
          <a:lstStyle/>
          <a:p>
            <a:r>
              <a:rPr lang="en-US" sz="2800" dirty="0">
                <a:latin typeface="+mn-lt"/>
                <a:cs typeface="Segoe UI Light" panose="020B0502040204020203" pitchFamily="34" charset="0"/>
              </a:rPr>
              <a:t>Build and run a load test</a:t>
            </a:r>
            <a:br>
              <a:rPr lang="en-IN" dirty="0"/>
            </a:br>
            <a:endParaRPr lang="en-IN" dirty="0"/>
          </a:p>
        </p:txBody>
      </p:sp>
      <p:sp>
        <p:nvSpPr>
          <p:cNvPr id="21" name="Rectangle: Single Corner Rounded 20">
            <a:extLst>
              <a:ext uri="{FF2B5EF4-FFF2-40B4-BE49-F238E27FC236}">
                <a16:creationId xmlns:a16="http://schemas.microsoft.com/office/drawing/2014/main" id="{7B3CAEF9-B3E7-9AE1-B8B7-B10DE55EF45F}"/>
              </a:ext>
              <a:ext uri="{C183D7F6-B498-43B3-948B-1728B52AA6E4}">
                <adec:decorative xmlns:adec="http://schemas.microsoft.com/office/drawing/2017/decorative" val="1"/>
              </a:ext>
            </a:extLst>
          </p:cNvPr>
          <p:cNvSpPr/>
          <p:nvPr/>
        </p:nvSpPr>
        <p:spPr bwMode="auto">
          <a:xfrm flipH="1">
            <a:off x="4219306" y="1503640"/>
            <a:ext cx="7384429" cy="4765399"/>
          </a:xfrm>
          <a:prstGeom prst="round1Rect">
            <a:avLst>
              <a:gd name="adj" fmla="val 3772"/>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sp>
        <p:nvSpPr>
          <p:cNvPr id="22" name="Rectangle: Single Corner Rounded 21">
            <a:extLst>
              <a:ext uri="{FF2B5EF4-FFF2-40B4-BE49-F238E27FC236}">
                <a16:creationId xmlns:a16="http://schemas.microsoft.com/office/drawing/2014/main" id="{26F36B03-0C66-D853-091E-B580DBFC8039}"/>
              </a:ext>
              <a:ext uri="{C183D7F6-B498-43B3-948B-1728B52AA6E4}">
                <adec:decorative xmlns:adec="http://schemas.microsoft.com/office/drawing/2017/decorative" val="1"/>
              </a:ext>
            </a:extLst>
          </p:cNvPr>
          <p:cNvSpPr/>
          <p:nvPr/>
        </p:nvSpPr>
        <p:spPr bwMode="auto">
          <a:xfrm>
            <a:off x="0" y="1469436"/>
            <a:ext cx="4023360" cy="5388564"/>
          </a:xfrm>
          <a:prstGeom prst="round1Rect">
            <a:avLst>
              <a:gd name="adj" fmla="val 5755"/>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 name="TextBox 3">
            <a:extLst>
              <a:ext uri="{FF2B5EF4-FFF2-40B4-BE49-F238E27FC236}">
                <a16:creationId xmlns:a16="http://schemas.microsoft.com/office/drawing/2014/main" id="{7507F1B0-1015-70E2-FD21-E70BA1BC7356}"/>
              </a:ext>
            </a:extLst>
          </p:cNvPr>
          <p:cNvSpPr txBox="1"/>
          <p:nvPr/>
        </p:nvSpPr>
        <p:spPr>
          <a:xfrm>
            <a:off x="1254439" y="1752600"/>
            <a:ext cx="2609501" cy="738664"/>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egoe UI "/>
                <a:ea typeface="+mn-ea"/>
                <a:cs typeface="+mn-cs"/>
              </a:rPr>
              <a:t>Apache JMeter</a:t>
            </a:r>
            <a:r>
              <a:rPr kumimoji="0" lang="en-US" sz="1600" b="0" i="0" u="none" strike="noStrike" kern="1200" cap="none" spc="0" normalizeH="0" baseline="0" noProof="0" dirty="0">
                <a:ln>
                  <a:noFill/>
                </a:ln>
                <a:solidFill>
                  <a:srgbClr val="000000"/>
                </a:solidFill>
                <a:effectLst/>
                <a:uLnTx/>
                <a:uFillTx/>
                <a:latin typeface="Segoe UI "/>
                <a:ea typeface="+mn-ea"/>
                <a:cs typeface="+mn-cs"/>
              </a:rPr>
              <a:t> is an open source tool for building and running load test scripts.</a:t>
            </a:r>
          </a:p>
        </p:txBody>
      </p:sp>
      <p:grpSp>
        <p:nvGrpSpPr>
          <p:cNvPr id="6" name="Group 5">
            <a:extLst>
              <a:ext uri="{FF2B5EF4-FFF2-40B4-BE49-F238E27FC236}">
                <a16:creationId xmlns:a16="http://schemas.microsoft.com/office/drawing/2014/main" id="{B8048BC2-B739-165A-C8FE-AB27715CC12E}"/>
              </a:ext>
              <a:ext uri="{C183D7F6-B498-43B3-948B-1728B52AA6E4}">
                <adec:decorative xmlns:adec="http://schemas.microsoft.com/office/drawing/2017/decorative" val="1"/>
              </a:ext>
            </a:extLst>
          </p:cNvPr>
          <p:cNvGrpSpPr/>
          <p:nvPr/>
        </p:nvGrpSpPr>
        <p:grpSpPr>
          <a:xfrm>
            <a:off x="588263" y="1752600"/>
            <a:ext cx="499256" cy="499256"/>
            <a:chOff x="4863419" y="201635"/>
            <a:chExt cx="1828800" cy="1828800"/>
          </a:xfrm>
        </p:grpSpPr>
        <p:sp>
          <p:nvSpPr>
            <p:cNvPr id="8" name="Freeform: Shape 11">
              <a:extLst>
                <a:ext uri="{FF2B5EF4-FFF2-40B4-BE49-F238E27FC236}">
                  <a16:creationId xmlns:a16="http://schemas.microsoft.com/office/drawing/2014/main" id="{B47A0DF3-1600-DF49-D0DE-D8FB9AE6AA7B}"/>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9" name="Oval 8">
              <a:extLst>
                <a:ext uri="{FF2B5EF4-FFF2-40B4-BE49-F238E27FC236}">
                  <a16:creationId xmlns:a16="http://schemas.microsoft.com/office/drawing/2014/main" id="{19851A6D-77E1-0B3C-D5A0-841F6AC13231}"/>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cxnSp>
        <p:nvCxnSpPr>
          <p:cNvPr id="10" name="Straight Connector 9">
            <a:extLst>
              <a:ext uri="{FF2B5EF4-FFF2-40B4-BE49-F238E27FC236}">
                <a16:creationId xmlns:a16="http://schemas.microsoft.com/office/drawing/2014/main" id="{41CCAC0E-9E9B-70FD-5D2B-655F5B5E6DAD}"/>
              </a:ext>
              <a:ext uri="{C183D7F6-B498-43B3-948B-1728B52AA6E4}">
                <adec:decorative xmlns:adec="http://schemas.microsoft.com/office/drawing/2017/decorative" val="1"/>
              </a:ext>
            </a:extLst>
          </p:cNvPr>
          <p:cNvCxnSpPr>
            <a:cxnSpLocks/>
          </p:cNvCxnSpPr>
          <p:nvPr/>
        </p:nvCxnSpPr>
        <p:spPr>
          <a:xfrm>
            <a:off x="1244913" y="3847624"/>
            <a:ext cx="260950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E8DFB31-93F7-F070-9CB4-AD3A6BEAA67E}"/>
              </a:ext>
            </a:extLst>
          </p:cNvPr>
          <p:cNvSpPr txBox="1"/>
          <p:nvPr/>
        </p:nvSpPr>
        <p:spPr>
          <a:xfrm>
            <a:off x="1254439" y="4219099"/>
            <a:ext cx="2609501" cy="1477328"/>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A </a:t>
            </a:r>
            <a:r>
              <a:rPr kumimoji="0" lang="en-US" sz="1600" b="1" i="0" u="none" strike="noStrike" kern="1200" cap="none" spc="0" normalizeH="0" baseline="0" noProof="0" dirty="0">
                <a:ln>
                  <a:noFill/>
                </a:ln>
                <a:solidFill>
                  <a:srgbClr val="000000"/>
                </a:solidFill>
                <a:effectLst/>
                <a:uLnTx/>
                <a:uFillTx/>
                <a:latin typeface="Segoe UI "/>
                <a:ea typeface="+mn-ea"/>
                <a:cs typeface="+mn-cs"/>
              </a:rPr>
              <a:t>load test</a:t>
            </a:r>
            <a:r>
              <a:rPr kumimoji="0" lang="en-US" sz="1600" b="0" i="0" u="none" strike="noStrike" kern="1200" cap="none" spc="0" normalizeH="0" baseline="0" noProof="0" dirty="0">
                <a:ln>
                  <a:noFill/>
                </a:ln>
                <a:solidFill>
                  <a:srgbClr val="000000"/>
                </a:solidFill>
                <a:effectLst/>
                <a:uLnTx/>
                <a:uFillTx/>
                <a:latin typeface="Segoe UI "/>
                <a:ea typeface="+mn-ea"/>
                <a:cs typeface="+mn-cs"/>
              </a:rPr>
              <a:t> allows us to simulate a certain amount of traffic against an application to ensure that the application can handle that level of load.</a:t>
            </a:r>
          </a:p>
        </p:txBody>
      </p:sp>
      <p:grpSp>
        <p:nvGrpSpPr>
          <p:cNvPr id="20" name="Group 19">
            <a:extLst>
              <a:ext uri="{FF2B5EF4-FFF2-40B4-BE49-F238E27FC236}">
                <a16:creationId xmlns:a16="http://schemas.microsoft.com/office/drawing/2014/main" id="{22718B3A-703B-CE0F-0F4F-AF05EEE5DAE3}"/>
              </a:ext>
              <a:ext uri="{C183D7F6-B498-43B3-948B-1728B52AA6E4}">
                <adec:decorative xmlns:adec="http://schemas.microsoft.com/office/drawing/2017/decorative" val="1"/>
              </a:ext>
            </a:extLst>
          </p:cNvPr>
          <p:cNvGrpSpPr/>
          <p:nvPr/>
        </p:nvGrpSpPr>
        <p:grpSpPr>
          <a:xfrm>
            <a:off x="588263" y="4219099"/>
            <a:ext cx="499256" cy="499256"/>
            <a:chOff x="588263" y="4142899"/>
            <a:chExt cx="499256" cy="499256"/>
          </a:xfrm>
        </p:grpSpPr>
        <p:sp>
          <p:nvSpPr>
            <p:cNvPr id="15" name="Freeform: Shape 11">
              <a:extLst>
                <a:ext uri="{FF2B5EF4-FFF2-40B4-BE49-F238E27FC236}">
                  <a16:creationId xmlns:a16="http://schemas.microsoft.com/office/drawing/2014/main" id="{1B35E676-219F-3798-C44B-5512BD6DD210}"/>
                </a:ext>
              </a:extLst>
            </p:cNvPr>
            <p:cNvSpPr>
              <a:spLocks/>
            </p:cNvSpPr>
            <p:nvPr/>
          </p:nvSpPr>
          <p:spPr bwMode="auto">
            <a:xfrm>
              <a:off x="588263" y="4142899"/>
              <a:ext cx="499256" cy="499256"/>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6" name="Oval 15">
              <a:extLst>
                <a:ext uri="{FF2B5EF4-FFF2-40B4-BE49-F238E27FC236}">
                  <a16:creationId xmlns:a16="http://schemas.microsoft.com/office/drawing/2014/main" id="{06BA2B85-9ABF-698E-0BED-F2C944BBAA5B}"/>
                </a:ext>
              </a:extLst>
            </p:cNvPr>
            <p:cNvSpPr>
              <a:spLocks/>
            </p:cNvSpPr>
            <p:nvPr/>
          </p:nvSpPr>
          <p:spPr bwMode="auto">
            <a:xfrm>
              <a:off x="648931" y="4203567"/>
              <a:ext cx="377921" cy="377921"/>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7" name="Freeform 13">
            <a:extLst>
              <a:ext uri="{FF2B5EF4-FFF2-40B4-BE49-F238E27FC236}">
                <a16:creationId xmlns:a16="http://schemas.microsoft.com/office/drawing/2014/main" id="{2682F4D0-6004-A76B-2709-7E80CBB134E6}"/>
              </a:ext>
              <a:ext uri="{C183D7F6-B498-43B3-948B-1728B52AA6E4}">
                <adec:decorative xmlns:adec="http://schemas.microsoft.com/office/drawing/2017/decorative" val="1"/>
              </a:ext>
            </a:extLst>
          </p:cNvPr>
          <p:cNvSpPr>
            <a:spLocks noChangeAspect="1"/>
          </p:cNvSpPr>
          <p:nvPr/>
        </p:nvSpPr>
        <p:spPr bwMode="auto">
          <a:xfrm>
            <a:off x="687562" y="1919764"/>
            <a:ext cx="300658" cy="164928"/>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sp>
        <p:nvSpPr>
          <p:cNvPr id="18" name="check 3">
            <a:extLst>
              <a:ext uri="{FF2B5EF4-FFF2-40B4-BE49-F238E27FC236}">
                <a16:creationId xmlns:a16="http://schemas.microsoft.com/office/drawing/2014/main" id="{5460E564-E61B-8962-606B-7286FB544DEF}"/>
              </a:ext>
              <a:ext uri="{C183D7F6-B498-43B3-948B-1728B52AA6E4}">
                <adec:decorative xmlns:adec="http://schemas.microsoft.com/office/drawing/2017/decorative" val="1"/>
              </a:ext>
            </a:extLst>
          </p:cNvPr>
          <p:cNvSpPr>
            <a:spLocks noChangeAspect="1" noEditPoints="1"/>
          </p:cNvSpPr>
          <p:nvPr/>
        </p:nvSpPr>
        <p:spPr bwMode="auto">
          <a:xfrm>
            <a:off x="711907" y="4343474"/>
            <a:ext cx="251968" cy="250506"/>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pic>
        <p:nvPicPr>
          <p:cNvPr id="3" name="Picture 2">
            <a:extLst>
              <a:ext uri="{FF2B5EF4-FFF2-40B4-BE49-F238E27FC236}">
                <a16:creationId xmlns:a16="http://schemas.microsoft.com/office/drawing/2014/main" id="{37826A00-B515-354C-6D21-BF3FE494675E}"/>
              </a:ext>
            </a:extLst>
          </p:cNvPr>
          <p:cNvPicPr>
            <a:picLocks noChangeAspect="1"/>
          </p:cNvPicPr>
          <p:nvPr/>
        </p:nvPicPr>
        <p:blipFill>
          <a:blip r:embed="rId4"/>
          <a:stretch>
            <a:fillRect/>
          </a:stretch>
        </p:blipFill>
        <p:spPr>
          <a:xfrm>
            <a:off x="4297123" y="2429229"/>
            <a:ext cx="7106500" cy="3532551"/>
          </a:xfrm>
          <a:prstGeom prst="rect">
            <a:avLst/>
          </a:prstGeom>
        </p:spPr>
      </p:pic>
      <p:sp>
        <p:nvSpPr>
          <p:cNvPr id="5" name="TextBox 4">
            <a:extLst>
              <a:ext uri="{FF2B5EF4-FFF2-40B4-BE49-F238E27FC236}">
                <a16:creationId xmlns:a16="http://schemas.microsoft.com/office/drawing/2014/main" id="{BA4CDF79-7A7E-C00A-52D7-2D54C8B59923}"/>
              </a:ext>
            </a:extLst>
          </p:cNvPr>
          <p:cNvSpPr txBox="1"/>
          <p:nvPr/>
        </p:nvSpPr>
        <p:spPr>
          <a:xfrm>
            <a:off x="6069054" y="1937547"/>
            <a:ext cx="4090964" cy="369332"/>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661C5"/>
                </a:solidFill>
                <a:effectLst/>
                <a:uLnTx/>
                <a:uFillTx/>
                <a:latin typeface="Segoe UI "/>
                <a:ea typeface="+mn-ea"/>
                <a:cs typeface="+mn-cs"/>
              </a:rPr>
              <a:t>Apache JMeter</a:t>
            </a:r>
            <a:endParaRPr kumimoji="0" lang="en-IN" sz="2400" b="1" i="0" u="none" strike="noStrike" kern="1200" cap="none" spc="0" normalizeH="0" baseline="0" noProof="0" dirty="0">
              <a:ln>
                <a:noFill/>
              </a:ln>
              <a:solidFill>
                <a:srgbClr val="8661C5"/>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17818694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sz="2800" dirty="0">
                <a:latin typeface="+mn-lt"/>
                <a:cs typeface="Segoe UI Light" panose="020B0502040204020203" pitchFamily="34" charset="0"/>
              </a:rPr>
              <a:t>Working with Azure Load Testing</a:t>
            </a:r>
            <a:endParaRPr lang="en-US" dirty="0"/>
          </a:p>
        </p:txBody>
      </p:sp>
      <p:sp>
        <p:nvSpPr>
          <p:cNvPr id="42" name="Rectangle: Rounded Corners 41">
            <a:extLst>
              <a:ext uri="{FF2B5EF4-FFF2-40B4-BE49-F238E27FC236}">
                <a16:creationId xmlns:a16="http://schemas.microsoft.com/office/drawing/2014/main" id="{66D99054-7329-D75D-8B4B-F9F780998CB3}"/>
              </a:ext>
              <a:ext uri="{C183D7F6-B498-43B3-948B-1728B52AA6E4}">
                <adec:decorative xmlns:adec="http://schemas.microsoft.com/office/drawing/2017/decorative" val="1"/>
              </a:ext>
            </a:extLst>
          </p:cNvPr>
          <p:cNvSpPr/>
          <p:nvPr/>
        </p:nvSpPr>
        <p:spPr bwMode="auto">
          <a:xfrm>
            <a:off x="588263" y="1612900"/>
            <a:ext cx="11018520" cy="4660900"/>
          </a:xfrm>
          <a:prstGeom prst="roundRect">
            <a:avLst>
              <a:gd name="adj" fmla="val 4846"/>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pic>
        <p:nvPicPr>
          <p:cNvPr id="7" name="Picture 6">
            <a:extLst>
              <a:ext uri="{FF2B5EF4-FFF2-40B4-BE49-F238E27FC236}">
                <a16:creationId xmlns:a16="http://schemas.microsoft.com/office/drawing/2014/main" id="{A122E798-BEC1-DFF9-BD50-7B3D8EEB383E}"/>
              </a:ext>
            </a:extLst>
          </p:cNvPr>
          <p:cNvPicPr>
            <a:picLocks noChangeAspect="1"/>
          </p:cNvPicPr>
          <p:nvPr/>
        </p:nvPicPr>
        <p:blipFill>
          <a:blip r:embed="rId4"/>
          <a:stretch>
            <a:fillRect/>
          </a:stretch>
        </p:blipFill>
        <p:spPr>
          <a:xfrm>
            <a:off x="798634" y="1766818"/>
            <a:ext cx="10594731" cy="4345095"/>
          </a:xfrm>
          <a:prstGeom prst="rect">
            <a:avLst/>
          </a:prstGeom>
        </p:spPr>
      </p:pic>
    </p:spTree>
    <p:custDataLst>
      <p:tags r:id="rId1"/>
    </p:custDataLst>
    <p:extLst>
      <p:ext uri="{BB962C8B-B14F-4D97-AF65-F5344CB8AC3E}">
        <p14:creationId xmlns:p14="http://schemas.microsoft.com/office/powerpoint/2010/main" val="213568758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Single Corner Rounded 106">
            <a:extLst>
              <a:ext uri="{FF2B5EF4-FFF2-40B4-BE49-F238E27FC236}">
                <a16:creationId xmlns:a16="http://schemas.microsoft.com/office/drawing/2014/main" id="{0E74FE64-01A4-8A61-B4B0-49D51E01F669}"/>
              </a:ext>
              <a:ext uri="{C183D7F6-B498-43B3-948B-1728B52AA6E4}">
                <adec:decorative xmlns:adec="http://schemas.microsoft.com/office/drawing/2017/decorative" val="1"/>
              </a:ext>
            </a:extLst>
          </p:cNvPr>
          <p:cNvSpPr/>
          <p:nvPr/>
        </p:nvSpPr>
        <p:spPr bwMode="auto">
          <a:xfrm flipV="1">
            <a:off x="0" y="2019094"/>
            <a:ext cx="4991100" cy="4838906"/>
          </a:xfrm>
          <a:prstGeom prst="round1Rect">
            <a:avLst>
              <a:gd name="adj" fmla="val 5755"/>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08" name="Rectangle: Single Corner Rounded 107">
            <a:extLst>
              <a:ext uri="{FF2B5EF4-FFF2-40B4-BE49-F238E27FC236}">
                <a16:creationId xmlns:a16="http://schemas.microsoft.com/office/drawing/2014/main" id="{5115844A-AD14-59C9-35E2-6E99E2D086B2}"/>
              </a:ext>
              <a:ext uri="{C183D7F6-B498-43B3-948B-1728B52AA6E4}">
                <adec:decorative xmlns:adec="http://schemas.microsoft.com/office/drawing/2017/decorative" val="1"/>
              </a:ext>
            </a:extLst>
          </p:cNvPr>
          <p:cNvSpPr/>
          <p:nvPr/>
        </p:nvSpPr>
        <p:spPr bwMode="auto">
          <a:xfrm flipH="1">
            <a:off x="4307414" y="1676401"/>
            <a:ext cx="7884586" cy="5181599"/>
          </a:xfrm>
          <a:prstGeom prst="round1Rect">
            <a:avLst>
              <a:gd name="adj" fmla="val 3772"/>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grpSp>
        <p:nvGrpSpPr>
          <p:cNvPr id="109" name="Group 108">
            <a:extLst>
              <a:ext uri="{FF2B5EF4-FFF2-40B4-BE49-F238E27FC236}">
                <a16:creationId xmlns:a16="http://schemas.microsoft.com/office/drawing/2014/main" id="{3E9A725A-2782-B157-3BE0-3F82946B77A5}"/>
              </a:ext>
              <a:ext uri="{C183D7F6-B498-43B3-948B-1728B52AA6E4}">
                <adec:decorative xmlns:adec="http://schemas.microsoft.com/office/drawing/2017/decorative" val="1"/>
              </a:ext>
            </a:extLst>
          </p:cNvPr>
          <p:cNvGrpSpPr/>
          <p:nvPr/>
        </p:nvGrpSpPr>
        <p:grpSpPr>
          <a:xfrm>
            <a:off x="588263" y="2266195"/>
            <a:ext cx="499256" cy="499256"/>
            <a:chOff x="4863419" y="201635"/>
            <a:chExt cx="1828800" cy="1828800"/>
          </a:xfrm>
        </p:grpSpPr>
        <p:sp>
          <p:nvSpPr>
            <p:cNvPr id="110" name="Freeform: Shape 11">
              <a:extLst>
                <a:ext uri="{FF2B5EF4-FFF2-40B4-BE49-F238E27FC236}">
                  <a16:creationId xmlns:a16="http://schemas.microsoft.com/office/drawing/2014/main" id="{C62EC523-E0E5-8EA4-2CAE-6C32DE05CA8E}"/>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11" name="Oval 110">
              <a:extLst>
                <a:ext uri="{FF2B5EF4-FFF2-40B4-BE49-F238E27FC236}">
                  <a16:creationId xmlns:a16="http://schemas.microsoft.com/office/drawing/2014/main" id="{C7C0C2CD-DA60-3781-BB00-B3E408EB2719}"/>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gr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88263" y="457200"/>
            <a:ext cx="11018520" cy="430887"/>
          </a:xfrm>
        </p:spPr>
        <p:txBody>
          <a:bodyPr>
            <a:noAutofit/>
          </a:bodyPr>
          <a:lstStyle/>
          <a:p>
            <a:r>
              <a:rPr lang="en-US" dirty="0"/>
              <a:t>Build an Azure Chaos experiment</a:t>
            </a:r>
          </a:p>
        </p:txBody>
      </p:sp>
      <p:sp>
        <p:nvSpPr>
          <p:cNvPr id="35" name="TextBox 34">
            <a:extLst>
              <a:ext uri="{FF2B5EF4-FFF2-40B4-BE49-F238E27FC236}">
                <a16:creationId xmlns:a16="http://schemas.microsoft.com/office/drawing/2014/main" id="{4B38BD3B-8BFC-3D5F-B301-448996A0D67D}"/>
              </a:ext>
            </a:extLst>
          </p:cNvPr>
          <p:cNvSpPr txBox="1"/>
          <p:nvPr/>
        </p:nvSpPr>
        <p:spPr>
          <a:xfrm>
            <a:off x="480698" y="1079291"/>
            <a:ext cx="11018520" cy="307777"/>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
                <a:ea typeface="+mn-ea"/>
                <a:cs typeface="+mn-cs"/>
              </a:rPr>
              <a:t>You’ll create a chaos experiment to observe behavior when the App Service stops.</a:t>
            </a:r>
          </a:p>
        </p:txBody>
      </p:sp>
      <p:sp>
        <p:nvSpPr>
          <p:cNvPr id="112" name="TextBox 111">
            <a:extLst>
              <a:ext uri="{FF2B5EF4-FFF2-40B4-BE49-F238E27FC236}">
                <a16:creationId xmlns:a16="http://schemas.microsoft.com/office/drawing/2014/main" id="{5A593E54-09AF-815B-C9D8-632FB3041568}"/>
              </a:ext>
            </a:extLst>
          </p:cNvPr>
          <p:cNvSpPr txBox="1"/>
          <p:nvPr/>
        </p:nvSpPr>
        <p:spPr>
          <a:xfrm>
            <a:off x="1279565" y="2266195"/>
            <a:ext cx="2748992" cy="1384995"/>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Azure Chaos Studio allows us to design experiments that disable resources and test the resiliency of applications. </a:t>
            </a:r>
          </a:p>
        </p:txBody>
      </p:sp>
      <p:cxnSp>
        <p:nvCxnSpPr>
          <p:cNvPr id="113" name="Straight Connector 112">
            <a:extLst>
              <a:ext uri="{FF2B5EF4-FFF2-40B4-BE49-F238E27FC236}">
                <a16:creationId xmlns:a16="http://schemas.microsoft.com/office/drawing/2014/main" id="{CF070698-5126-4128-0695-B9877EF90D38}"/>
              </a:ext>
              <a:ext uri="{C183D7F6-B498-43B3-948B-1728B52AA6E4}">
                <adec:decorative xmlns:adec="http://schemas.microsoft.com/office/drawing/2017/decorative" val="1"/>
              </a:ext>
            </a:extLst>
          </p:cNvPr>
          <p:cNvCxnSpPr>
            <a:cxnSpLocks/>
          </p:cNvCxnSpPr>
          <p:nvPr/>
        </p:nvCxnSpPr>
        <p:spPr>
          <a:xfrm>
            <a:off x="1279565" y="4008811"/>
            <a:ext cx="2651158"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16" name="Group 115">
            <a:extLst>
              <a:ext uri="{FF2B5EF4-FFF2-40B4-BE49-F238E27FC236}">
                <a16:creationId xmlns:a16="http://schemas.microsoft.com/office/drawing/2014/main" id="{0434E0E4-523E-D531-4A22-FC993917A9CD}"/>
              </a:ext>
              <a:ext uri="{C183D7F6-B498-43B3-948B-1728B52AA6E4}">
                <adec:decorative xmlns:adec="http://schemas.microsoft.com/office/drawing/2017/decorative" val="1"/>
              </a:ext>
            </a:extLst>
          </p:cNvPr>
          <p:cNvGrpSpPr/>
          <p:nvPr/>
        </p:nvGrpSpPr>
        <p:grpSpPr>
          <a:xfrm>
            <a:off x="588263" y="4366433"/>
            <a:ext cx="499256" cy="499256"/>
            <a:chOff x="4863419" y="201635"/>
            <a:chExt cx="1828800" cy="1828800"/>
          </a:xfrm>
        </p:grpSpPr>
        <p:sp>
          <p:nvSpPr>
            <p:cNvPr id="117" name="Freeform: Shape 11">
              <a:extLst>
                <a:ext uri="{FF2B5EF4-FFF2-40B4-BE49-F238E27FC236}">
                  <a16:creationId xmlns:a16="http://schemas.microsoft.com/office/drawing/2014/main" id="{18AB9D95-C719-AFD9-56CF-19C7D0F1F18B}"/>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18" name="Oval 117">
              <a:extLst>
                <a:ext uri="{FF2B5EF4-FFF2-40B4-BE49-F238E27FC236}">
                  <a16:creationId xmlns:a16="http://schemas.microsoft.com/office/drawing/2014/main" id="{C4F041EE-07E3-EBC4-ADD1-C3252382370A}"/>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grpSp>
      <p:sp>
        <p:nvSpPr>
          <p:cNvPr id="119" name="TextBox 118">
            <a:extLst>
              <a:ext uri="{FF2B5EF4-FFF2-40B4-BE49-F238E27FC236}">
                <a16:creationId xmlns:a16="http://schemas.microsoft.com/office/drawing/2014/main" id="{70350A4E-5BF4-F33E-DFCA-4F6A03205603}"/>
              </a:ext>
            </a:extLst>
          </p:cNvPr>
          <p:cNvSpPr txBox="1"/>
          <p:nvPr/>
        </p:nvSpPr>
        <p:spPr>
          <a:xfrm>
            <a:off x="1279565" y="4366433"/>
            <a:ext cx="2748992" cy="1384995"/>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During the experiment, you will run a load test to simulate activity, observing what happens when a service fails.</a:t>
            </a:r>
          </a:p>
        </p:txBody>
      </p:sp>
      <p:sp>
        <p:nvSpPr>
          <p:cNvPr id="122" name="Shield_EA18">
            <a:extLst>
              <a:ext uri="{FF2B5EF4-FFF2-40B4-BE49-F238E27FC236}">
                <a16:creationId xmlns:a16="http://schemas.microsoft.com/office/drawing/2014/main" id="{82D8AA68-3FD6-DCB3-797D-DBFB81DC0324}"/>
              </a:ext>
              <a:ext uri="{C183D7F6-B498-43B3-948B-1728B52AA6E4}">
                <adec:decorative xmlns:adec="http://schemas.microsoft.com/office/drawing/2017/decorative" val="1"/>
              </a:ext>
            </a:extLst>
          </p:cNvPr>
          <p:cNvSpPr>
            <a:spLocks noChangeAspect="1"/>
          </p:cNvSpPr>
          <p:nvPr/>
        </p:nvSpPr>
        <p:spPr bwMode="auto">
          <a:xfrm>
            <a:off x="742805" y="2414588"/>
            <a:ext cx="190172" cy="202470"/>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
              <a:ea typeface="+mn-ea"/>
              <a:cs typeface="+mn-cs"/>
            </a:endParaRPr>
          </a:p>
        </p:txBody>
      </p:sp>
      <p:sp>
        <p:nvSpPr>
          <p:cNvPr id="123" name="Warning_E7BA">
            <a:extLst>
              <a:ext uri="{FF2B5EF4-FFF2-40B4-BE49-F238E27FC236}">
                <a16:creationId xmlns:a16="http://schemas.microsoft.com/office/drawing/2014/main" id="{85EEB2A8-43CC-437A-9C7E-14A2233D012B}"/>
              </a:ext>
              <a:ext uri="{C183D7F6-B498-43B3-948B-1728B52AA6E4}">
                <adec:decorative xmlns:adec="http://schemas.microsoft.com/office/drawing/2017/decorative" val="1"/>
              </a:ext>
            </a:extLst>
          </p:cNvPr>
          <p:cNvSpPr>
            <a:spLocks noChangeAspect="1" noEditPoints="1"/>
          </p:cNvSpPr>
          <p:nvPr/>
        </p:nvSpPr>
        <p:spPr bwMode="auto">
          <a:xfrm>
            <a:off x="739951" y="4518071"/>
            <a:ext cx="195880" cy="195980"/>
          </a:xfrm>
          <a:custGeom>
            <a:avLst/>
            <a:gdLst>
              <a:gd name="T0" fmla="*/ 0 w 3939"/>
              <a:gd name="T1" fmla="*/ 3941 h 3941"/>
              <a:gd name="T2" fmla="*/ 1970 w 3939"/>
              <a:gd name="T3" fmla="*/ 0 h 3941"/>
              <a:gd name="T4" fmla="*/ 3939 w 3939"/>
              <a:gd name="T5" fmla="*/ 3941 h 3941"/>
              <a:gd name="T6" fmla="*/ 0 w 3939"/>
              <a:gd name="T7" fmla="*/ 3941 h 3941"/>
              <a:gd name="T8" fmla="*/ 1970 w 3939"/>
              <a:gd name="T9" fmla="*/ 1144 h 3941"/>
              <a:gd name="T10" fmla="*/ 1970 w 3939"/>
              <a:gd name="T11" fmla="*/ 2911 h 3941"/>
              <a:gd name="T12" fmla="*/ 1970 w 3939"/>
              <a:gd name="T13" fmla="*/ 3205 h 3941"/>
              <a:gd name="T14" fmla="*/ 1970 w 3939"/>
              <a:gd name="T15" fmla="*/ 3500 h 3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9" h="3941">
                <a:moveTo>
                  <a:pt x="0" y="3941"/>
                </a:moveTo>
                <a:lnTo>
                  <a:pt x="1970" y="0"/>
                </a:lnTo>
                <a:lnTo>
                  <a:pt x="3939" y="3941"/>
                </a:lnTo>
                <a:lnTo>
                  <a:pt x="0" y="3941"/>
                </a:lnTo>
                <a:moveTo>
                  <a:pt x="1970" y="1144"/>
                </a:moveTo>
                <a:lnTo>
                  <a:pt x="1970" y="2911"/>
                </a:lnTo>
                <a:moveTo>
                  <a:pt x="1970" y="3205"/>
                </a:moveTo>
                <a:lnTo>
                  <a:pt x="1970" y="3500"/>
                </a:lnTo>
              </a:path>
            </a:pathLst>
          </a:custGeom>
          <a:noFill/>
          <a:ln w="1270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pic>
        <p:nvPicPr>
          <p:cNvPr id="6" name="Picture 5">
            <a:extLst>
              <a:ext uri="{FF2B5EF4-FFF2-40B4-BE49-F238E27FC236}">
                <a16:creationId xmlns:a16="http://schemas.microsoft.com/office/drawing/2014/main" id="{48D2030E-DCEF-4C3A-63D5-DA486530C08D}"/>
              </a:ext>
            </a:extLst>
          </p:cNvPr>
          <p:cNvPicPr>
            <a:picLocks noChangeAspect="1"/>
          </p:cNvPicPr>
          <p:nvPr/>
        </p:nvPicPr>
        <p:blipFill>
          <a:blip r:embed="rId4"/>
          <a:stretch>
            <a:fillRect/>
          </a:stretch>
        </p:blipFill>
        <p:spPr>
          <a:xfrm>
            <a:off x="4537392" y="2247633"/>
            <a:ext cx="7424630" cy="4039133"/>
          </a:xfrm>
          <a:prstGeom prst="rect">
            <a:avLst/>
          </a:prstGeom>
        </p:spPr>
      </p:pic>
    </p:spTree>
    <p:custDataLst>
      <p:tags r:id="rId1"/>
    </p:custDataLst>
    <p:extLst>
      <p:ext uri="{BB962C8B-B14F-4D97-AF65-F5344CB8AC3E}">
        <p14:creationId xmlns:p14="http://schemas.microsoft.com/office/powerpoint/2010/main" val="27721826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BEFD216-405C-6156-3033-474069C6F437}"/>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Make things secure</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2" name="Text Placeholder 9">
            <a:extLst>
              <a:ext uri="{FF2B5EF4-FFF2-40B4-BE49-F238E27FC236}">
                <a16:creationId xmlns:a16="http://schemas.microsoft.com/office/drawing/2014/main" id="{C64DEE11-5EF4-F116-9004-D71B0197FB63}"/>
              </a:ext>
            </a:extLst>
          </p:cNvPr>
          <p:cNvSpPr txBox="1">
            <a:spLocks/>
          </p:cNvSpPr>
          <p:nvPr/>
        </p:nvSpPr>
        <p:spPr>
          <a:xfrm>
            <a:off x="584200" y="5252490"/>
            <a:ext cx="10480421"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bg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Exercise 5</a:t>
            </a:r>
          </a:p>
        </p:txBody>
      </p:sp>
    </p:spTree>
    <p:custDataLst>
      <p:tags r:id="rId1"/>
    </p:custDataLst>
    <p:extLst>
      <p:ext uri="{BB962C8B-B14F-4D97-AF65-F5344CB8AC3E}">
        <p14:creationId xmlns:p14="http://schemas.microsoft.com/office/powerpoint/2010/main" val="344751418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Lab 5 Architecture </a:t>
            </a:r>
            <a:endParaRPr lang="en-US" dirty="0"/>
          </a:p>
        </p:txBody>
      </p:sp>
      <p:pic>
        <p:nvPicPr>
          <p:cNvPr id="4" name="Picture 3" descr="A diagram of a software application&#10;&#10;Description automatically generated">
            <a:extLst>
              <a:ext uri="{FF2B5EF4-FFF2-40B4-BE49-F238E27FC236}">
                <a16:creationId xmlns:a16="http://schemas.microsoft.com/office/drawing/2014/main" id="{542A1CF9-86F8-A65A-74A6-0A0C83D49966}"/>
              </a:ext>
            </a:extLst>
          </p:cNvPr>
          <p:cNvPicPr>
            <a:picLocks noChangeAspect="1"/>
          </p:cNvPicPr>
          <p:nvPr/>
        </p:nvPicPr>
        <p:blipFill>
          <a:blip r:embed="rId4"/>
          <a:stretch>
            <a:fillRect/>
          </a:stretch>
        </p:blipFill>
        <p:spPr>
          <a:xfrm>
            <a:off x="1744807" y="712433"/>
            <a:ext cx="7772400" cy="5433133"/>
          </a:xfrm>
          <a:prstGeom prst="rect">
            <a:avLst/>
          </a:prstGeom>
        </p:spPr>
      </p:pic>
    </p:spTree>
    <p:custDataLst>
      <p:tags r:id="rId1"/>
    </p:custDataLst>
    <p:extLst>
      <p:ext uri="{BB962C8B-B14F-4D97-AF65-F5344CB8AC3E}">
        <p14:creationId xmlns:p14="http://schemas.microsoft.com/office/powerpoint/2010/main" val="275429970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Introductions</a:t>
            </a:r>
            <a:r>
              <a:rPr lang="en-US" altLang="zh-CN" dirty="0"/>
              <a:t>: Security &amp; Monitoring</a:t>
            </a:r>
            <a:endParaRPr lang="en-IN"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341449"/>
            <a:ext cx="11008068" cy="2492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lab, you’ll add security to GitHub and monitoring to you application</a:t>
            </a: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30" name="Group 29">
            <a:extLst>
              <a:ext uri="{FF2B5EF4-FFF2-40B4-BE49-F238E27FC236}">
                <a16:creationId xmlns:a16="http://schemas.microsoft.com/office/drawing/2014/main" id="{2CFDD922-6633-7299-E4D8-6B93B503780D}"/>
              </a:ext>
              <a:ext uri="{C183D7F6-B498-43B3-948B-1728B52AA6E4}">
                <adec:decorative xmlns:adec="http://schemas.microsoft.com/office/drawing/2017/decorative" val="1"/>
              </a:ext>
            </a:extLst>
          </p:cNvPr>
          <p:cNvGrpSpPr/>
          <p:nvPr/>
        </p:nvGrpSpPr>
        <p:grpSpPr>
          <a:xfrm>
            <a:off x="598714" y="2510871"/>
            <a:ext cx="472258" cy="472258"/>
            <a:chOff x="591756" y="2678861"/>
            <a:chExt cx="472258" cy="472258"/>
          </a:xfrm>
        </p:grpSpPr>
        <p:sp>
          <p:nvSpPr>
            <p:cNvPr id="32" name="Freeform: Shape 11">
              <a:extLst>
                <a:ext uri="{FF2B5EF4-FFF2-40B4-BE49-F238E27FC236}">
                  <a16:creationId xmlns:a16="http://schemas.microsoft.com/office/drawing/2014/main" id="{133ED997-353F-9E3F-B667-EA8230D8C23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Oval 32">
              <a:extLst>
                <a:ext uri="{FF2B5EF4-FFF2-40B4-BE49-F238E27FC236}">
                  <a16:creationId xmlns:a16="http://schemas.microsoft.com/office/drawing/2014/main" id="{A642559A-9AC8-908A-56C6-3DECF71AF5BC}"/>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9BB142AF-8A43-DF45-71A0-457F532822BA}"/>
              </a:ext>
            </a:extLst>
          </p:cNvPr>
          <p:cNvSpPr txBox="1"/>
          <p:nvPr/>
        </p:nvSpPr>
        <p:spPr>
          <a:xfrm>
            <a:off x="1230316" y="2593112"/>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Configure branching in GitHub</a:t>
            </a:r>
          </a:p>
        </p:txBody>
      </p:sp>
      <p:grpSp>
        <p:nvGrpSpPr>
          <p:cNvPr id="35" name="Group 34">
            <a:extLst>
              <a:ext uri="{FF2B5EF4-FFF2-40B4-BE49-F238E27FC236}">
                <a16:creationId xmlns:a16="http://schemas.microsoft.com/office/drawing/2014/main" id="{4184581E-01F2-CECD-6F8C-714F730FDD4F}"/>
              </a:ext>
              <a:ext uri="{C183D7F6-B498-43B3-948B-1728B52AA6E4}">
                <adec:decorative xmlns:adec="http://schemas.microsoft.com/office/drawing/2017/decorative" val="1"/>
              </a:ext>
            </a:extLst>
          </p:cNvPr>
          <p:cNvGrpSpPr/>
          <p:nvPr/>
        </p:nvGrpSpPr>
        <p:grpSpPr>
          <a:xfrm>
            <a:off x="588263" y="3202355"/>
            <a:ext cx="472258" cy="472258"/>
            <a:chOff x="4863419" y="201635"/>
            <a:chExt cx="1828800" cy="1828800"/>
          </a:xfrm>
        </p:grpSpPr>
        <p:sp>
          <p:nvSpPr>
            <p:cNvPr id="37" name="Freeform: Shape 11">
              <a:extLst>
                <a:ext uri="{FF2B5EF4-FFF2-40B4-BE49-F238E27FC236}">
                  <a16:creationId xmlns:a16="http://schemas.microsoft.com/office/drawing/2014/main" id="{1D9FAB97-B350-019C-04D4-11BD68E893A5}"/>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8" name="Oval 37">
              <a:extLst>
                <a:ext uri="{FF2B5EF4-FFF2-40B4-BE49-F238E27FC236}">
                  <a16:creationId xmlns:a16="http://schemas.microsoft.com/office/drawing/2014/main" id="{D1B4AA83-EDA6-E99A-63B5-487F14FB90F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6" name="TextBox 35">
            <a:extLst>
              <a:ext uri="{FF2B5EF4-FFF2-40B4-BE49-F238E27FC236}">
                <a16:creationId xmlns:a16="http://schemas.microsoft.com/office/drawing/2014/main" id="{B2DA453F-5321-D75D-41D7-171263A04EF9}"/>
              </a:ext>
            </a:extLst>
          </p:cNvPr>
          <p:cNvSpPr txBox="1"/>
          <p:nvPr/>
        </p:nvSpPr>
        <p:spPr>
          <a:xfrm>
            <a:off x="1219865" y="3284596"/>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Setup protected branches</a:t>
            </a:r>
          </a:p>
        </p:txBody>
      </p:sp>
      <p:grpSp>
        <p:nvGrpSpPr>
          <p:cNvPr id="40" name="Group 39">
            <a:extLst>
              <a:ext uri="{FF2B5EF4-FFF2-40B4-BE49-F238E27FC236}">
                <a16:creationId xmlns:a16="http://schemas.microsoft.com/office/drawing/2014/main" id="{2A0F3151-DDE7-0E7C-255B-C98854A1B7FA}"/>
              </a:ext>
              <a:ext uri="{C183D7F6-B498-43B3-948B-1728B52AA6E4}">
                <adec:decorative xmlns:adec="http://schemas.microsoft.com/office/drawing/2017/decorative" val="1"/>
              </a:ext>
            </a:extLst>
          </p:cNvPr>
          <p:cNvGrpSpPr/>
          <p:nvPr/>
        </p:nvGrpSpPr>
        <p:grpSpPr>
          <a:xfrm>
            <a:off x="588263" y="3969770"/>
            <a:ext cx="472258" cy="472258"/>
            <a:chOff x="4863419" y="201635"/>
            <a:chExt cx="1828800" cy="1828800"/>
          </a:xfrm>
        </p:grpSpPr>
        <p:sp>
          <p:nvSpPr>
            <p:cNvPr id="42" name="Freeform: Shape 11">
              <a:extLst>
                <a:ext uri="{FF2B5EF4-FFF2-40B4-BE49-F238E27FC236}">
                  <a16:creationId xmlns:a16="http://schemas.microsoft.com/office/drawing/2014/main" id="{D0A35B4C-5D05-B0A5-1875-905C5D741DBA}"/>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3" name="Oval 42">
              <a:extLst>
                <a:ext uri="{FF2B5EF4-FFF2-40B4-BE49-F238E27FC236}">
                  <a16:creationId xmlns:a16="http://schemas.microsoft.com/office/drawing/2014/main" id="{AEEC9B32-F9B9-E654-1FF5-921A7E8197FC}"/>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41" name="TextBox 40">
            <a:extLst>
              <a:ext uri="{FF2B5EF4-FFF2-40B4-BE49-F238E27FC236}">
                <a16:creationId xmlns:a16="http://schemas.microsoft.com/office/drawing/2014/main" id="{CCA0B666-DD15-E0B0-222C-F4CE52FB841D}"/>
              </a:ext>
            </a:extLst>
          </p:cNvPr>
          <p:cNvSpPr txBox="1"/>
          <p:nvPr/>
        </p:nvSpPr>
        <p:spPr>
          <a:xfrm>
            <a:off x="1219865" y="4052011"/>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Setup a GitHub security policy</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45" name="TextBox 44">
            <a:extLst>
              <a:ext uri="{FF2B5EF4-FFF2-40B4-BE49-F238E27FC236}">
                <a16:creationId xmlns:a16="http://schemas.microsoft.com/office/drawing/2014/main" id="{C55F0D58-1F39-276F-FF91-C4D295512E69}"/>
              </a:ext>
            </a:extLst>
          </p:cNvPr>
          <p:cNvSpPr txBox="1"/>
          <p:nvPr/>
        </p:nvSpPr>
        <p:spPr>
          <a:xfrm>
            <a:off x="1219865" y="4819426"/>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Configure code security and vulnerability scanning</a:t>
            </a:r>
          </a:p>
        </p:txBody>
      </p:sp>
      <p:grpSp>
        <p:nvGrpSpPr>
          <p:cNvPr id="46" name="Group 45">
            <a:extLst>
              <a:ext uri="{FF2B5EF4-FFF2-40B4-BE49-F238E27FC236}">
                <a16:creationId xmlns:a16="http://schemas.microsoft.com/office/drawing/2014/main" id="{0B9782A6-5E14-9409-5EA6-BFDC735A3232}"/>
              </a:ext>
              <a:ext uri="{C183D7F6-B498-43B3-948B-1728B52AA6E4}">
                <adec:decorative xmlns:adec="http://schemas.microsoft.com/office/drawing/2017/decorative" val="1"/>
              </a:ext>
            </a:extLst>
          </p:cNvPr>
          <p:cNvGrpSpPr/>
          <p:nvPr/>
        </p:nvGrpSpPr>
        <p:grpSpPr>
          <a:xfrm>
            <a:off x="588263" y="4737185"/>
            <a:ext cx="472258" cy="472258"/>
            <a:chOff x="4863419" y="201635"/>
            <a:chExt cx="1828800" cy="1828800"/>
          </a:xfrm>
        </p:grpSpPr>
        <p:sp>
          <p:nvSpPr>
            <p:cNvPr id="47" name="Freeform: Shape 11">
              <a:extLst>
                <a:ext uri="{FF2B5EF4-FFF2-40B4-BE49-F238E27FC236}">
                  <a16:creationId xmlns:a16="http://schemas.microsoft.com/office/drawing/2014/main" id="{982FA197-FBE1-1562-D0FA-93B1B2FB0E1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8" name="Oval 47">
              <a:extLst>
                <a:ext uri="{FF2B5EF4-FFF2-40B4-BE49-F238E27FC236}">
                  <a16:creationId xmlns:a16="http://schemas.microsoft.com/office/drawing/2014/main" id="{1CBE07A3-2CC2-5415-C9A6-08292F3CA2EA}"/>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50" name="TextBox 49">
            <a:extLst>
              <a:ext uri="{FF2B5EF4-FFF2-40B4-BE49-F238E27FC236}">
                <a16:creationId xmlns:a16="http://schemas.microsoft.com/office/drawing/2014/main" id="{0F5491AA-DB8D-7CE5-260F-132C00D5BF99}"/>
              </a:ext>
            </a:extLst>
          </p:cNvPr>
          <p:cNvSpPr txBox="1"/>
          <p:nvPr/>
        </p:nvSpPr>
        <p:spPr>
          <a:xfrm>
            <a:off x="1219865" y="5583711"/>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Create app monitoring dashboards</a:t>
            </a:r>
          </a:p>
        </p:txBody>
      </p:sp>
      <p:grpSp>
        <p:nvGrpSpPr>
          <p:cNvPr id="51" name="Group 50">
            <a:extLst>
              <a:ext uri="{FF2B5EF4-FFF2-40B4-BE49-F238E27FC236}">
                <a16:creationId xmlns:a16="http://schemas.microsoft.com/office/drawing/2014/main" id="{0DA79999-C703-07A5-685B-32532990A173}"/>
              </a:ext>
              <a:ext uri="{C183D7F6-B498-43B3-948B-1728B52AA6E4}">
                <adec:decorative xmlns:adec="http://schemas.microsoft.com/office/drawing/2017/decorative" val="1"/>
              </a:ext>
            </a:extLst>
          </p:cNvPr>
          <p:cNvGrpSpPr/>
          <p:nvPr/>
        </p:nvGrpSpPr>
        <p:grpSpPr>
          <a:xfrm>
            <a:off x="588263" y="5501470"/>
            <a:ext cx="472258" cy="472258"/>
            <a:chOff x="4863419" y="201635"/>
            <a:chExt cx="1828800" cy="1828800"/>
          </a:xfrm>
        </p:grpSpPr>
        <p:sp>
          <p:nvSpPr>
            <p:cNvPr id="52" name="Freeform: Shape 11">
              <a:extLst>
                <a:ext uri="{FF2B5EF4-FFF2-40B4-BE49-F238E27FC236}">
                  <a16:creationId xmlns:a16="http://schemas.microsoft.com/office/drawing/2014/main" id="{304BAFBF-3C22-47A3-896A-397AAF953A37}"/>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53" name="Oval 52">
              <a:extLst>
                <a:ext uri="{FF2B5EF4-FFF2-40B4-BE49-F238E27FC236}">
                  <a16:creationId xmlns:a16="http://schemas.microsoft.com/office/drawing/2014/main" id="{13D529A4-F5CD-20A7-7E26-F3AD7915C39B}"/>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2" name="people_5">
            <a:extLst>
              <a:ext uri="{FF2B5EF4-FFF2-40B4-BE49-F238E27FC236}">
                <a16:creationId xmlns:a16="http://schemas.microsoft.com/office/drawing/2014/main" id="{91D9C60D-BE8B-1970-C7E5-F89F78FC7F0D}"/>
              </a:ext>
              <a:ext uri="{C183D7F6-B498-43B3-948B-1728B52AA6E4}">
                <adec:decorative xmlns:adec="http://schemas.microsoft.com/office/drawing/2017/decorative" val="1"/>
              </a:ext>
            </a:extLst>
          </p:cNvPr>
          <p:cNvSpPr>
            <a:spLocks noChangeAspect="1" noEditPoints="1"/>
          </p:cNvSpPr>
          <p:nvPr/>
        </p:nvSpPr>
        <p:spPr bwMode="auto">
          <a:xfrm>
            <a:off x="734040" y="2646597"/>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3" name="Freeform 96">
            <a:extLst>
              <a:ext uri="{FF2B5EF4-FFF2-40B4-BE49-F238E27FC236}">
                <a16:creationId xmlns:a16="http://schemas.microsoft.com/office/drawing/2014/main" id="{44FD6964-1839-D6F7-9A7A-94AC283F79AD}"/>
              </a:ext>
              <a:ext uri="{C183D7F6-B498-43B3-948B-1728B52AA6E4}">
                <adec:decorative xmlns:adec="http://schemas.microsoft.com/office/drawing/2017/decorative" val="1"/>
              </a:ext>
            </a:extLst>
          </p:cNvPr>
          <p:cNvSpPr>
            <a:spLocks noChangeAspect="1" noEditPoints="1"/>
          </p:cNvSpPr>
          <p:nvPr/>
        </p:nvSpPr>
        <p:spPr bwMode="auto">
          <a:xfrm>
            <a:off x="722704" y="3326871"/>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4" name="magnify">
            <a:extLst>
              <a:ext uri="{FF2B5EF4-FFF2-40B4-BE49-F238E27FC236}">
                <a16:creationId xmlns:a16="http://schemas.microsoft.com/office/drawing/2014/main" id="{235731A6-4DBA-8B79-EB1C-4DA018C9DC54}"/>
              </a:ext>
              <a:ext uri="{C183D7F6-B498-43B3-948B-1728B52AA6E4}">
                <adec:decorative xmlns:adec="http://schemas.microsoft.com/office/drawing/2017/decorative" val="1"/>
              </a:ext>
            </a:extLst>
          </p:cNvPr>
          <p:cNvSpPr>
            <a:spLocks noChangeAspect="1" noEditPoints="1"/>
          </p:cNvSpPr>
          <p:nvPr/>
        </p:nvSpPr>
        <p:spPr bwMode="auto">
          <a:xfrm flipH="1">
            <a:off x="737877" y="4121038"/>
            <a:ext cx="173030" cy="169722"/>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5" name="Processing_E9F5">
            <a:extLst>
              <a:ext uri="{FF2B5EF4-FFF2-40B4-BE49-F238E27FC236}">
                <a16:creationId xmlns:a16="http://schemas.microsoft.com/office/drawing/2014/main" id="{88D42C0B-ACBB-F59A-DD95-5F8C7CF90D71}"/>
              </a:ext>
              <a:ext uri="{C183D7F6-B498-43B3-948B-1728B52AA6E4}">
                <adec:decorative xmlns:adec="http://schemas.microsoft.com/office/drawing/2017/decorative" val="1"/>
              </a:ext>
            </a:extLst>
          </p:cNvPr>
          <p:cNvSpPr>
            <a:spLocks noChangeAspect="1" noEditPoints="1"/>
          </p:cNvSpPr>
          <p:nvPr/>
        </p:nvSpPr>
        <p:spPr bwMode="auto">
          <a:xfrm>
            <a:off x="722749" y="4884790"/>
            <a:ext cx="203286" cy="177048"/>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6" name="Copy_E8C8">
            <a:extLst>
              <a:ext uri="{FF2B5EF4-FFF2-40B4-BE49-F238E27FC236}">
                <a16:creationId xmlns:a16="http://schemas.microsoft.com/office/drawing/2014/main" id="{2D454232-2E05-29B7-1BBC-89AC7798CAE9}"/>
              </a:ext>
              <a:ext uri="{C183D7F6-B498-43B3-948B-1728B52AA6E4}">
                <adec:decorative xmlns:adec="http://schemas.microsoft.com/office/drawing/2017/decorative" val="1"/>
              </a:ext>
            </a:extLst>
          </p:cNvPr>
          <p:cNvSpPr>
            <a:spLocks noChangeAspect="1" noEditPoints="1"/>
          </p:cNvSpPr>
          <p:nvPr/>
        </p:nvSpPr>
        <p:spPr bwMode="auto">
          <a:xfrm>
            <a:off x="733591" y="5632842"/>
            <a:ext cx="181602" cy="209514"/>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7" name="TextBox 6">
            <a:extLst>
              <a:ext uri="{FF2B5EF4-FFF2-40B4-BE49-F238E27FC236}">
                <a16:creationId xmlns:a16="http://schemas.microsoft.com/office/drawing/2014/main" id="{DF2098E5-D404-9E3D-74C7-949A72B09F28}"/>
              </a:ext>
            </a:extLst>
          </p:cNvPr>
          <p:cNvSpPr txBox="1"/>
          <p:nvPr/>
        </p:nvSpPr>
        <p:spPr>
          <a:xfrm>
            <a:off x="1230316" y="6265755"/>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Configure app availability monitoring</a:t>
            </a:r>
          </a:p>
        </p:txBody>
      </p:sp>
      <p:grpSp>
        <p:nvGrpSpPr>
          <p:cNvPr id="8" name="Group 7">
            <a:extLst>
              <a:ext uri="{FF2B5EF4-FFF2-40B4-BE49-F238E27FC236}">
                <a16:creationId xmlns:a16="http://schemas.microsoft.com/office/drawing/2014/main" id="{B312845B-0039-4E5B-6946-C58F29E3B823}"/>
              </a:ext>
              <a:ext uri="{C183D7F6-B498-43B3-948B-1728B52AA6E4}">
                <adec:decorative xmlns:adec="http://schemas.microsoft.com/office/drawing/2017/decorative" val="1"/>
              </a:ext>
            </a:extLst>
          </p:cNvPr>
          <p:cNvGrpSpPr/>
          <p:nvPr/>
        </p:nvGrpSpPr>
        <p:grpSpPr>
          <a:xfrm>
            <a:off x="598714" y="6183514"/>
            <a:ext cx="472258" cy="472258"/>
            <a:chOff x="4863419" y="201635"/>
            <a:chExt cx="1828800" cy="1828800"/>
          </a:xfrm>
        </p:grpSpPr>
        <p:sp>
          <p:nvSpPr>
            <p:cNvPr id="29" name="Freeform: Shape 11">
              <a:extLst>
                <a:ext uri="{FF2B5EF4-FFF2-40B4-BE49-F238E27FC236}">
                  <a16:creationId xmlns:a16="http://schemas.microsoft.com/office/drawing/2014/main" id="{701EC6EA-AE23-1A31-DC8F-9C237DE6558B}"/>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4" name="Oval 33">
              <a:extLst>
                <a:ext uri="{FF2B5EF4-FFF2-40B4-BE49-F238E27FC236}">
                  <a16:creationId xmlns:a16="http://schemas.microsoft.com/office/drawing/2014/main" id="{9FEDA1C5-E35C-E65D-7CE6-762E144FB81B}"/>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9" name="Copy_E8C8">
            <a:extLst>
              <a:ext uri="{FF2B5EF4-FFF2-40B4-BE49-F238E27FC236}">
                <a16:creationId xmlns:a16="http://schemas.microsoft.com/office/drawing/2014/main" id="{6FB1D051-4C7E-2E3A-84FA-8C3DF2F4C6C5}"/>
              </a:ext>
              <a:ext uri="{C183D7F6-B498-43B3-948B-1728B52AA6E4}">
                <adec:decorative xmlns:adec="http://schemas.microsoft.com/office/drawing/2017/decorative" val="1"/>
              </a:ext>
            </a:extLst>
          </p:cNvPr>
          <p:cNvSpPr>
            <a:spLocks noChangeAspect="1" noEditPoints="1"/>
          </p:cNvSpPr>
          <p:nvPr/>
        </p:nvSpPr>
        <p:spPr bwMode="auto">
          <a:xfrm>
            <a:off x="744042" y="6314886"/>
            <a:ext cx="181602" cy="209514"/>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227457067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Branch Policies</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307777"/>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Branch Policies prevent committing code directly to production without review</a:t>
            </a: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8262" y="1841500"/>
            <a:ext cx="11018521" cy="4442049"/>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6" name="TextBox 25">
            <a:extLst>
              <a:ext uri="{FF2B5EF4-FFF2-40B4-BE49-F238E27FC236}">
                <a16:creationId xmlns:a16="http://schemas.microsoft.com/office/drawing/2014/main" id="{C0C1BB21-B42E-8C60-EA20-E95E9DE8EF6C}"/>
              </a:ext>
            </a:extLst>
          </p:cNvPr>
          <p:cNvSpPr txBox="1"/>
          <p:nvPr/>
        </p:nvSpPr>
        <p:spPr>
          <a:xfrm>
            <a:off x="590867" y="5826303"/>
            <a:ext cx="11018521" cy="276999"/>
          </a:xfrm>
          <a:prstGeom prst="rect">
            <a:avLst/>
          </a:prstGeom>
          <a:noFill/>
        </p:spPr>
        <p:txBody>
          <a:bodyPr wrap="squar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The rule above protect the main branch and require review from Code Owners</a:t>
            </a:r>
          </a:p>
        </p:txBody>
      </p:sp>
      <p:pic>
        <p:nvPicPr>
          <p:cNvPr id="5" name="Picture 4" descr="A screenshot of a computer&#10;&#10;Description automatically generated">
            <a:extLst>
              <a:ext uri="{FF2B5EF4-FFF2-40B4-BE49-F238E27FC236}">
                <a16:creationId xmlns:a16="http://schemas.microsoft.com/office/drawing/2014/main" id="{D6325169-26A9-6908-E422-3A32749A0280}"/>
              </a:ext>
            </a:extLst>
          </p:cNvPr>
          <p:cNvPicPr>
            <a:picLocks noChangeAspect="1"/>
          </p:cNvPicPr>
          <p:nvPr/>
        </p:nvPicPr>
        <p:blipFill>
          <a:blip r:embed="rId4"/>
          <a:stretch>
            <a:fillRect/>
          </a:stretch>
        </p:blipFill>
        <p:spPr>
          <a:xfrm>
            <a:off x="2988727" y="1847804"/>
            <a:ext cx="6214534" cy="3855489"/>
          </a:xfrm>
          <a:prstGeom prst="rect">
            <a:avLst/>
          </a:prstGeom>
        </p:spPr>
      </p:pic>
    </p:spTree>
    <p:custDataLst>
      <p:tags r:id="rId1"/>
    </p:custDataLst>
    <p:extLst>
      <p:ext uri="{BB962C8B-B14F-4D97-AF65-F5344CB8AC3E}">
        <p14:creationId xmlns:p14="http://schemas.microsoft.com/office/powerpoint/2010/main" val="225145321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51890E7-B0A6-AF21-7B2A-4E57DB96CEC1}"/>
              </a:ext>
            </a:extLst>
          </p:cNvPr>
          <p:cNvSpPr>
            <a:spLocks noGrp="1"/>
          </p:cNvSpPr>
          <p:nvPr>
            <p:ph type="title"/>
          </p:nvPr>
        </p:nvSpPr>
        <p:spPr>
          <a:xfrm>
            <a:off x="588263" y="457200"/>
            <a:ext cx="11018520" cy="430887"/>
          </a:xfrm>
        </p:spPr>
        <p:txBody>
          <a:bodyPr/>
          <a:lstStyle/>
          <a:p>
            <a:r>
              <a:rPr lang="en-IN" dirty="0"/>
              <a:t>Setup a security policy for a GitHub Repo</a:t>
            </a:r>
          </a:p>
        </p:txBody>
      </p:sp>
      <p:sp>
        <p:nvSpPr>
          <p:cNvPr id="21" name="Rectangle: Single Corner Rounded 20">
            <a:extLst>
              <a:ext uri="{FF2B5EF4-FFF2-40B4-BE49-F238E27FC236}">
                <a16:creationId xmlns:a16="http://schemas.microsoft.com/office/drawing/2014/main" id="{7B3CAEF9-B3E7-9AE1-B8B7-B10DE55EF45F}"/>
              </a:ext>
              <a:ext uri="{C183D7F6-B498-43B3-948B-1728B52AA6E4}">
                <adec:decorative xmlns:adec="http://schemas.microsoft.com/office/drawing/2017/decorative" val="1"/>
              </a:ext>
            </a:extLst>
          </p:cNvPr>
          <p:cNvSpPr/>
          <p:nvPr/>
        </p:nvSpPr>
        <p:spPr bwMode="auto">
          <a:xfrm flipH="1">
            <a:off x="4219306" y="1503640"/>
            <a:ext cx="7384429" cy="4765399"/>
          </a:xfrm>
          <a:prstGeom prst="round1Rect">
            <a:avLst>
              <a:gd name="adj" fmla="val 3772"/>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sp>
        <p:nvSpPr>
          <p:cNvPr id="22" name="Rectangle: Single Corner Rounded 21">
            <a:extLst>
              <a:ext uri="{FF2B5EF4-FFF2-40B4-BE49-F238E27FC236}">
                <a16:creationId xmlns:a16="http://schemas.microsoft.com/office/drawing/2014/main" id="{26F36B03-0C66-D853-091E-B580DBFC8039}"/>
              </a:ext>
              <a:ext uri="{C183D7F6-B498-43B3-948B-1728B52AA6E4}">
                <adec:decorative xmlns:adec="http://schemas.microsoft.com/office/drawing/2017/decorative" val="1"/>
              </a:ext>
            </a:extLst>
          </p:cNvPr>
          <p:cNvSpPr/>
          <p:nvPr/>
        </p:nvSpPr>
        <p:spPr bwMode="auto">
          <a:xfrm>
            <a:off x="0" y="1469436"/>
            <a:ext cx="4023360" cy="5388564"/>
          </a:xfrm>
          <a:prstGeom prst="round1Rect">
            <a:avLst>
              <a:gd name="adj" fmla="val 5755"/>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 name="TextBox 3">
            <a:extLst>
              <a:ext uri="{FF2B5EF4-FFF2-40B4-BE49-F238E27FC236}">
                <a16:creationId xmlns:a16="http://schemas.microsoft.com/office/drawing/2014/main" id="{7507F1B0-1015-70E2-FD21-E70BA1BC7356}"/>
              </a:ext>
            </a:extLst>
          </p:cNvPr>
          <p:cNvSpPr txBox="1"/>
          <p:nvPr/>
        </p:nvSpPr>
        <p:spPr>
          <a:xfrm>
            <a:off x="1254439" y="1752600"/>
            <a:ext cx="2609501" cy="1231106"/>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GitHub allows you to write your own security</a:t>
            </a:r>
            <a:r>
              <a:rPr lang="en-US" sz="1600" dirty="0">
                <a:solidFill>
                  <a:srgbClr val="000000"/>
                </a:solidFill>
                <a:latin typeface="Segoe UI "/>
              </a:rPr>
              <a:t>y policy in Markdown and place it into the repo to be surfaced in the security tab.</a:t>
            </a:r>
            <a:endParaRPr kumimoji="0" lang="en-US" sz="1600" b="0" i="0" u="none" strike="noStrike" kern="1200" cap="none" spc="0" normalizeH="0" baseline="0" noProof="0" dirty="0">
              <a:ln>
                <a:noFill/>
              </a:ln>
              <a:solidFill>
                <a:srgbClr val="000000"/>
              </a:solidFill>
              <a:effectLst/>
              <a:uLnTx/>
              <a:uFillTx/>
              <a:latin typeface="Segoe UI "/>
              <a:ea typeface="+mn-ea"/>
              <a:cs typeface="+mn-cs"/>
            </a:endParaRPr>
          </a:p>
        </p:txBody>
      </p:sp>
      <p:grpSp>
        <p:nvGrpSpPr>
          <p:cNvPr id="6" name="Group 5">
            <a:extLst>
              <a:ext uri="{FF2B5EF4-FFF2-40B4-BE49-F238E27FC236}">
                <a16:creationId xmlns:a16="http://schemas.microsoft.com/office/drawing/2014/main" id="{B8048BC2-B739-165A-C8FE-AB27715CC12E}"/>
              </a:ext>
              <a:ext uri="{C183D7F6-B498-43B3-948B-1728B52AA6E4}">
                <adec:decorative xmlns:adec="http://schemas.microsoft.com/office/drawing/2017/decorative" val="1"/>
              </a:ext>
            </a:extLst>
          </p:cNvPr>
          <p:cNvGrpSpPr/>
          <p:nvPr/>
        </p:nvGrpSpPr>
        <p:grpSpPr>
          <a:xfrm>
            <a:off x="588263" y="1752600"/>
            <a:ext cx="499256" cy="499256"/>
            <a:chOff x="4863419" y="201635"/>
            <a:chExt cx="1828800" cy="1828800"/>
          </a:xfrm>
        </p:grpSpPr>
        <p:sp>
          <p:nvSpPr>
            <p:cNvPr id="8" name="Freeform: Shape 11">
              <a:extLst>
                <a:ext uri="{FF2B5EF4-FFF2-40B4-BE49-F238E27FC236}">
                  <a16:creationId xmlns:a16="http://schemas.microsoft.com/office/drawing/2014/main" id="{B47A0DF3-1600-DF49-D0DE-D8FB9AE6AA7B}"/>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9" name="Oval 8">
              <a:extLst>
                <a:ext uri="{FF2B5EF4-FFF2-40B4-BE49-F238E27FC236}">
                  <a16:creationId xmlns:a16="http://schemas.microsoft.com/office/drawing/2014/main" id="{19851A6D-77E1-0B3C-D5A0-841F6AC13231}"/>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cxnSp>
        <p:nvCxnSpPr>
          <p:cNvPr id="10" name="Straight Connector 9">
            <a:extLst>
              <a:ext uri="{FF2B5EF4-FFF2-40B4-BE49-F238E27FC236}">
                <a16:creationId xmlns:a16="http://schemas.microsoft.com/office/drawing/2014/main" id="{41CCAC0E-9E9B-70FD-5D2B-655F5B5E6DAD}"/>
              </a:ext>
              <a:ext uri="{C183D7F6-B498-43B3-948B-1728B52AA6E4}">
                <adec:decorative xmlns:adec="http://schemas.microsoft.com/office/drawing/2017/decorative" val="1"/>
              </a:ext>
            </a:extLst>
          </p:cNvPr>
          <p:cNvCxnSpPr>
            <a:cxnSpLocks/>
          </p:cNvCxnSpPr>
          <p:nvPr/>
        </p:nvCxnSpPr>
        <p:spPr>
          <a:xfrm>
            <a:off x="1244913" y="3847624"/>
            <a:ext cx="260950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E8DFB31-93F7-F070-9CB4-AD3A6BEAA67E}"/>
              </a:ext>
            </a:extLst>
          </p:cNvPr>
          <p:cNvSpPr txBox="1"/>
          <p:nvPr/>
        </p:nvSpPr>
        <p:spPr>
          <a:xfrm>
            <a:off x="1254439" y="4219099"/>
            <a:ext cx="2609501" cy="1477328"/>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A security policy enables you to inform those accessing the repo about the security policy as well as how to handle any security issues or vulnerabilities.</a:t>
            </a:r>
          </a:p>
        </p:txBody>
      </p:sp>
      <p:grpSp>
        <p:nvGrpSpPr>
          <p:cNvPr id="20" name="Group 19">
            <a:extLst>
              <a:ext uri="{FF2B5EF4-FFF2-40B4-BE49-F238E27FC236}">
                <a16:creationId xmlns:a16="http://schemas.microsoft.com/office/drawing/2014/main" id="{22718B3A-703B-CE0F-0F4F-AF05EEE5DAE3}"/>
              </a:ext>
              <a:ext uri="{C183D7F6-B498-43B3-948B-1728B52AA6E4}">
                <adec:decorative xmlns:adec="http://schemas.microsoft.com/office/drawing/2017/decorative" val="1"/>
              </a:ext>
            </a:extLst>
          </p:cNvPr>
          <p:cNvGrpSpPr/>
          <p:nvPr/>
        </p:nvGrpSpPr>
        <p:grpSpPr>
          <a:xfrm>
            <a:off x="588263" y="4219099"/>
            <a:ext cx="499256" cy="499256"/>
            <a:chOff x="588263" y="4142899"/>
            <a:chExt cx="499256" cy="499256"/>
          </a:xfrm>
        </p:grpSpPr>
        <p:sp>
          <p:nvSpPr>
            <p:cNvPr id="15" name="Freeform: Shape 11">
              <a:extLst>
                <a:ext uri="{FF2B5EF4-FFF2-40B4-BE49-F238E27FC236}">
                  <a16:creationId xmlns:a16="http://schemas.microsoft.com/office/drawing/2014/main" id="{1B35E676-219F-3798-C44B-5512BD6DD210}"/>
                </a:ext>
              </a:extLst>
            </p:cNvPr>
            <p:cNvSpPr>
              <a:spLocks/>
            </p:cNvSpPr>
            <p:nvPr/>
          </p:nvSpPr>
          <p:spPr bwMode="auto">
            <a:xfrm>
              <a:off x="588263" y="4142899"/>
              <a:ext cx="499256" cy="499256"/>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6" name="Oval 15">
              <a:extLst>
                <a:ext uri="{FF2B5EF4-FFF2-40B4-BE49-F238E27FC236}">
                  <a16:creationId xmlns:a16="http://schemas.microsoft.com/office/drawing/2014/main" id="{06BA2B85-9ABF-698E-0BED-F2C944BBAA5B}"/>
                </a:ext>
              </a:extLst>
            </p:cNvPr>
            <p:cNvSpPr>
              <a:spLocks/>
            </p:cNvSpPr>
            <p:nvPr/>
          </p:nvSpPr>
          <p:spPr bwMode="auto">
            <a:xfrm>
              <a:off x="648931" y="4203567"/>
              <a:ext cx="377921" cy="377921"/>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7" name="Freeform 13">
            <a:extLst>
              <a:ext uri="{FF2B5EF4-FFF2-40B4-BE49-F238E27FC236}">
                <a16:creationId xmlns:a16="http://schemas.microsoft.com/office/drawing/2014/main" id="{2682F4D0-6004-A76B-2709-7E80CBB134E6}"/>
              </a:ext>
              <a:ext uri="{C183D7F6-B498-43B3-948B-1728B52AA6E4}">
                <adec:decorative xmlns:adec="http://schemas.microsoft.com/office/drawing/2017/decorative" val="1"/>
              </a:ext>
            </a:extLst>
          </p:cNvPr>
          <p:cNvSpPr>
            <a:spLocks noChangeAspect="1"/>
          </p:cNvSpPr>
          <p:nvPr/>
        </p:nvSpPr>
        <p:spPr bwMode="auto">
          <a:xfrm>
            <a:off x="687562" y="1919764"/>
            <a:ext cx="300658" cy="164928"/>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sp>
        <p:nvSpPr>
          <p:cNvPr id="18" name="check 3">
            <a:extLst>
              <a:ext uri="{FF2B5EF4-FFF2-40B4-BE49-F238E27FC236}">
                <a16:creationId xmlns:a16="http://schemas.microsoft.com/office/drawing/2014/main" id="{5460E564-E61B-8962-606B-7286FB544DEF}"/>
              </a:ext>
              <a:ext uri="{C183D7F6-B498-43B3-948B-1728B52AA6E4}">
                <adec:decorative xmlns:adec="http://schemas.microsoft.com/office/drawing/2017/decorative" val="1"/>
              </a:ext>
            </a:extLst>
          </p:cNvPr>
          <p:cNvSpPr>
            <a:spLocks noChangeAspect="1" noEditPoints="1"/>
          </p:cNvSpPr>
          <p:nvPr/>
        </p:nvSpPr>
        <p:spPr bwMode="auto">
          <a:xfrm>
            <a:off x="711907" y="4343474"/>
            <a:ext cx="251968" cy="250506"/>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pic>
        <p:nvPicPr>
          <p:cNvPr id="3" name="Picture 2">
            <a:extLst>
              <a:ext uri="{FF2B5EF4-FFF2-40B4-BE49-F238E27FC236}">
                <a16:creationId xmlns:a16="http://schemas.microsoft.com/office/drawing/2014/main" id="{857A2E73-F358-BACE-3AF3-D284BC097814}"/>
              </a:ext>
            </a:extLst>
          </p:cNvPr>
          <p:cNvPicPr>
            <a:picLocks noChangeAspect="1"/>
          </p:cNvPicPr>
          <p:nvPr/>
        </p:nvPicPr>
        <p:blipFill>
          <a:blip r:embed="rId4"/>
          <a:stretch>
            <a:fillRect/>
          </a:stretch>
        </p:blipFill>
        <p:spPr>
          <a:xfrm>
            <a:off x="4312239" y="1835016"/>
            <a:ext cx="7198561" cy="4103527"/>
          </a:xfrm>
          <a:prstGeom prst="rect">
            <a:avLst/>
          </a:prstGeom>
        </p:spPr>
      </p:pic>
    </p:spTree>
    <p:custDataLst>
      <p:tags r:id="rId1"/>
    </p:custDataLst>
    <p:extLst>
      <p:ext uri="{BB962C8B-B14F-4D97-AF65-F5344CB8AC3E}">
        <p14:creationId xmlns:p14="http://schemas.microsoft.com/office/powerpoint/2010/main" val="412396782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9FE2983-0ACC-0F1E-09B7-4AD86414ADF8}"/>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5" name="Freeform: Shape 4">
              <a:extLst>
                <a:ext uri="{FF2B5EF4-FFF2-40B4-BE49-F238E27FC236}">
                  <a16:creationId xmlns:a16="http://schemas.microsoft.com/office/drawing/2014/main" id="{69A979F3-75A8-06D0-6A69-CFA28393054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6" name="Group 5">
              <a:extLst>
                <a:ext uri="{FF2B5EF4-FFF2-40B4-BE49-F238E27FC236}">
                  <a16:creationId xmlns:a16="http://schemas.microsoft.com/office/drawing/2014/main" id="{F8FCABEC-D84D-797D-050F-BA33550BEE4C}"/>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65D0E415-C538-0D6A-3247-90A421C0D215}"/>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8" name="Graphic 160">
                <a:extLst>
                  <a:ext uri="{FF2B5EF4-FFF2-40B4-BE49-F238E27FC236}">
                    <a16:creationId xmlns:a16="http://schemas.microsoft.com/office/drawing/2014/main" id="{D48070C7-5D88-FE72-7FA3-2EFA11E42118}"/>
                  </a:ext>
                </a:extLst>
              </p:cNvPr>
              <p:cNvGrpSpPr/>
              <p:nvPr/>
            </p:nvGrpSpPr>
            <p:grpSpPr>
              <a:xfrm>
                <a:off x="10537228" y="449423"/>
                <a:ext cx="356077" cy="508002"/>
                <a:chOff x="7053892" y="4608173"/>
                <a:chExt cx="402719" cy="574549"/>
              </a:xfrm>
              <a:noFill/>
            </p:grpSpPr>
            <p:sp>
              <p:nvSpPr>
                <p:cNvPr id="9" name="Freeform: Shape 8">
                  <a:extLst>
                    <a:ext uri="{FF2B5EF4-FFF2-40B4-BE49-F238E27FC236}">
                      <a16:creationId xmlns:a16="http://schemas.microsoft.com/office/drawing/2014/main" id="{BD7E9250-D6F1-3305-756D-6D021B153649}"/>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0" name="Freeform: Shape 9">
                  <a:extLst>
                    <a:ext uri="{FF2B5EF4-FFF2-40B4-BE49-F238E27FC236}">
                      <a16:creationId xmlns:a16="http://schemas.microsoft.com/office/drawing/2014/main" id="{E51FB73E-AB63-55C7-9947-D580EF20FC66}"/>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1" name="Freeform: Shape 10">
                  <a:extLst>
                    <a:ext uri="{FF2B5EF4-FFF2-40B4-BE49-F238E27FC236}">
                      <a16:creationId xmlns:a16="http://schemas.microsoft.com/office/drawing/2014/main" id="{C1644A2D-1792-59A8-DFBB-49A9F731591B}"/>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2" name="Freeform: Shape 11">
                  <a:extLst>
                    <a:ext uri="{FF2B5EF4-FFF2-40B4-BE49-F238E27FC236}">
                      <a16:creationId xmlns:a16="http://schemas.microsoft.com/office/drawing/2014/main" id="{AC8686EC-91AE-71DD-41CB-59F290ABF4BA}"/>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3" name="Freeform: Shape 12">
                  <a:extLst>
                    <a:ext uri="{FF2B5EF4-FFF2-40B4-BE49-F238E27FC236}">
                      <a16:creationId xmlns:a16="http://schemas.microsoft.com/office/drawing/2014/main" id="{80B4FEB9-C6AB-B62C-5C30-0292FEB22649}"/>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4" name="Freeform: Shape 13">
                  <a:extLst>
                    <a:ext uri="{FF2B5EF4-FFF2-40B4-BE49-F238E27FC236}">
                      <a16:creationId xmlns:a16="http://schemas.microsoft.com/office/drawing/2014/main" id="{89960835-13EF-2A3A-6DCF-A810E0120B6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5" name="Freeform: Shape 14">
                  <a:extLst>
                    <a:ext uri="{FF2B5EF4-FFF2-40B4-BE49-F238E27FC236}">
                      <a16:creationId xmlns:a16="http://schemas.microsoft.com/office/drawing/2014/main" id="{9AB1AEF1-6334-413A-4CB7-77704CEBED69}"/>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C86C0A09-537D-4828-BD4D-F17699FC6DD2}"/>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17" name="Graphic 160">
                  <a:extLst>
                    <a:ext uri="{FF2B5EF4-FFF2-40B4-BE49-F238E27FC236}">
                      <a16:creationId xmlns:a16="http://schemas.microsoft.com/office/drawing/2014/main" id="{78A4DD69-4F7B-EC86-F6B8-CA5894EC35DF}"/>
                    </a:ext>
                  </a:extLst>
                </p:cNvPr>
                <p:cNvGrpSpPr/>
                <p:nvPr/>
              </p:nvGrpSpPr>
              <p:grpSpPr>
                <a:xfrm>
                  <a:off x="7258849" y="4914595"/>
                  <a:ext cx="197762" cy="268127"/>
                  <a:chOff x="7258849" y="4914595"/>
                  <a:chExt cx="197762" cy="268127"/>
                </a:xfrm>
                <a:noFill/>
              </p:grpSpPr>
              <p:sp>
                <p:nvSpPr>
                  <p:cNvPr id="18" name="Freeform: Shape 17">
                    <a:extLst>
                      <a:ext uri="{FF2B5EF4-FFF2-40B4-BE49-F238E27FC236}">
                        <a16:creationId xmlns:a16="http://schemas.microsoft.com/office/drawing/2014/main" id="{FF015109-8DF0-84A6-37B4-16EA1B72767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7725DAD-746D-2343-C1C0-1614F30A8D2E}"/>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63" name="Title 62">
            <a:extLst>
              <a:ext uri="{FF2B5EF4-FFF2-40B4-BE49-F238E27FC236}">
                <a16:creationId xmlns:a16="http://schemas.microsoft.com/office/drawing/2014/main" id="{CE473E94-608E-72B2-D60F-50B0EB69B731}"/>
              </a:ext>
            </a:extLst>
          </p:cNvPr>
          <p:cNvSpPr>
            <a:spLocks noGrp="1"/>
          </p:cNvSpPr>
          <p:nvPr>
            <p:ph type="title"/>
          </p:nvPr>
        </p:nvSpPr>
        <p:spPr>
          <a:xfrm>
            <a:off x="588263" y="457200"/>
            <a:ext cx="11018520" cy="430887"/>
          </a:xfrm>
        </p:spPr>
        <p:txBody>
          <a:bodyPr/>
          <a:lstStyle/>
          <a:p>
            <a:r>
              <a:rPr lang="en-US" noProof="0" dirty="0"/>
              <a:t>Code security and analysis</a:t>
            </a:r>
            <a:endParaRPr lang="en-IN" dirty="0"/>
          </a:p>
        </p:txBody>
      </p:sp>
      <p:sp>
        <p:nvSpPr>
          <p:cNvPr id="20" name="TextBox 19">
            <a:extLst>
              <a:ext uri="{FF2B5EF4-FFF2-40B4-BE49-F238E27FC236}">
                <a16:creationId xmlns:a16="http://schemas.microsoft.com/office/drawing/2014/main" id="{EE68C71B-14EF-E05B-8C01-398F72C78DAF}"/>
              </a:ext>
            </a:extLst>
          </p:cNvPr>
          <p:cNvSpPr txBox="1"/>
          <p:nvPr/>
        </p:nvSpPr>
        <p:spPr>
          <a:xfrm>
            <a:off x="598714" y="1341449"/>
            <a:ext cx="11008068" cy="2492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With code security and analysis, you can look for vulnerabilities. For </a:t>
            </a:r>
            <a:r>
              <a:rPr kumimoji="0" lang="en-US" sz="1800" b="0" i="0" u="none" strike="noStrike" kern="1200" cap="none" spc="0" normalizeH="0" baseline="0" noProof="0" dirty="0" err="1">
                <a:ln>
                  <a:noFill/>
                </a:ln>
                <a:solidFill>
                  <a:srgbClr val="000000"/>
                </a:solidFill>
                <a:effectLst/>
                <a:uLnTx/>
                <a:uFillTx/>
                <a:latin typeface="Segoe UI "/>
                <a:ea typeface="+mn-ea"/>
                <a:cs typeface="+mn-cs"/>
              </a:rPr>
              <a:t>CodeQL</a:t>
            </a:r>
            <a:r>
              <a:rPr kumimoji="0" lang="en-US" sz="1800" b="0" i="0" u="none" strike="noStrike" kern="1200" cap="none" spc="0" normalizeH="0" baseline="0" noProof="0" dirty="0">
                <a:ln>
                  <a:noFill/>
                </a:ln>
                <a:solidFill>
                  <a:srgbClr val="000000"/>
                </a:solidFill>
                <a:effectLst/>
                <a:uLnTx/>
                <a:uFillTx/>
                <a:latin typeface="Segoe UI "/>
                <a:ea typeface="+mn-ea"/>
                <a:cs typeface="+mn-cs"/>
              </a:rPr>
              <a:t> the repo must be public. </a:t>
            </a:r>
          </a:p>
        </p:txBody>
      </p:sp>
      <p:sp>
        <p:nvSpPr>
          <p:cNvPr id="22" name="Rectangle: Top Corners Rounded 21">
            <a:extLst>
              <a:ext uri="{FF2B5EF4-FFF2-40B4-BE49-F238E27FC236}">
                <a16:creationId xmlns:a16="http://schemas.microsoft.com/office/drawing/2014/main" id="{F0D08D92-CB04-3658-88B4-4944D88DC31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TextBox 22">
            <a:extLst>
              <a:ext uri="{FF2B5EF4-FFF2-40B4-BE49-F238E27FC236}">
                <a16:creationId xmlns:a16="http://schemas.microsoft.com/office/drawing/2014/main" id="{B887FBA5-E137-48EA-0BAB-63AA38F29322}"/>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In this procedure, you’ll </a:t>
            </a:r>
            <a:r>
              <a:rPr lang="en-US" sz="1600" b="1" dirty="0">
                <a:solidFill>
                  <a:srgbClr val="3B2E58"/>
                </a:solidFill>
                <a:latin typeface="Segoe UI "/>
              </a:rPr>
              <a:t>enable</a:t>
            </a:r>
            <a:r>
              <a:rPr kumimoji="0" lang="en-US" sz="1600" b="1" i="0" u="none" strike="noStrike" kern="1200" cap="none" spc="0" normalizeH="0" baseline="0" noProof="0" dirty="0">
                <a:ln>
                  <a:noFill/>
                </a:ln>
                <a:solidFill>
                  <a:srgbClr val="3B2E58"/>
                </a:solidFill>
                <a:effectLst/>
                <a:uLnTx/>
                <a:uFillTx/>
                <a:latin typeface="Segoe UI "/>
                <a:ea typeface="+mn-ea"/>
                <a:cs typeface="+mn-cs"/>
              </a:rPr>
              <a:t> the following items:</a:t>
            </a:r>
          </a:p>
        </p:txBody>
      </p:sp>
      <p:sp>
        <p:nvSpPr>
          <p:cNvPr id="80" name="TextBox 79">
            <a:extLst>
              <a:ext uri="{FF2B5EF4-FFF2-40B4-BE49-F238E27FC236}">
                <a16:creationId xmlns:a16="http://schemas.microsoft.com/office/drawing/2014/main" id="{0E155BA2-4B92-D92F-AD27-290A24221CCA}"/>
              </a:ext>
            </a:extLst>
          </p:cNvPr>
          <p:cNvSpPr txBox="1"/>
          <p:nvPr/>
        </p:nvSpPr>
        <p:spPr>
          <a:xfrm>
            <a:off x="1223359" y="2609577"/>
            <a:ext cx="4123342"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err="1">
                <a:solidFill>
                  <a:srgbClr val="000000"/>
                </a:solidFill>
                <a:latin typeface="Segoe UI "/>
              </a:rPr>
              <a:t>Dependabot</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81" name="TextBox 80">
            <a:extLst>
              <a:ext uri="{FF2B5EF4-FFF2-40B4-BE49-F238E27FC236}">
                <a16:creationId xmlns:a16="http://schemas.microsoft.com/office/drawing/2014/main" id="{3EF23120-BC47-480D-7562-9DA187CE7581}"/>
              </a:ext>
            </a:extLst>
          </p:cNvPr>
          <p:cNvSpPr txBox="1"/>
          <p:nvPr/>
        </p:nvSpPr>
        <p:spPr>
          <a:xfrm>
            <a:off x="1223359" y="3495048"/>
            <a:ext cx="4123342"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err="1">
                <a:ln>
                  <a:noFill/>
                </a:ln>
                <a:solidFill>
                  <a:srgbClr val="000000"/>
                </a:solidFill>
                <a:effectLst/>
                <a:uLnTx/>
                <a:uFillTx/>
                <a:latin typeface="Segoe UI "/>
                <a:ea typeface="+mn-ea"/>
                <a:cs typeface="+mn-cs"/>
              </a:rPr>
              <a:t>CodeQL</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grpSp>
        <p:nvGrpSpPr>
          <p:cNvPr id="65" name="Group 64">
            <a:extLst>
              <a:ext uri="{FF2B5EF4-FFF2-40B4-BE49-F238E27FC236}">
                <a16:creationId xmlns:a16="http://schemas.microsoft.com/office/drawing/2014/main" id="{439F9F8E-23AF-B96E-1C83-6902B0D8BB59}"/>
              </a:ext>
            </a:extLst>
          </p:cNvPr>
          <p:cNvGrpSpPr/>
          <p:nvPr/>
        </p:nvGrpSpPr>
        <p:grpSpPr>
          <a:xfrm>
            <a:off x="591756" y="3412807"/>
            <a:ext cx="472258" cy="472258"/>
            <a:chOff x="4863419" y="201635"/>
            <a:chExt cx="1828800" cy="1828800"/>
          </a:xfrm>
        </p:grpSpPr>
        <p:sp>
          <p:nvSpPr>
            <p:cNvPr id="67" name="Freeform: Shape 11">
              <a:extLst>
                <a:ext uri="{FF2B5EF4-FFF2-40B4-BE49-F238E27FC236}">
                  <a16:creationId xmlns:a16="http://schemas.microsoft.com/office/drawing/2014/main" id="{F0E2D1DE-DAE6-382C-BFD2-673EA16B4C6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8" name="Oval 67">
              <a:extLst>
                <a:ext uri="{FF2B5EF4-FFF2-40B4-BE49-F238E27FC236}">
                  <a16:creationId xmlns:a16="http://schemas.microsoft.com/office/drawing/2014/main" id="{A053C33D-335A-F3E1-61DD-F3E016512698}"/>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8" name="Product_ECDC" title="Icon of a box">
            <a:extLst>
              <a:ext uri="{FF2B5EF4-FFF2-40B4-BE49-F238E27FC236}">
                <a16:creationId xmlns:a16="http://schemas.microsoft.com/office/drawing/2014/main" id="{1A60E8AE-9A86-F073-A188-4505C1F3BF56}"/>
              </a:ext>
            </a:extLst>
          </p:cNvPr>
          <p:cNvSpPr>
            <a:spLocks noChangeAspect="1" noEditPoints="1"/>
          </p:cNvSpPr>
          <p:nvPr/>
        </p:nvSpPr>
        <p:spPr bwMode="auto">
          <a:xfrm>
            <a:off x="705968" y="3511776"/>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grpSp>
        <p:nvGrpSpPr>
          <p:cNvPr id="61" name="Group 60">
            <a:extLst>
              <a:ext uri="{FF2B5EF4-FFF2-40B4-BE49-F238E27FC236}">
                <a16:creationId xmlns:a16="http://schemas.microsoft.com/office/drawing/2014/main" id="{B9EB53D6-C2A9-FB5F-CC4C-A061ADF80B8E}"/>
              </a:ext>
            </a:extLst>
          </p:cNvPr>
          <p:cNvGrpSpPr/>
          <p:nvPr/>
        </p:nvGrpSpPr>
        <p:grpSpPr>
          <a:xfrm>
            <a:off x="591756" y="2527336"/>
            <a:ext cx="472258" cy="472258"/>
            <a:chOff x="591756" y="2678861"/>
            <a:chExt cx="472258" cy="472258"/>
          </a:xfrm>
        </p:grpSpPr>
        <p:sp>
          <p:nvSpPr>
            <p:cNvPr id="62" name="Freeform: Shape 11">
              <a:extLst>
                <a:ext uri="{FF2B5EF4-FFF2-40B4-BE49-F238E27FC236}">
                  <a16:creationId xmlns:a16="http://schemas.microsoft.com/office/drawing/2014/main" id="{3F55A5F7-EF70-438D-6E5A-81AB64E49F4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4" name="Oval 63">
              <a:extLst>
                <a:ext uri="{FF2B5EF4-FFF2-40B4-BE49-F238E27FC236}">
                  <a16:creationId xmlns:a16="http://schemas.microsoft.com/office/drawing/2014/main" id="{DF46B104-7368-B469-D43A-0C3F81B6E7DD}"/>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7" name="globe_6" title="Icon of a monitor in front of a sphere made of lines">
            <a:extLst>
              <a:ext uri="{FF2B5EF4-FFF2-40B4-BE49-F238E27FC236}">
                <a16:creationId xmlns:a16="http://schemas.microsoft.com/office/drawing/2014/main" id="{4196CFF4-804F-C531-982E-C2C6CB8CFC65}"/>
              </a:ext>
            </a:extLst>
          </p:cNvPr>
          <p:cNvSpPr>
            <a:spLocks noChangeAspect="1" noEditPoints="1"/>
          </p:cNvSpPr>
          <p:nvPr/>
        </p:nvSpPr>
        <p:spPr bwMode="auto">
          <a:xfrm>
            <a:off x="699848" y="2626305"/>
            <a:ext cx="256074" cy="274320"/>
          </a:xfrm>
          <a:custGeom>
            <a:avLst/>
            <a:gdLst>
              <a:gd name="T0" fmla="*/ 210 w 296"/>
              <a:gd name="T1" fmla="*/ 147 h 318"/>
              <a:gd name="T2" fmla="*/ 105 w 296"/>
              <a:gd name="T3" fmla="*/ 147 h 318"/>
              <a:gd name="T4" fmla="*/ 105 w 296"/>
              <a:gd name="T5" fmla="*/ 140 h 318"/>
              <a:gd name="T6" fmla="*/ 109 w 296"/>
              <a:gd name="T7" fmla="*/ 83 h 318"/>
              <a:gd name="T8" fmla="*/ 157 w 296"/>
              <a:gd name="T9" fmla="*/ 0 h 318"/>
              <a:gd name="T10" fmla="*/ 157 w 296"/>
              <a:gd name="T11" fmla="*/ 0 h 318"/>
              <a:gd name="T12" fmla="*/ 159 w 296"/>
              <a:gd name="T13" fmla="*/ 0 h 318"/>
              <a:gd name="T14" fmla="*/ 206 w 296"/>
              <a:gd name="T15" fmla="*/ 83 h 318"/>
              <a:gd name="T16" fmla="*/ 210 w 296"/>
              <a:gd name="T17" fmla="*/ 137 h 318"/>
              <a:gd name="T18" fmla="*/ 210 w 296"/>
              <a:gd name="T19" fmla="*/ 147 h 318"/>
              <a:gd name="T20" fmla="*/ 31 w 296"/>
              <a:gd name="T21" fmla="*/ 83 h 318"/>
              <a:gd name="T22" fmla="*/ 284 w 296"/>
              <a:gd name="T23" fmla="*/ 83 h 318"/>
              <a:gd name="T24" fmla="*/ 286 w 296"/>
              <a:gd name="T25" fmla="*/ 189 h 318"/>
              <a:gd name="T26" fmla="*/ 286 w 296"/>
              <a:gd name="T27" fmla="*/ 189 h 318"/>
              <a:gd name="T28" fmla="*/ 210 w 296"/>
              <a:gd name="T29" fmla="*/ 189 h 318"/>
              <a:gd name="T30" fmla="*/ 19 w 296"/>
              <a:gd name="T31" fmla="*/ 147 h 318"/>
              <a:gd name="T32" fmla="*/ 0 w 296"/>
              <a:gd name="T33" fmla="*/ 147 h 318"/>
              <a:gd name="T34" fmla="*/ 0 w 296"/>
              <a:gd name="T35" fmla="*/ 277 h 318"/>
              <a:gd name="T36" fmla="*/ 106 w 296"/>
              <a:gd name="T37" fmla="*/ 277 h 318"/>
              <a:gd name="T38" fmla="*/ 157 w 296"/>
              <a:gd name="T39" fmla="*/ 277 h 318"/>
              <a:gd name="T40" fmla="*/ 210 w 296"/>
              <a:gd name="T41" fmla="*/ 189 h 318"/>
              <a:gd name="T42" fmla="*/ 210 w 296"/>
              <a:gd name="T43" fmla="*/ 267 h 318"/>
              <a:gd name="T44" fmla="*/ 286 w 296"/>
              <a:gd name="T45" fmla="*/ 189 h 318"/>
              <a:gd name="T46" fmla="*/ 296 w 296"/>
              <a:gd name="T47" fmla="*/ 139 h 318"/>
              <a:gd name="T48" fmla="*/ 159 w 296"/>
              <a:gd name="T49" fmla="*/ 0 h 318"/>
              <a:gd name="T50" fmla="*/ 157 w 296"/>
              <a:gd name="T51" fmla="*/ 0 h 318"/>
              <a:gd name="T52" fmla="*/ 157 w 296"/>
              <a:gd name="T53" fmla="*/ 0 h 318"/>
              <a:gd name="T54" fmla="*/ 31 w 296"/>
              <a:gd name="T55" fmla="*/ 83 h 318"/>
              <a:gd name="T56" fmla="*/ 19 w 296"/>
              <a:gd name="T57" fmla="*/ 139 h 318"/>
              <a:gd name="T58" fmla="*/ 19 w 296"/>
              <a:gd name="T59" fmla="*/ 147 h 318"/>
              <a:gd name="T60" fmla="*/ 105 w 296"/>
              <a:gd name="T61" fmla="*/ 147 h 318"/>
              <a:gd name="T62" fmla="*/ 210 w 296"/>
              <a:gd name="T63" fmla="*/ 147 h 318"/>
              <a:gd name="T64" fmla="*/ 210 w 296"/>
              <a:gd name="T65" fmla="*/ 189 h 318"/>
              <a:gd name="T66" fmla="*/ 157 w 296"/>
              <a:gd name="T67" fmla="*/ 277 h 318"/>
              <a:gd name="T68" fmla="*/ 210 w 296"/>
              <a:gd name="T69" fmla="*/ 277 h 318"/>
              <a:gd name="T70" fmla="*/ 210 w 296"/>
              <a:gd name="T71" fmla="*/ 267 h 318"/>
              <a:gd name="T72" fmla="*/ 57 w 296"/>
              <a:gd name="T73" fmla="*/ 318 h 318"/>
              <a:gd name="T74" fmla="*/ 154 w 296"/>
              <a:gd name="T75" fmla="*/ 318 h 318"/>
              <a:gd name="T76" fmla="*/ 106 w 296"/>
              <a:gd name="T77" fmla="*/ 277 h 318"/>
              <a:gd name="T78" fmla="*/ 106 w 296"/>
              <a:gd name="T7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318">
                <a:moveTo>
                  <a:pt x="210" y="147"/>
                </a:moveTo>
                <a:cubicBezTo>
                  <a:pt x="105" y="147"/>
                  <a:pt x="105" y="147"/>
                  <a:pt x="105" y="147"/>
                </a:cubicBezTo>
                <a:cubicBezTo>
                  <a:pt x="105" y="145"/>
                  <a:pt x="105" y="142"/>
                  <a:pt x="105" y="140"/>
                </a:cubicBezTo>
                <a:cubicBezTo>
                  <a:pt x="105" y="120"/>
                  <a:pt x="106" y="100"/>
                  <a:pt x="109" y="83"/>
                </a:cubicBezTo>
                <a:cubicBezTo>
                  <a:pt x="118" y="35"/>
                  <a:pt x="136" y="1"/>
                  <a:pt x="157" y="0"/>
                </a:cubicBezTo>
                <a:cubicBezTo>
                  <a:pt x="157" y="0"/>
                  <a:pt x="157" y="0"/>
                  <a:pt x="157" y="0"/>
                </a:cubicBezTo>
                <a:cubicBezTo>
                  <a:pt x="158" y="0"/>
                  <a:pt x="159" y="0"/>
                  <a:pt x="159" y="0"/>
                </a:cubicBezTo>
                <a:cubicBezTo>
                  <a:pt x="180" y="2"/>
                  <a:pt x="198" y="35"/>
                  <a:pt x="206" y="83"/>
                </a:cubicBezTo>
                <a:cubicBezTo>
                  <a:pt x="208" y="100"/>
                  <a:pt x="210" y="118"/>
                  <a:pt x="210" y="137"/>
                </a:cubicBezTo>
                <a:cubicBezTo>
                  <a:pt x="210" y="142"/>
                  <a:pt x="210" y="147"/>
                  <a:pt x="210" y="147"/>
                </a:cubicBezTo>
                <a:close/>
                <a:moveTo>
                  <a:pt x="31" y="83"/>
                </a:moveTo>
                <a:cubicBezTo>
                  <a:pt x="284" y="83"/>
                  <a:pt x="284" y="83"/>
                  <a:pt x="284" y="83"/>
                </a:cubicBezTo>
                <a:moveTo>
                  <a:pt x="286" y="189"/>
                </a:moveTo>
                <a:cubicBezTo>
                  <a:pt x="286" y="189"/>
                  <a:pt x="286" y="189"/>
                  <a:pt x="286" y="189"/>
                </a:cubicBezTo>
                <a:cubicBezTo>
                  <a:pt x="210" y="189"/>
                  <a:pt x="210" y="189"/>
                  <a:pt x="210" y="189"/>
                </a:cubicBezTo>
                <a:moveTo>
                  <a:pt x="19" y="147"/>
                </a:moveTo>
                <a:cubicBezTo>
                  <a:pt x="0" y="147"/>
                  <a:pt x="0" y="147"/>
                  <a:pt x="0" y="147"/>
                </a:cubicBezTo>
                <a:cubicBezTo>
                  <a:pt x="0" y="277"/>
                  <a:pt x="0" y="277"/>
                  <a:pt x="0" y="277"/>
                </a:cubicBezTo>
                <a:cubicBezTo>
                  <a:pt x="106" y="277"/>
                  <a:pt x="106" y="277"/>
                  <a:pt x="106" y="277"/>
                </a:cubicBezTo>
                <a:cubicBezTo>
                  <a:pt x="157" y="277"/>
                  <a:pt x="157" y="277"/>
                  <a:pt x="157" y="277"/>
                </a:cubicBezTo>
                <a:moveTo>
                  <a:pt x="210" y="189"/>
                </a:moveTo>
                <a:cubicBezTo>
                  <a:pt x="210" y="267"/>
                  <a:pt x="210" y="267"/>
                  <a:pt x="210" y="267"/>
                </a:cubicBezTo>
                <a:cubicBezTo>
                  <a:pt x="245" y="252"/>
                  <a:pt x="272" y="224"/>
                  <a:pt x="286" y="189"/>
                </a:cubicBezTo>
                <a:cubicBezTo>
                  <a:pt x="292" y="174"/>
                  <a:pt x="296" y="156"/>
                  <a:pt x="296" y="139"/>
                </a:cubicBezTo>
                <a:cubicBezTo>
                  <a:pt x="296" y="63"/>
                  <a:pt x="235" y="1"/>
                  <a:pt x="159" y="0"/>
                </a:cubicBezTo>
                <a:cubicBezTo>
                  <a:pt x="159" y="0"/>
                  <a:pt x="158" y="0"/>
                  <a:pt x="157" y="0"/>
                </a:cubicBezTo>
                <a:cubicBezTo>
                  <a:pt x="157" y="0"/>
                  <a:pt x="157" y="0"/>
                  <a:pt x="157" y="0"/>
                </a:cubicBezTo>
                <a:cubicBezTo>
                  <a:pt x="101" y="0"/>
                  <a:pt x="52" y="34"/>
                  <a:pt x="31" y="83"/>
                </a:cubicBezTo>
                <a:cubicBezTo>
                  <a:pt x="23" y="100"/>
                  <a:pt x="19" y="119"/>
                  <a:pt x="19" y="139"/>
                </a:cubicBezTo>
                <a:cubicBezTo>
                  <a:pt x="19" y="142"/>
                  <a:pt x="19" y="145"/>
                  <a:pt x="19" y="147"/>
                </a:cubicBezTo>
                <a:cubicBezTo>
                  <a:pt x="105" y="147"/>
                  <a:pt x="105" y="147"/>
                  <a:pt x="105" y="147"/>
                </a:cubicBezTo>
                <a:cubicBezTo>
                  <a:pt x="210" y="147"/>
                  <a:pt x="210" y="147"/>
                  <a:pt x="210" y="147"/>
                </a:cubicBezTo>
                <a:cubicBezTo>
                  <a:pt x="210" y="189"/>
                  <a:pt x="210" y="189"/>
                  <a:pt x="210" y="189"/>
                </a:cubicBezTo>
                <a:moveTo>
                  <a:pt x="157" y="277"/>
                </a:moveTo>
                <a:cubicBezTo>
                  <a:pt x="210" y="277"/>
                  <a:pt x="210" y="277"/>
                  <a:pt x="210" y="277"/>
                </a:cubicBezTo>
                <a:cubicBezTo>
                  <a:pt x="210" y="267"/>
                  <a:pt x="210" y="267"/>
                  <a:pt x="210" y="267"/>
                </a:cubicBezTo>
                <a:moveTo>
                  <a:pt x="57" y="318"/>
                </a:moveTo>
                <a:cubicBezTo>
                  <a:pt x="154" y="318"/>
                  <a:pt x="154" y="318"/>
                  <a:pt x="154" y="318"/>
                </a:cubicBezTo>
                <a:moveTo>
                  <a:pt x="106" y="277"/>
                </a:moveTo>
                <a:cubicBezTo>
                  <a:pt x="106" y="318"/>
                  <a:pt x="106" y="318"/>
                  <a:pt x="106" y="31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pic>
        <p:nvPicPr>
          <p:cNvPr id="4" name="Picture 3">
            <a:extLst>
              <a:ext uri="{FF2B5EF4-FFF2-40B4-BE49-F238E27FC236}">
                <a16:creationId xmlns:a16="http://schemas.microsoft.com/office/drawing/2014/main" id="{1E5EA668-965F-2627-D35B-7697E4C1DFDB}"/>
              </a:ext>
            </a:extLst>
          </p:cNvPr>
          <p:cNvPicPr>
            <a:picLocks noChangeAspect="1"/>
          </p:cNvPicPr>
          <p:nvPr/>
        </p:nvPicPr>
        <p:blipFill>
          <a:blip r:embed="rId4"/>
          <a:stretch>
            <a:fillRect/>
          </a:stretch>
        </p:blipFill>
        <p:spPr>
          <a:xfrm>
            <a:off x="5675009" y="2575188"/>
            <a:ext cx="4483838" cy="3668594"/>
          </a:xfrm>
          <a:prstGeom prst="rect">
            <a:avLst/>
          </a:prstGeom>
        </p:spPr>
      </p:pic>
      <p:pic>
        <p:nvPicPr>
          <p:cNvPr id="24" name="Picture 23">
            <a:extLst>
              <a:ext uri="{FF2B5EF4-FFF2-40B4-BE49-F238E27FC236}">
                <a16:creationId xmlns:a16="http://schemas.microsoft.com/office/drawing/2014/main" id="{F8741977-4B8A-8466-0662-0421767D7D8B}"/>
              </a:ext>
            </a:extLst>
          </p:cNvPr>
          <p:cNvPicPr>
            <a:picLocks noChangeAspect="1"/>
          </p:cNvPicPr>
          <p:nvPr/>
        </p:nvPicPr>
        <p:blipFill>
          <a:blip r:embed="rId5"/>
          <a:stretch>
            <a:fillRect/>
          </a:stretch>
        </p:blipFill>
        <p:spPr>
          <a:xfrm>
            <a:off x="588263" y="4582559"/>
            <a:ext cx="4735945" cy="1479252"/>
          </a:xfrm>
          <a:prstGeom prst="rect">
            <a:avLst/>
          </a:prstGeom>
        </p:spPr>
      </p:pic>
    </p:spTree>
    <p:custDataLst>
      <p:tags r:id="rId1"/>
    </p:custDataLst>
    <p:extLst>
      <p:ext uri="{BB962C8B-B14F-4D97-AF65-F5344CB8AC3E}">
        <p14:creationId xmlns:p14="http://schemas.microsoft.com/office/powerpoint/2010/main" val="124854903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latin typeface="Segoe UI Semibold"/>
                <a:cs typeface="Segoe UI"/>
              </a:rPr>
              <a:t>Lab 1 Architecture </a:t>
            </a:r>
            <a:endParaRPr lang="en-US" dirty="0">
              <a:latin typeface="Segoe UI Semibold"/>
            </a:endParaRPr>
          </a:p>
        </p:txBody>
      </p:sp>
      <p:sp>
        <p:nvSpPr>
          <p:cNvPr id="24" name="TextBox 23">
            <a:extLst>
              <a:ext uri="{FF2B5EF4-FFF2-40B4-BE49-F238E27FC236}">
                <a16:creationId xmlns:a16="http://schemas.microsoft.com/office/drawing/2014/main" id="{D35A8A92-F333-05E8-9837-3A4498B2C6DA}"/>
              </a:ext>
            </a:extLst>
          </p:cNvPr>
          <p:cNvSpPr txBox="1"/>
          <p:nvPr/>
        </p:nvSpPr>
        <p:spPr>
          <a:xfrm>
            <a:off x="589052" y="1059951"/>
            <a:ext cx="2743200"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b="1" dirty="0"/>
              <a:t>Azure Dev Box</a:t>
            </a:r>
            <a:endParaRPr lang="en-US" dirty="0"/>
          </a:p>
        </p:txBody>
      </p:sp>
      <p:pic>
        <p:nvPicPr>
          <p:cNvPr id="3" name="Picture 2" descr="A computer screen shot of a computer&#10;&#10;Description automatically generated">
            <a:extLst>
              <a:ext uri="{FF2B5EF4-FFF2-40B4-BE49-F238E27FC236}">
                <a16:creationId xmlns:a16="http://schemas.microsoft.com/office/drawing/2014/main" id="{9E3E1130-03CE-34E4-13E9-89339B18783A}"/>
              </a:ext>
            </a:extLst>
          </p:cNvPr>
          <p:cNvPicPr>
            <a:picLocks noChangeAspect="1"/>
          </p:cNvPicPr>
          <p:nvPr/>
        </p:nvPicPr>
        <p:blipFill>
          <a:blip r:embed="rId4"/>
          <a:stretch>
            <a:fillRect/>
          </a:stretch>
        </p:blipFill>
        <p:spPr>
          <a:xfrm>
            <a:off x="1481666" y="1515916"/>
            <a:ext cx="9584267" cy="4884884"/>
          </a:xfrm>
          <a:prstGeom prst="rect">
            <a:avLst/>
          </a:prstGeom>
        </p:spPr>
      </p:pic>
    </p:spTree>
    <p:custDataLst>
      <p:tags r:id="rId1"/>
    </p:custDataLst>
    <p:extLst>
      <p:ext uri="{BB962C8B-B14F-4D97-AF65-F5344CB8AC3E}">
        <p14:creationId xmlns:p14="http://schemas.microsoft.com/office/powerpoint/2010/main" val="426390216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88263" y="457200"/>
            <a:ext cx="11018520" cy="430887"/>
          </a:xfrm>
        </p:spPr>
        <p:txBody>
          <a:bodyPr/>
          <a:lstStyle/>
          <a:p>
            <a:r>
              <a:rPr lang="en-US" dirty="0"/>
              <a:t>Monitor the Application</a:t>
            </a:r>
          </a:p>
        </p:txBody>
      </p:sp>
      <p:sp>
        <p:nvSpPr>
          <p:cNvPr id="5" name="Rectangle: Top Corners Rounded 4">
            <a:extLst>
              <a:ext uri="{FF2B5EF4-FFF2-40B4-BE49-F238E27FC236}">
                <a16:creationId xmlns:a16="http://schemas.microsoft.com/office/drawing/2014/main" id="{9CF50F0E-D78F-91C1-241A-15B3F2EE3F81}"/>
              </a:ext>
              <a:ext uri="{C183D7F6-B498-43B3-948B-1728B52AA6E4}">
                <adec:decorative xmlns:adec="http://schemas.microsoft.com/office/drawing/2017/decorative" val="1"/>
              </a:ext>
            </a:extLst>
          </p:cNvPr>
          <p:cNvSpPr/>
          <p:nvPr/>
        </p:nvSpPr>
        <p:spPr bwMode="auto">
          <a:xfrm rot="16200000" flipH="1">
            <a:off x="6545943" y="478974"/>
            <a:ext cx="4281716" cy="7010401"/>
          </a:xfrm>
          <a:prstGeom prst="round2SameRect">
            <a:avLst>
              <a:gd name="adj1" fmla="val 7853"/>
              <a:gd name="adj2" fmla="val 0"/>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8" name="TextBox 7">
            <a:extLst>
              <a:ext uri="{FF2B5EF4-FFF2-40B4-BE49-F238E27FC236}">
                <a16:creationId xmlns:a16="http://schemas.microsoft.com/office/drawing/2014/main" id="{AC5E09B0-16D5-5146-DA3B-A3F284FEF559}"/>
              </a:ext>
            </a:extLst>
          </p:cNvPr>
          <p:cNvSpPr txBox="1"/>
          <p:nvPr/>
        </p:nvSpPr>
        <p:spPr>
          <a:xfrm>
            <a:off x="588264" y="1079291"/>
            <a:ext cx="11018520" cy="61555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
                <a:ea typeface="+mn-ea"/>
                <a:cs typeface="+mn-cs"/>
              </a:rPr>
              <a:t>With the data from the application being logged to Log Analytics, you can create dashboards and monitoring.</a:t>
            </a:r>
          </a:p>
        </p:txBody>
      </p:sp>
      <p:sp>
        <p:nvSpPr>
          <p:cNvPr id="26" name="Rectangle 25">
            <a:extLst>
              <a:ext uri="{FF2B5EF4-FFF2-40B4-BE49-F238E27FC236}">
                <a16:creationId xmlns:a16="http://schemas.microsoft.com/office/drawing/2014/main" id="{D64F9C50-717A-130C-58E3-C62C6C6C7356}"/>
              </a:ext>
              <a:ext uri="{C183D7F6-B498-43B3-948B-1728B52AA6E4}">
                <adec:decorative xmlns:adec="http://schemas.microsoft.com/office/drawing/2017/decorative" val="1"/>
              </a:ext>
            </a:extLst>
          </p:cNvPr>
          <p:cNvSpPr/>
          <p:nvPr/>
        </p:nvSpPr>
        <p:spPr bwMode="auto">
          <a:xfrm>
            <a:off x="0" y="2223263"/>
            <a:ext cx="5181600" cy="3521821"/>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dirty="0">
              <a:ln>
                <a:noFill/>
              </a:ln>
              <a:solidFill>
                <a:srgbClr val="FFFFFF"/>
              </a:solidFill>
              <a:effectLst/>
              <a:uLnTx/>
              <a:uFillTx/>
              <a:latin typeface="Segoe UI "/>
              <a:ea typeface="Segoe UI" pitchFamily="34" charset="0"/>
              <a:cs typeface="Segoe UI" pitchFamily="34" charset="0"/>
            </a:endParaRPr>
          </a:p>
        </p:txBody>
      </p:sp>
      <p:sp>
        <p:nvSpPr>
          <p:cNvPr id="27" name="TextBox 26">
            <a:extLst>
              <a:ext uri="{FF2B5EF4-FFF2-40B4-BE49-F238E27FC236}">
                <a16:creationId xmlns:a16="http://schemas.microsoft.com/office/drawing/2014/main" id="{5364CE28-477F-9033-F6E4-8D0CBEC648AA}"/>
              </a:ext>
            </a:extLst>
          </p:cNvPr>
          <p:cNvSpPr txBox="1"/>
          <p:nvPr/>
        </p:nvSpPr>
        <p:spPr>
          <a:xfrm>
            <a:off x="588264" y="2486362"/>
            <a:ext cx="4065502" cy="553998"/>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section, you’ll </a:t>
            </a:r>
            <a:r>
              <a:rPr lang="en-US" dirty="0">
                <a:solidFill>
                  <a:srgbClr val="000000"/>
                </a:solidFill>
                <a:latin typeface="Segoe UI "/>
              </a:rPr>
              <a:t>work with app insights</a:t>
            </a:r>
            <a:endParaRPr kumimoji="0" lang="en-US" sz="18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28" name="TextBox 27">
            <a:extLst>
              <a:ext uri="{FF2B5EF4-FFF2-40B4-BE49-F238E27FC236}">
                <a16:creationId xmlns:a16="http://schemas.microsoft.com/office/drawing/2014/main" id="{C1F44AB8-0831-637B-170F-2BD6E75B459C}"/>
              </a:ext>
            </a:extLst>
          </p:cNvPr>
          <p:cNvSpPr txBox="1"/>
          <p:nvPr/>
        </p:nvSpPr>
        <p:spPr>
          <a:xfrm>
            <a:off x="997934" y="3327063"/>
            <a:ext cx="3802569" cy="246221"/>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lang="en-US" sz="1600" dirty="0">
                <a:solidFill>
                  <a:srgbClr val="000000"/>
                </a:solidFill>
                <a:latin typeface="Segoe UI "/>
              </a:rPr>
              <a:t>Customize the App Insights Dashboard</a:t>
            </a:r>
            <a:endParaRPr kumimoji="0" lang="en-US" sz="16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29" name="TextBox 28">
            <a:extLst>
              <a:ext uri="{FF2B5EF4-FFF2-40B4-BE49-F238E27FC236}">
                <a16:creationId xmlns:a16="http://schemas.microsoft.com/office/drawing/2014/main" id="{57033263-8835-551D-5F70-93803C8437F2}"/>
              </a:ext>
            </a:extLst>
          </p:cNvPr>
          <p:cNvSpPr txBox="1"/>
          <p:nvPr/>
        </p:nvSpPr>
        <p:spPr>
          <a:xfrm>
            <a:off x="997934" y="3765163"/>
            <a:ext cx="3813068" cy="246221"/>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Setup availability monitoring</a:t>
            </a:r>
          </a:p>
        </p:txBody>
      </p:sp>
      <p:sp>
        <p:nvSpPr>
          <p:cNvPr id="30" name="TextBox 29">
            <a:extLst>
              <a:ext uri="{FF2B5EF4-FFF2-40B4-BE49-F238E27FC236}">
                <a16:creationId xmlns:a16="http://schemas.microsoft.com/office/drawing/2014/main" id="{E4DB80F4-4368-E864-60D6-5DC336E0BA1F}"/>
              </a:ext>
            </a:extLst>
          </p:cNvPr>
          <p:cNvSpPr txBox="1"/>
          <p:nvPr/>
        </p:nvSpPr>
        <p:spPr>
          <a:xfrm>
            <a:off x="1007459" y="4203263"/>
            <a:ext cx="3813068" cy="246221"/>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View a</a:t>
            </a:r>
            <a:r>
              <a:rPr lang="en-US" sz="1600" dirty="0" err="1">
                <a:solidFill>
                  <a:srgbClr val="000000"/>
                </a:solidFill>
                <a:latin typeface="Segoe UI "/>
              </a:rPr>
              <a:t>vailability</a:t>
            </a:r>
            <a:r>
              <a:rPr lang="en-US" sz="1600" dirty="0">
                <a:solidFill>
                  <a:srgbClr val="000000"/>
                </a:solidFill>
                <a:latin typeface="Segoe UI "/>
              </a:rPr>
              <a:t> alerting</a:t>
            </a:r>
            <a:endParaRPr kumimoji="0" lang="en-US" sz="16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31" name="Freeform: Shape 11">
            <a:extLst>
              <a:ext uri="{FF2B5EF4-FFF2-40B4-BE49-F238E27FC236}">
                <a16:creationId xmlns:a16="http://schemas.microsoft.com/office/drawing/2014/main" id="{7B1E4382-BB52-C342-AC12-7482E5174BA2}"/>
              </a:ext>
            </a:extLst>
          </p:cNvPr>
          <p:cNvSpPr>
            <a:spLocks/>
          </p:cNvSpPr>
          <p:nvPr/>
        </p:nvSpPr>
        <p:spPr bwMode="auto">
          <a:xfrm>
            <a:off x="687811" y="3842979"/>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2" name="Freeform: Shape 11">
            <a:extLst>
              <a:ext uri="{FF2B5EF4-FFF2-40B4-BE49-F238E27FC236}">
                <a16:creationId xmlns:a16="http://schemas.microsoft.com/office/drawing/2014/main" id="{F611E6AF-EFAB-2DA0-414D-5FBEB581CEC5}"/>
              </a:ext>
            </a:extLst>
          </p:cNvPr>
          <p:cNvSpPr>
            <a:spLocks/>
          </p:cNvSpPr>
          <p:nvPr/>
        </p:nvSpPr>
        <p:spPr bwMode="auto">
          <a:xfrm>
            <a:off x="686213" y="3414215"/>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Freeform: Shape 11">
            <a:extLst>
              <a:ext uri="{FF2B5EF4-FFF2-40B4-BE49-F238E27FC236}">
                <a16:creationId xmlns:a16="http://schemas.microsoft.com/office/drawing/2014/main" id="{ED7E149B-2FD5-F082-04D2-FDAF191B09BE}"/>
              </a:ext>
            </a:extLst>
          </p:cNvPr>
          <p:cNvSpPr>
            <a:spLocks/>
          </p:cNvSpPr>
          <p:nvPr/>
        </p:nvSpPr>
        <p:spPr bwMode="auto">
          <a:xfrm>
            <a:off x="687811" y="4284304"/>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pic>
        <p:nvPicPr>
          <p:cNvPr id="3" name="Picture 2">
            <a:extLst>
              <a:ext uri="{FF2B5EF4-FFF2-40B4-BE49-F238E27FC236}">
                <a16:creationId xmlns:a16="http://schemas.microsoft.com/office/drawing/2014/main" id="{1EDF51EC-AC64-93C7-1038-9249695798EF}"/>
              </a:ext>
            </a:extLst>
          </p:cNvPr>
          <p:cNvPicPr>
            <a:picLocks noChangeAspect="1"/>
          </p:cNvPicPr>
          <p:nvPr/>
        </p:nvPicPr>
        <p:blipFill>
          <a:blip r:embed="rId4"/>
          <a:stretch>
            <a:fillRect/>
          </a:stretch>
        </p:blipFill>
        <p:spPr>
          <a:xfrm>
            <a:off x="5403617" y="2061524"/>
            <a:ext cx="5417934" cy="3407278"/>
          </a:xfrm>
          <a:prstGeom prst="rect">
            <a:avLst/>
          </a:prstGeom>
        </p:spPr>
      </p:pic>
      <p:pic>
        <p:nvPicPr>
          <p:cNvPr id="4" name="Picture 3">
            <a:extLst>
              <a:ext uri="{FF2B5EF4-FFF2-40B4-BE49-F238E27FC236}">
                <a16:creationId xmlns:a16="http://schemas.microsoft.com/office/drawing/2014/main" id="{D916E4F3-6BDC-CFF2-423B-D64B50BC1463}"/>
              </a:ext>
            </a:extLst>
          </p:cNvPr>
          <p:cNvPicPr>
            <a:picLocks noChangeAspect="1"/>
          </p:cNvPicPr>
          <p:nvPr/>
        </p:nvPicPr>
        <p:blipFill>
          <a:blip r:embed="rId5"/>
          <a:stretch>
            <a:fillRect/>
          </a:stretch>
        </p:blipFill>
        <p:spPr>
          <a:xfrm>
            <a:off x="8239587" y="4011384"/>
            <a:ext cx="3691467" cy="1842390"/>
          </a:xfrm>
          <a:prstGeom prst="rect">
            <a:avLst/>
          </a:prstGeom>
        </p:spPr>
      </p:pic>
    </p:spTree>
    <p:custDataLst>
      <p:tags r:id="rId1"/>
    </p:custDataLst>
    <p:extLst>
      <p:ext uri="{BB962C8B-B14F-4D97-AF65-F5344CB8AC3E}">
        <p14:creationId xmlns:p14="http://schemas.microsoft.com/office/powerpoint/2010/main" val="193037981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latin typeface="Segoe UI Semibold"/>
                <a:cs typeface="Segoe UI Semibold"/>
              </a:rPr>
              <a:t>Introductions: Set up development environment</a:t>
            </a:r>
            <a:endParaRPr lang="en-US" dirty="0"/>
          </a:p>
        </p:txBody>
      </p:sp>
      <p:grpSp>
        <p:nvGrpSpPr>
          <p:cNvPr id="47" name="Group 46">
            <a:extLst>
              <a:ext uri="{FF2B5EF4-FFF2-40B4-BE49-F238E27FC236}">
                <a16:creationId xmlns:a16="http://schemas.microsoft.com/office/drawing/2014/main" id="{0A7FDF06-EFFB-19CD-08CC-02A34A1A0A12}"/>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46" name="Freeform: Shape 45">
              <a:extLst>
                <a:ext uri="{FF2B5EF4-FFF2-40B4-BE49-F238E27FC236}">
                  <a16:creationId xmlns:a16="http://schemas.microsoft.com/office/drawing/2014/main" id="{F0BE8041-3CCE-3F0F-2E63-F732A3C40FA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grpSp>
          <p:nvGrpSpPr>
            <p:cNvPr id="44" name="Group 43">
              <a:extLst>
                <a:ext uri="{FF2B5EF4-FFF2-40B4-BE49-F238E27FC236}">
                  <a16:creationId xmlns:a16="http://schemas.microsoft.com/office/drawing/2014/main" id="{ADA7C369-C07F-7836-347C-371887117C89}"/>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9E6481FD-3B54-4776-3820-44A780A43363}"/>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8" name="Graphic 160">
                <a:extLst>
                  <a:ext uri="{FF2B5EF4-FFF2-40B4-BE49-F238E27FC236}">
                    <a16:creationId xmlns:a16="http://schemas.microsoft.com/office/drawing/2014/main" id="{4F9CB3E7-A242-E97B-4AB7-66E3E5CD9892}"/>
                  </a:ext>
                </a:extLst>
              </p:cNvPr>
              <p:cNvGrpSpPr/>
              <p:nvPr/>
            </p:nvGrpSpPr>
            <p:grpSpPr>
              <a:xfrm>
                <a:off x="10537246" y="449420"/>
                <a:ext cx="356078" cy="508002"/>
                <a:chOff x="7053892" y="4608173"/>
                <a:chExt cx="402719" cy="574549"/>
              </a:xfrm>
              <a:noFill/>
            </p:grpSpPr>
            <p:sp>
              <p:nvSpPr>
                <p:cNvPr id="10" name="Freeform: Shape 9">
                  <a:extLst>
                    <a:ext uri="{FF2B5EF4-FFF2-40B4-BE49-F238E27FC236}">
                      <a16:creationId xmlns:a16="http://schemas.microsoft.com/office/drawing/2014/main" id="{29819F1B-3C24-8486-5FAF-FA2FB944A82D}"/>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Shape 10">
                  <a:extLst>
                    <a:ext uri="{FF2B5EF4-FFF2-40B4-BE49-F238E27FC236}">
                      <a16:creationId xmlns:a16="http://schemas.microsoft.com/office/drawing/2014/main" id="{E02D17B9-1B19-2B34-B172-64898DF0A14F}"/>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Shape 11">
                  <a:extLst>
                    <a:ext uri="{FF2B5EF4-FFF2-40B4-BE49-F238E27FC236}">
                      <a16:creationId xmlns:a16="http://schemas.microsoft.com/office/drawing/2014/main" id="{4076AE6B-F640-0C98-DD66-A86DF72017E7}"/>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Shape 12">
                  <a:extLst>
                    <a:ext uri="{FF2B5EF4-FFF2-40B4-BE49-F238E27FC236}">
                      <a16:creationId xmlns:a16="http://schemas.microsoft.com/office/drawing/2014/main" id="{A3AF4CCF-6A62-29B6-78C7-1883CDEE8789}"/>
                    </a:ext>
                    <a:ext uri="{C183D7F6-B498-43B3-948B-1728B52AA6E4}">
                      <adec:decorative xmlns:adec="http://schemas.microsoft.com/office/drawing/2017/decorative" val="1"/>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8C61D727-DE3B-B1A3-A452-6E0FE3322DA4}"/>
                    </a:ext>
                    <a:ext uri="{C183D7F6-B498-43B3-948B-1728B52AA6E4}">
                      <adec:decorative xmlns:adec="http://schemas.microsoft.com/office/drawing/2017/decorative" val="1"/>
                    </a:ext>
                  </a:extLst>
                </p:cNvPr>
                <p:cNvSpPr/>
                <p:nvPr/>
              </p:nvSpPr>
              <p:spPr>
                <a:xfrm>
                  <a:off x="7156858" y="4914595"/>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B225B4AC-F59D-D1F2-F2C0-F47701BF0CE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Shape 15">
                  <a:extLst>
                    <a:ext uri="{FF2B5EF4-FFF2-40B4-BE49-F238E27FC236}">
                      <a16:creationId xmlns:a16="http://schemas.microsoft.com/office/drawing/2014/main" id="{1DDF50A4-46DC-0AB3-DBA2-098B3038D85B}"/>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Shape 16">
                  <a:extLst>
                    <a:ext uri="{FF2B5EF4-FFF2-40B4-BE49-F238E27FC236}">
                      <a16:creationId xmlns:a16="http://schemas.microsoft.com/office/drawing/2014/main" id="{A8E1DCC1-B2D4-7B98-B800-068F293A58CD}"/>
                    </a:ext>
                    <a:ext uri="{C183D7F6-B498-43B3-948B-1728B52AA6E4}">
                      <adec:decorative xmlns:adec="http://schemas.microsoft.com/office/drawing/2017/decorative" val="1"/>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aphic 160">
                  <a:extLst>
                    <a:ext uri="{FF2B5EF4-FFF2-40B4-BE49-F238E27FC236}">
                      <a16:creationId xmlns:a16="http://schemas.microsoft.com/office/drawing/2014/main" id="{73CE5EA2-8E9C-A70A-3C54-0189A91D5D33}"/>
                    </a:ext>
                  </a:extLst>
                </p:cNvPr>
                <p:cNvGrpSpPr/>
                <p:nvPr/>
              </p:nvGrpSpPr>
              <p:grpSpPr>
                <a:xfrm>
                  <a:off x="7258849" y="4914595"/>
                  <a:ext cx="197762" cy="268127"/>
                  <a:chOff x="7258849" y="4914595"/>
                  <a:chExt cx="197762" cy="268127"/>
                </a:xfrm>
                <a:noFill/>
              </p:grpSpPr>
              <p:sp>
                <p:nvSpPr>
                  <p:cNvPr id="19" name="Freeform: Shape 18">
                    <a:extLst>
                      <a:ext uri="{FF2B5EF4-FFF2-40B4-BE49-F238E27FC236}">
                        <a16:creationId xmlns:a16="http://schemas.microsoft.com/office/drawing/2014/main" id="{A5B07CD7-E583-5E7F-5F47-6D4BF3E20E7A}"/>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Shape 19">
                    <a:extLst>
                      <a:ext uri="{FF2B5EF4-FFF2-40B4-BE49-F238E27FC236}">
                        <a16:creationId xmlns:a16="http://schemas.microsoft.com/office/drawing/2014/main" id="{7CF9742E-30CA-8F18-035C-7F8E67318434}"/>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sp>
        <p:nvSpPr>
          <p:cNvPr id="21" name="TextBox 20">
            <a:extLst>
              <a:ext uri="{FF2B5EF4-FFF2-40B4-BE49-F238E27FC236}">
                <a16:creationId xmlns:a16="http://schemas.microsoft.com/office/drawing/2014/main" id="{68C8CFE1-65AB-E14A-D550-F9CC1A93CFC5}"/>
              </a:ext>
            </a:extLst>
          </p:cNvPr>
          <p:cNvSpPr txBox="1"/>
          <p:nvPr/>
        </p:nvSpPr>
        <p:spPr>
          <a:xfrm>
            <a:off x="598714" y="1327599"/>
            <a:ext cx="11008068" cy="276999"/>
          </a:xfrm>
          <a:prstGeom prst="rect">
            <a:avLst/>
          </a:prstGeom>
          <a:noFill/>
        </p:spPr>
        <p:txBody>
          <a:bodyPr wrap="square" lIns="0" tIns="0" rIns="0" bIns="0" anchor="ctr">
            <a:spAutoFit/>
          </a:bodyPr>
          <a:lstStyle/>
          <a:p>
            <a:pPr defTabSz="914367">
              <a:spcAft>
                <a:spcPts val="600"/>
              </a:spcAft>
              <a:defRPr/>
            </a:pPr>
            <a:r>
              <a:rPr lang="en-US" dirty="0"/>
              <a:t>In this lab, you’ll setup a development environment</a:t>
            </a:r>
          </a:p>
        </p:txBody>
      </p:sp>
      <p:sp>
        <p:nvSpPr>
          <p:cNvPr id="22" name="Rectangle: Top Corners Rounded 21">
            <a:extLst>
              <a:ext uri="{FF2B5EF4-FFF2-40B4-BE49-F238E27FC236}">
                <a16:creationId xmlns:a16="http://schemas.microsoft.com/office/drawing/2014/main" id="{DCB2C171-D2C3-8EA9-8D15-F13D5156428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3" name="TextBox 22">
            <a:extLst>
              <a:ext uri="{FF2B5EF4-FFF2-40B4-BE49-F238E27FC236}">
                <a16:creationId xmlns:a16="http://schemas.microsoft.com/office/drawing/2014/main" id="{9DA05131-6770-3582-BD7D-A41220780897}"/>
              </a:ext>
            </a:extLst>
          </p:cNvPr>
          <p:cNvSpPr txBox="1"/>
          <p:nvPr/>
        </p:nvSpPr>
        <p:spPr>
          <a:xfrm>
            <a:off x="598714" y="1979804"/>
            <a:ext cx="5992586" cy="246221"/>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sz="1600" b="1">
                <a:solidFill>
                  <a:schemeClr val="tx2"/>
                </a:solidFill>
              </a:rPr>
              <a:t>After completing this lab, you’ll be able to:</a:t>
            </a:r>
          </a:p>
        </p:txBody>
      </p:sp>
      <p:sp>
        <p:nvSpPr>
          <p:cNvPr id="27" name="TextBox 26">
            <a:extLst>
              <a:ext uri="{FF2B5EF4-FFF2-40B4-BE49-F238E27FC236}">
                <a16:creationId xmlns:a16="http://schemas.microsoft.com/office/drawing/2014/main" id="{2110CA23-E319-B299-E485-6F98BFAFC1EC}"/>
              </a:ext>
            </a:extLst>
          </p:cNvPr>
          <p:cNvSpPr txBox="1"/>
          <p:nvPr/>
        </p:nvSpPr>
        <p:spPr>
          <a:xfrm>
            <a:off x="1223358" y="2484637"/>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Deploy the necessary infrastructure for an Azure Dev Box</a:t>
            </a:r>
            <a:endParaRPr lang="en-US" dirty="0">
              <a:ea typeface="+mn-ea"/>
              <a:cs typeface="+mn-cs"/>
            </a:endParaRPr>
          </a:p>
        </p:txBody>
      </p:sp>
      <p:grpSp>
        <p:nvGrpSpPr>
          <p:cNvPr id="83" name="Group 82">
            <a:extLst>
              <a:ext uri="{FF2B5EF4-FFF2-40B4-BE49-F238E27FC236}">
                <a16:creationId xmlns:a16="http://schemas.microsoft.com/office/drawing/2014/main" id="{18BA068A-C6EB-2213-E799-BAC9BBAF20C6}"/>
              </a:ext>
              <a:ext uri="{C183D7F6-B498-43B3-948B-1728B52AA6E4}">
                <adec:decorative xmlns:adec="http://schemas.microsoft.com/office/drawing/2017/decorative" val="1"/>
              </a:ext>
            </a:extLst>
          </p:cNvPr>
          <p:cNvGrpSpPr/>
          <p:nvPr/>
        </p:nvGrpSpPr>
        <p:grpSpPr>
          <a:xfrm>
            <a:off x="601762" y="2402396"/>
            <a:ext cx="472258" cy="472258"/>
            <a:chOff x="591756" y="2359696"/>
            <a:chExt cx="472258" cy="472258"/>
          </a:xfrm>
        </p:grpSpPr>
        <p:grpSp>
          <p:nvGrpSpPr>
            <p:cNvPr id="24" name="Group 23">
              <a:extLst>
                <a:ext uri="{FF2B5EF4-FFF2-40B4-BE49-F238E27FC236}">
                  <a16:creationId xmlns:a16="http://schemas.microsoft.com/office/drawing/2014/main" id="{78956D2B-0068-D1E7-1704-C9AFBA7F190A}"/>
                </a:ext>
                <a:ext uri="{C183D7F6-B498-43B3-948B-1728B52AA6E4}">
                  <adec:decorative xmlns:adec="http://schemas.microsoft.com/office/drawing/2017/decorative" val="1"/>
                </a:ext>
              </a:extLst>
            </p:cNvPr>
            <p:cNvGrpSpPr/>
            <p:nvPr/>
          </p:nvGrpSpPr>
          <p:grpSpPr>
            <a:xfrm>
              <a:off x="591756" y="2359696"/>
              <a:ext cx="472258" cy="472258"/>
              <a:chOff x="591756" y="2678861"/>
              <a:chExt cx="472258" cy="472258"/>
            </a:xfrm>
          </p:grpSpPr>
          <p:sp>
            <p:nvSpPr>
              <p:cNvPr id="25" name="Freeform: Shape 11">
                <a:extLst>
                  <a:ext uri="{FF2B5EF4-FFF2-40B4-BE49-F238E27FC236}">
                    <a16:creationId xmlns:a16="http://schemas.microsoft.com/office/drawing/2014/main" id="{A05D968C-C425-1322-8C6B-93DCD945E654}"/>
                  </a:ext>
                  <a:ext uri="{C183D7F6-B498-43B3-948B-1728B52AA6E4}">
                    <adec:decorative xmlns:adec="http://schemas.microsoft.com/office/drawing/2017/decorative" val="1"/>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6" name="Oval 25">
                <a:extLst>
                  <a:ext uri="{FF2B5EF4-FFF2-40B4-BE49-F238E27FC236}">
                    <a16:creationId xmlns:a16="http://schemas.microsoft.com/office/drawing/2014/main" id="{3BF49955-259C-90B2-1028-06AC4044A6F4}"/>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 name="UniversalApp_E8CC">
              <a:extLst>
                <a:ext uri="{FF2B5EF4-FFF2-40B4-BE49-F238E27FC236}">
                  <a16:creationId xmlns:a16="http://schemas.microsoft.com/office/drawing/2014/main" id="{3628213E-77F6-63A6-0888-F760135FBC9F}"/>
                </a:ext>
                <a:ext uri="{C183D7F6-B498-43B3-948B-1728B52AA6E4}">
                  <adec:decorative xmlns:adec="http://schemas.microsoft.com/office/drawing/2017/decorative" val="1"/>
                </a:ext>
              </a:extLst>
            </p:cNvPr>
            <p:cNvSpPr>
              <a:spLocks noChangeAspect="1" noEditPoints="1"/>
            </p:cNvSpPr>
            <p:nvPr/>
          </p:nvSpPr>
          <p:spPr bwMode="auto">
            <a:xfrm>
              <a:off x="705651" y="2506128"/>
              <a:ext cx="244468" cy="179394"/>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8" name="TextBox 27">
            <a:extLst>
              <a:ext uri="{FF2B5EF4-FFF2-40B4-BE49-F238E27FC236}">
                <a16:creationId xmlns:a16="http://schemas.microsoft.com/office/drawing/2014/main" id="{0A250D4B-4C44-4636-CA86-49CB47665514}"/>
              </a:ext>
            </a:extLst>
          </p:cNvPr>
          <p:cNvSpPr txBox="1"/>
          <p:nvPr/>
        </p:nvSpPr>
        <p:spPr>
          <a:xfrm>
            <a:off x="1223358" y="3140682"/>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Create an image for your Dev Box</a:t>
            </a:r>
            <a:endParaRPr lang="en-US" dirty="0">
              <a:ea typeface="+mn-ea"/>
              <a:cs typeface="+mn-cs"/>
            </a:endParaRPr>
          </a:p>
        </p:txBody>
      </p:sp>
      <p:grpSp>
        <p:nvGrpSpPr>
          <p:cNvPr id="82" name="Group 81">
            <a:extLst>
              <a:ext uri="{FF2B5EF4-FFF2-40B4-BE49-F238E27FC236}">
                <a16:creationId xmlns:a16="http://schemas.microsoft.com/office/drawing/2014/main" id="{EAEF69F6-2694-697D-7D1E-149050B419BB}"/>
              </a:ext>
              <a:ext uri="{C183D7F6-B498-43B3-948B-1728B52AA6E4}">
                <adec:decorative xmlns:adec="http://schemas.microsoft.com/office/drawing/2017/decorative" val="1"/>
              </a:ext>
            </a:extLst>
          </p:cNvPr>
          <p:cNvGrpSpPr/>
          <p:nvPr/>
        </p:nvGrpSpPr>
        <p:grpSpPr>
          <a:xfrm>
            <a:off x="601762" y="3058441"/>
            <a:ext cx="472258" cy="472258"/>
            <a:chOff x="591756" y="3183079"/>
            <a:chExt cx="472258" cy="472258"/>
          </a:xfrm>
        </p:grpSpPr>
        <p:grpSp>
          <p:nvGrpSpPr>
            <p:cNvPr id="29" name="Group 28">
              <a:extLst>
                <a:ext uri="{FF2B5EF4-FFF2-40B4-BE49-F238E27FC236}">
                  <a16:creationId xmlns:a16="http://schemas.microsoft.com/office/drawing/2014/main" id="{C3408F81-0293-46C4-DC12-DB67FC14B236}"/>
                </a:ext>
                <a:ext uri="{C183D7F6-B498-43B3-948B-1728B52AA6E4}">
                  <adec:decorative xmlns:adec="http://schemas.microsoft.com/office/drawing/2017/decorative" val="1"/>
                </a:ext>
              </a:extLst>
            </p:cNvPr>
            <p:cNvGrpSpPr/>
            <p:nvPr/>
          </p:nvGrpSpPr>
          <p:grpSpPr>
            <a:xfrm>
              <a:off x="591756" y="3183079"/>
              <a:ext cx="472258" cy="472258"/>
              <a:chOff x="4863419" y="201635"/>
              <a:chExt cx="1828800" cy="1828800"/>
            </a:xfrm>
          </p:grpSpPr>
          <p:sp>
            <p:nvSpPr>
              <p:cNvPr id="30" name="Freeform: Shape 11">
                <a:extLst>
                  <a:ext uri="{FF2B5EF4-FFF2-40B4-BE49-F238E27FC236}">
                    <a16:creationId xmlns:a16="http://schemas.microsoft.com/office/drawing/2014/main" id="{D24F269A-A5E5-DE3B-1F5A-7B050EF2D87C}"/>
                  </a:ext>
                  <a:ext uri="{C183D7F6-B498-43B3-948B-1728B52AA6E4}">
                    <adec:decorative xmlns:adec="http://schemas.microsoft.com/office/drawing/2017/decorative" val="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1" name="Oval 30">
                <a:extLst>
                  <a:ext uri="{FF2B5EF4-FFF2-40B4-BE49-F238E27FC236}">
                    <a16:creationId xmlns:a16="http://schemas.microsoft.com/office/drawing/2014/main" id="{7D5072F9-FA9A-8E51-49F6-91712DC534A6}"/>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3" name="Freeform 96">
              <a:extLst>
                <a:ext uri="{FF2B5EF4-FFF2-40B4-BE49-F238E27FC236}">
                  <a16:creationId xmlns:a16="http://schemas.microsoft.com/office/drawing/2014/main" id="{92AB6C3B-6752-A923-9889-0A8A36A76ED6}"/>
                </a:ext>
                <a:ext uri="{C183D7F6-B498-43B3-948B-1728B52AA6E4}">
                  <adec:decorative xmlns:adec="http://schemas.microsoft.com/office/drawing/2017/decorative" val="1"/>
                </a:ext>
              </a:extLst>
            </p:cNvPr>
            <p:cNvSpPr>
              <a:spLocks noChangeAspect="1" noEditPoints="1"/>
            </p:cNvSpPr>
            <p:nvPr/>
          </p:nvSpPr>
          <p:spPr bwMode="auto">
            <a:xfrm>
              <a:off x="698706" y="3300265"/>
              <a:ext cx="258358" cy="237886"/>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2" name="TextBox 31">
            <a:extLst>
              <a:ext uri="{FF2B5EF4-FFF2-40B4-BE49-F238E27FC236}">
                <a16:creationId xmlns:a16="http://schemas.microsoft.com/office/drawing/2014/main" id="{93C8FB2B-8EDA-992B-5C01-296093DB1125}"/>
              </a:ext>
            </a:extLst>
          </p:cNvPr>
          <p:cNvSpPr txBox="1"/>
          <p:nvPr/>
        </p:nvSpPr>
        <p:spPr>
          <a:xfrm>
            <a:off x="1223358" y="3796728"/>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Create a Dev Box</a:t>
            </a:r>
            <a:endParaRPr lang="en-US" dirty="0">
              <a:ea typeface="+mn-ea"/>
              <a:cs typeface="+mn-cs"/>
            </a:endParaRPr>
          </a:p>
        </p:txBody>
      </p:sp>
      <p:grpSp>
        <p:nvGrpSpPr>
          <p:cNvPr id="84" name="Group 83">
            <a:extLst>
              <a:ext uri="{FF2B5EF4-FFF2-40B4-BE49-F238E27FC236}">
                <a16:creationId xmlns:a16="http://schemas.microsoft.com/office/drawing/2014/main" id="{1F91AC89-152D-5B9C-F26B-29D4A7100C52}"/>
              </a:ext>
              <a:ext uri="{C183D7F6-B498-43B3-948B-1728B52AA6E4}">
                <adec:decorative xmlns:adec="http://schemas.microsoft.com/office/drawing/2017/decorative" val="1"/>
              </a:ext>
            </a:extLst>
          </p:cNvPr>
          <p:cNvGrpSpPr/>
          <p:nvPr/>
        </p:nvGrpSpPr>
        <p:grpSpPr>
          <a:xfrm>
            <a:off x="601762" y="3714487"/>
            <a:ext cx="472258" cy="472258"/>
            <a:chOff x="591756" y="3838822"/>
            <a:chExt cx="472258" cy="472258"/>
          </a:xfrm>
        </p:grpSpPr>
        <p:grpSp>
          <p:nvGrpSpPr>
            <p:cNvPr id="33" name="Group 32">
              <a:extLst>
                <a:ext uri="{FF2B5EF4-FFF2-40B4-BE49-F238E27FC236}">
                  <a16:creationId xmlns:a16="http://schemas.microsoft.com/office/drawing/2014/main" id="{F339AB0E-EB41-47DC-3B95-58188D580D69}"/>
                </a:ext>
                <a:ext uri="{C183D7F6-B498-43B3-948B-1728B52AA6E4}">
                  <adec:decorative xmlns:adec="http://schemas.microsoft.com/office/drawing/2017/decorative" val="1"/>
                </a:ext>
              </a:extLst>
            </p:cNvPr>
            <p:cNvGrpSpPr/>
            <p:nvPr/>
          </p:nvGrpSpPr>
          <p:grpSpPr>
            <a:xfrm>
              <a:off x="591756" y="3838822"/>
              <a:ext cx="472258" cy="472258"/>
              <a:chOff x="4863419" y="201635"/>
              <a:chExt cx="1828800" cy="1828800"/>
            </a:xfrm>
          </p:grpSpPr>
          <p:sp>
            <p:nvSpPr>
              <p:cNvPr id="34" name="Freeform: Shape 11">
                <a:extLst>
                  <a:ext uri="{FF2B5EF4-FFF2-40B4-BE49-F238E27FC236}">
                    <a16:creationId xmlns:a16="http://schemas.microsoft.com/office/drawing/2014/main" id="{75263846-D3E9-8A0A-3EF8-E6C584B80412}"/>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5" name="Oval 34">
                <a:extLst>
                  <a:ext uri="{FF2B5EF4-FFF2-40B4-BE49-F238E27FC236}">
                    <a16:creationId xmlns:a16="http://schemas.microsoft.com/office/drawing/2014/main" id="{DACFA3A3-A922-4E0F-9B27-D0071F628442}"/>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4" name="Graphic 72">
              <a:extLst>
                <a:ext uri="{FF2B5EF4-FFF2-40B4-BE49-F238E27FC236}">
                  <a16:creationId xmlns:a16="http://schemas.microsoft.com/office/drawing/2014/main" id="{515A82D6-84CB-127D-9712-11062B4742D4}"/>
                </a:ext>
                <a:ext uri="{C183D7F6-B498-43B3-948B-1728B52AA6E4}">
                  <adec:decorative xmlns:adec="http://schemas.microsoft.com/office/drawing/2017/decorative" val="1"/>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36" name="TextBox 35">
            <a:extLst>
              <a:ext uri="{FF2B5EF4-FFF2-40B4-BE49-F238E27FC236}">
                <a16:creationId xmlns:a16="http://schemas.microsoft.com/office/drawing/2014/main" id="{3A0A3735-C114-E83A-76A1-BD992865B7E6}"/>
              </a:ext>
            </a:extLst>
          </p:cNvPr>
          <p:cNvSpPr txBox="1"/>
          <p:nvPr/>
        </p:nvSpPr>
        <p:spPr>
          <a:xfrm>
            <a:off x="1223358" y="4452773"/>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Grant users permissions to create and access their Dev Box</a:t>
            </a:r>
          </a:p>
        </p:txBody>
      </p:sp>
      <p:grpSp>
        <p:nvGrpSpPr>
          <p:cNvPr id="85" name="Group 84">
            <a:extLst>
              <a:ext uri="{FF2B5EF4-FFF2-40B4-BE49-F238E27FC236}">
                <a16:creationId xmlns:a16="http://schemas.microsoft.com/office/drawing/2014/main" id="{210A4147-83EC-0876-B502-637307B9CCBE}"/>
              </a:ext>
              <a:ext uri="{C183D7F6-B498-43B3-948B-1728B52AA6E4}">
                <adec:decorative xmlns:adec="http://schemas.microsoft.com/office/drawing/2017/decorative" val="1"/>
              </a:ext>
            </a:extLst>
          </p:cNvPr>
          <p:cNvGrpSpPr/>
          <p:nvPr/>
        </p:nvGrpSpPr>
        <p:grpSpPr>
          <a:xfrm>
            <a:off x="601762" y="4370532"/>
            <a:ext cx="472258" cy="472258"/>
            <a:chOff x="591756" y="4494565"/>
            <a:chExt cx="472258" cy="472258"/>
          </a:xfrm>
        </p:grpSpPr>
        <p:grpSp>
          <p:nvGrpSpPr>
            <p:cNvPr id="37" name="Group 36">
              <a:extLst>
                <a:ext uri="{FF2B5EF4-FFF2-40B4-BE49-F238E27FC236}">
                  <a16:creationId xmlns:a16="http://schemas.microsoft.com/office/drawing/2014/main" id="{03D53F7E-A80A-B713-205C-8B0DC3DD6DAC}"/>
                </a:ext>
                <a:ext uri="{C183D7F6-B498-43B3-948B-1728B52AA6E4}">
                  <adec:decorative xmlns:adec="http://schemas.microsoft.com/office/drawing/2017/decorative" val="1"/>
                </a:ext>
              </a:extLst>
            </p:cNvPr>
            <p:cNvGrpSpPr/>
            <p:nvPr/>
          </p:nvGrpSpPr>
          <p:grpSpPr>
            <a:xfrm>
              <a:off x="591756" y="4494565"/>
              <a:ext cx="472258" cy="472258"/>
              <a:chOff x="4863419" y="201635"/>
              <a:chExt cx="1828800" cy="1828800"/>
            </a:xfrm>
          </p:grpSpPr>
          <p:sp>
            <p:nvSpPr>
              <p:cNvPr id="38" name="Freeform: Shape 11">
                <a:extLst>
                  <a:ext uri="{FF2B5EF4-FFF2-40B4-BE49-F238E27FC236}">
                    <a16:creationId xmlns:a16="http://schemas.microsoft.com/office/drawing/2014/main" id="{AF9EFB31-CB5A-6B37-032D-D10BDE49445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9" name="Oval 38">
                <a:extLst>
                  <a:ext uri="{FF2B5EF4-FFF2-40B4-BE49-F238E27FC236}">
                    <a16:creationId xmlns:a16="http://schemas.microsoft.com/office/drawing/2014/main" id="{B2D580C5-B0D1-351D-DA52-C77E3C4FE3C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5" name="rocket">
              <a:extLst>
                <a:ext uri="{FF2B5EF4-FFF2-40B4-BE49-F238E27FC236}">
                  <a16:creationId xmlns:a16="http://schemas.microsoft.com/office/drawing/2014/main" id="{AB45EF00-1FA1-F95D-F863-D9901C25F663}"/>
                </a:ext>
                <a:ext uri="{C183D7F6-B498-43B3-948B-1728B52AA6E4}">
                  <adec:decorative xmlns:adec="http://schemas.microsoft.com/office/drawing/2017/decorative" val="1"/>
                </a:ext>
              </a:extLst>
            </p:cNvPr>
            <p:cNvSpPr>
              <a:spLocks noChangeAspect="1" noEditPoints="1"/>
            </p:cNvSpPr>
            <p:nvPr/>
          </p:nvSpPr>
          <p:spPr bwMode="auto">
            <a:xfrm>
              <a:off x="724701" y="4629329"/>
              <a:ext cx="206368" cy="202730"/>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extLst>
      <p:ext uri="{BB962C8B-B14F-4D97-AF65-F5344CB8AC3E}">
        <p14:creationId xmlns:p14="http://schemas.microsoft.com/office/powerpoint/2010/main" val="96639464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a:cs typeface="Segoe UI Semibold"/>
              </a:rPr>
              <a:t>Create </a:t>
            </a:r>
            <a:r>
              <a:rPr lang="en-US" sz="2400" dirty="0">
                <a:latin typeface="Segoe UI Semibold"/>
                <a:cs typeface="Segoe UI Semibold"/>
              </a:rPr>
              <a:t>a Dev Box definition</a:t>
            </a:r>
            <a:endParaRPr lang="en-US" sz="2400" b="0" dirty="0">
              <a:latin typeface="Segoe UI Semibold" panose="020B0702040204020203" pitchFamily="34" charset="0"/>
              <a:cs typeface="Segoe UI Semibold" panose="020B0702040204020203" pitchFamily="34" charset="0"/>
            </a:endParaRP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4506226"/>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Rounded Corners 7">
            <a:extLst>
              <a:ext uri="{FF2B5EF4-FFF2-40B4-BE49-F238E27FC236}">
                <a16:creationId xmlns:a16="http://schemas.microsoft.com/office/drawing/2014/main" id="{BC0F9E41-CD44-AFD4-0C13-9E597B9D6EA1}"/>
              </a:ext>
              <a:ext uri="{C183D7F6-B498-43B3-948B-1728B52AA6E4}">
                <adec:decorative xmlns:adec="http://schemas.microsoft.com/office/drawing/2017/decorative" val="1"/>
              </a:ext>
            </a:extLst>
          </p:cNvPr>
          <p:cNvSpPr/>
          <p:nvPr/>
        </p:nvSpPr>
        <p:spPr bwMode="auto">
          <a:xfrm>
            <a:off x="3147184" y="5229286"/>
            <a:ext cx="955002" cy="247135"/>
          </a:xfrm>
          <a:prstGeom prst="round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3" name="Picture 2" descr="A screenshot of a computer&#10;&#10;Description automatically generated">
            <a:extLst>
              <a:ext uri="{FF2B5EF4-FFF2-40B4-BE49-F238E27FC236}">
                <a16:creationId xmlns:a16="http://schemas.microsoft.com/office/drawing/2014/main" id="{5D2F75E8-88EC-6C2E-781C-ABB1831CD0A8}"/>
              </a:ext>
            </a:extLst>
          </p:cNvPr>
          <p:cNvPicPr>
            <a:picLocks noChangeAspect="1"/>
          </p:cNvPicPr>
          <p:nvPr/>
        </p:nvPicPr>
        <p:blipFill>
          <a:blip r:embed="rId7"/>
          <a:stretch>
            <a:fillRect/>
          </a:stretch>
        </p:blipFill>
        <p:spPr>
          <a:xfrm>
            <a:off x="690769" y="1828092"/>
            <a:ext cx="7190960" cy="390584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3827A853-7E09-FA4E-F769-B4094AC676C4}"/>
              </a:ext>
            </a:extLst>
          </p:cNvPr>
          <p:cNvPicPr>
            <a:picLocks noChangeAspect="1"/>
          </p:cNvPicPr>
          <p:nvPr/>
        </p:nvPicPr>
        <p:blipFill>
          <a:blip r:embed="rId8"/>
          <a:stretch>
            <a:fillRect/>
          </a:stretch>
        </p:blipFill>
        <p:spPr>
          <a:xfrm>
            <a:off x="7656444" y="2728509"/>
            <a:ext cx="3836504" cy="3438504"/>
          </a:xfrm>
          <a:prstGeom prst="rect">
            <a:avLst/>
          </a:prstGeom>
        </p:spPr>
      </p:pic>
    </p:spTree>
    <p:custDataLst>
      <p:tags r:id="rId1"/>
    </p:custDataLst>
    <p:extLst>
      <p:ext uri="{BB962C8B-B14F-4D97-AF65-F5344CB8AC3E}">
        <p14:creationId xmlns:p14="http://schemas.microsoft.com/office/powerpoint/2010/main" val="201721099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60E8763-6C94-6292-80AA-1B64091B61F5}"/>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Start working in GitHub</a:t>
            </a:r>
            <a:endParaRPr kumimoji="0" lang="en-US"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10" name="Text Placeholder 9">
            <a:extLst>
              <a:ext uri="{FF2B5EF4-FFF2-40B4-BE49-F238E27FC236}">
                <a16:creationId xmlns:a16="http://schemas.microsoft.com/office/drawing/2014/main" id="{1E1C744A-EF62-5B6F-5E8D-AEEF3FC77279}"/>
              </a:ext>
            </a:extLst>
          </p:cNvPr>
          <p:cNvSpPr>
            <a:spLocks noGrp="1"/>
          </p:cNvSpPr>
          <p:nvPr>
            <p:ph type="body" sz="quarter" idx="12"/>
          </p:nvPr>
        </p:nvSpPr>
        <p:spPr/>
        <p:txBody>
          <a:bodyPr/>
          <a:lstStyle/>
          <a:p>
            <a:endParaRPr lang="en-US"/>
          </a:p>
        </p:txBody>
      </p:sp>
    </p:spTree>
    <p:custDataLst>
      <p:tags r:id="rId1"/>
    </p:custDataLst>
    <p:extLst>
      <p:ext uri="{BB962C8B-B14F-4D97-AF65-F5344CB8AC3E}">
        <p14:creationId xmlns:p14="http://schemas.microsoft.com/office/powerpoint/2010/main" val="225985146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5BB033A2-4E7D-6024-A2B4-E25023EB8B47}"/>
              </a:ext>
            </a:extLst>
          </p:cNvPr>
          <p:cNvSpPr/>
          <p:nvPr/>
        </p:nvSpPr>
        <p:spPr bwMode="auto">
          <a:xfrm>
            <a:off x="8362122" y="1603664"/>
            <a:ext cx="3305094" cy="347296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Lab 2 Architecture </a:t>
            </a:r>
            <a:endParaRPr lang="en-US" dirty="0"/>
          </a:p>
        </p:txBody>
      </p:sp>
      <p:sp>
        <p:nvSpPr>
          <p:cNvPr id="3" name="Rectangle 2">
            <a:extLst>
              <a:ext uri="{FF2B5EF4-FFF2-40B4-BE49-F238E27FC236}">
                <a16:creationId xmlns:a16="http://schemas.microsoft.com/office/drawing/2014/main" id="{408E6809-B3BE-06B0-7C60-B4C8D189E1C1}"/>
              </a:ext>
            </a:extLst>
          </p:cNvPr>
          <p:cNvSpPr/>
          <p:nvPr/>
        </p:nvSpPr>
        <p:spPr bwMode="auto">
          <a:xfrm>
            <a:off x="4106008" y="1613949"/>
            <a:ext cx="4121289" cy="347296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8" name="TextBox 7">
            <a:extLst>
              <a:ext uri="{FF2B5EF4-FFF2-40B4-BE49-F238E27FC236}">
                <a16:creationId xmlns:a16="http://schemas.microsoft.com/office/drawing/2014/main" id="{F857C626-A946-0108-CFE7-5BB76268A9F5}"/>
              </a:ext>
            </a:extLst>
          </p:cNvPr>
          <p:cNvSpPr txBox="1"/>
          <p:nvPr/>
        </p:nvSpPr>
        <p:spPr>
          <a:xfrm>
            <a:off x="4932485" y="1826885"/>
            <a:ext cx="1881554" cy="369332"/>
          </a:xfrm>
          <a:prstGeom prst="rect">
            <a:avLst/>
          </a:prstGeom>
          <a:noFill/>
        </p:spPr>
        <p:txBody>
          <a:bodyPr wrap="square">
            <a:spAutoFit/>
          </a:bodyPr>
          <a:lstStyle/>
          <a:p>
            <a:pPr algn="l" defTabSz="932472" fontAlgn="base">
              <a:spcBef>
                <a:spcPct val="0"/>
              </a:spcBef>
              <a:spcAft>
                <a:spcPct val="0"/>
              </a:spcAft>
            </a:pPr>
            <a:r>
              <a:rPr lang="en-US" sz="1800" dirty="0">
                <a:solidFill>
                  <a:schemeClr val="tx1"/>
                </a:solidFill>
                <a:ea typeface="Segoe UI" pitchFamily="34" charset="0"/>
                <a:cs typeface="Segoe UI" pitchFamily="34" charset="0"/>
              </a:rPr>
              <a:t>Application</a:t>
            </a:r>
          </a:p>
        </p:txBody>
      </p:sp>
      <p:sp>
        <p:nvSpPr>
          <p:cNvPr id="13" name="TextBox 12">
            <a:extLst>
              <a:ext uri="{FF2B5EF4-FFF2-40B4-BE49-F238E27FC236}">
                <a16:creationId xmlns:a16="http://schemas.microsoft.com/office/drawing/2014/main" id="{FA62B92E-3EBC-097F-6E65-D354B5AFCACB}"/>
              </a:ext>
            </a:extLst>
          </p:cNvPr>
          <p:cNvSpPr txBox="1"/>
          <p:nvPr/>
        </p:nvSpPr>
        <p:spPr>
          <a:xfrm>
            <a:off x="6171794" y="4354338"/>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first-workflow.yml</a:t>
            </a:r>
          </a:p>
        </p:txBody>
      </p:sp>
      <p:sp>
        <p:nvSpPr>
          <p:cNvPr id="15" name="TextBox 14">
            <a:extLst>
              <a:ext uri="{FF2B5EF4-FFF2-40B4-BE49-F238E27FC236}">
                <a16:creationId xmlns:a16="http://schemas.microsoft.com/office/drawing/2014/main" id="{5FFF5E36-029A-50DF-1C92-FC39F4BB7544}"/>
              </a:ext>
            </a:extLst>
          </p:cNvPr>
          <p:cNvSpPr txBox="1"/>
          <p:nvPr/>
        </p:nvSpPr>
        <p:spPr>
          <a:xfrm>
            <a:off x="8362121" y="1718208"/>
            <a:ext cx="2915950" cy="1754326"/>
          </a:xfrm>
          <a:prstGeom prst="rect">
            <a:avLst/>
          </a:prstGeom>
          <a:noFill/>
        </p:spPr>
        <p:txBody>
          <a:bodyPr wrap="square">
            <a:spAutoFit/>
          </a:bodyPr>
          <a:lstStyle/>
          <a:p>
            <a:pPr defTabSz="932472" fontAlgn="base">
              <a:spcBef>
                <a:spcPct val="0"/>
              </a:spcBef>
              <a:spcAft>
                <a:spcPct val="0"/>
              </a:spcAft>
            </a:pPr>
            <a:r>
              <a:rPr lang="en-US" sz="1800" b="1" dirty="0">
                <a:solidFill>
                  <a:schemeClr val="tx1"/>
                </a:solidFill>
                <a:ea typeface="Segoe UI" pitchFamily="34" charset="0"/>
                <a:cs typeface="Segoe UI" pitchFamily="34" charset="0"/>
              </a:rPr>
              <a:t>Issues</a:t>
            </a:r>
          </a:p>
          <a:p>
            <a:pPr defTabSz="932472" fontAlgn="base">
              <a:spcBef>
                <a:spcPct val="0"/>
              </a:spcBef>
              <a:spcAft>
                <a:spcPct val="0"/>
              </a:spcAft>
            </a:pPr>
            <a:r>
              <a:rPr lang="en-US" dirty="0">
                <a:ea typeface="Segoe UI" pitchFamily="34" charset="0"/>
                <a:cs typeface="Segoe UI" pitchFamily="34" charset="0"/>
              </a:rPr>
              <a:t>Issue 1 – Done</a:t>
            </a:r>
          </a:p>
          <a:p>
            <a:pPr defTabSz="932472" fontAlgn="base">
              <a:spcBef>
                <a:spcPct val="0"/>
              </a:spcBef>
              <a:spcAft>
                <a:spcPct val="0"/>
              </a:spcAft>
            </a:pPr>
            <a:r>
              <a:rPr lang="en-US" sz="1800" dirty="0">
                <a:solidFill>
                  <a:schemeClr val="tx1"/>
                </a:solidFill>
                <a:ea typeface="Segoe UI" pitchFamily="34" charset="0"/>
                <a:cs typeface="Segoe UI" pitchFamily="34" charset="0"/>
              </a:rPr>
              <a:t>Issue 2 - New</a:t>
            </a:r>
          </a:p>
          <a:p>
            <a:pPr defTabSz="932472" fontAlgn="base">
              <a:spcBef>
                <a:spcPct val="0"/>
              </a:spcBef>
              <a:spcAft>
                <a:spcPct val="0"/>
              </a:spcAft>
            </a:pPr>
            <a:r>
              <a:rPr lang="en-US" dirty="0">
                <a:ea typeface="Segoe UI" pitchFamily="34" charset="0"/>
                <a:cs typeface="Segoe UI" pitchFamily="34" charset="0"/>
              </a:rPr>
              <a:t>Issue 3 - New</a:t>
            </a:r>
          </a:p>
          <a:p>
            <a:pPr defTabSz="932472" fontAlgn="base">
              <a:spcBef>
                <a:spcPct val="0"/>
              </a:spcBef>
              <a:spcAft>
                <a:spcPct val="0"/>
              </a:spcAft>
            </a:pPr>
            <a:r>
              <a:rPr lang="en-US" sz="1800" dirty="0">
                <a:solidFill>
                  <a:schemeClr val="tx1"/>
                </a:solidFill>
                <a:ea typeface="Segoe UI" pitchFamily="34" charset="0"/>
                <a:cs typeface="Segoe UI" pitchFamily="34" charset="0"/>
              </a:rPr>
              <a:t>Issue 4 - New</a:t>
            </a:r>
          </a:p>
          <a:p>
            <a:pPr defTabSz="932472" fontAlgn="base">
              <a:spcBef>
                <a:spcPct val="0"/>
              </a:spcBef>
              <a:spcAft>
                <a:spcPct val="0"/>
              </a:spcAft>
            </a:pPr>
            <a:r>
              <a:rPr lang="en-US" dirty="0">
                <a:ea typeface="Segoe UI" pitchFamily="34" charset="0"/>
                <a:cs typeface="Segoe UI" pitchFamily="34" charset="0"/>
              </a:rPr>
              <a:t>Issue 5 - New</a:t>
            </a:r>
            <a:endParaRPr lang="en-US" sz="1800" dirty="0">
              <a:solidFill>
                <a:schemeClr val="tx1"/>
              </a:solidFill>
              <a:ea typeface="Segoe UI" pitchFamily="34" charset="0"/>
              <a:cs typeface="Segoe UI" pitchFamily="34" charset="0"/>
            </a:endParaRPr>
          </a:p>
        </p:txBody>
      </p:sp>
      <p:pic>
        <p:nvPicPr>
          <p:cNvPr id="16" name="Picture 15" descr="A black cat in a circle&#10;&#10;Description automatically generated">
            <a:extLst>
              <a:ext uri="{FF2B5EF4-FFF2-40B4-BE49-F238E27FC236}">
                <a16:creationId xmlns:a16="http://schemas.microsoft.com/office/drawing/2014/main" id="{8FA8EC0F-AD9C-DCC7-205B-54E604302FDA}"/>
              </a:ext>
            </a:extLst>
          </p:cNvPr>
          <p:cNvPicPr>
            <a:picLocks noChangeAspect="1"/>
          </p:cNvPicPr>
          <p:nvPr/>
        </p:nvPicPr>
        <p:blipFill>
          <a:blip r:embed="rId4"/>
          <a:stretch>
            <a:fillRect/>
          </a:stretch>
        </p:blipFill>
        <p:spPr>
          <a:xfrm>
            <a:off x="1685766" y="3045625"/>
            <a:ext cx="609610" cy="609610"/>
          </a:xfrm>
          <a:prstGeom prst="rect">
            <a:avLst/>
          </a:prstGeom>
        </p:spPr>
      </p:pic>
      <p:sp>
        <p:nvSpPr>
          <p:cNvPr id="18" name="TextBox 17">
            <a:extLst>
              <a:ext uri="{FF2B5EF4-FFF2-40B4-BE49-F238E27FC236}">
                <a16:creationId xmlns:a16="http://schemas.microsoft.com/office/drawing/2014/main" id="{3760FC5A-7135-9075-8470-7B9DE75B4C3A}"/>
              </a:ext>
            </a:extLst>
          </p:cNvPr>
          <p:cNvSpPr txBox="1"/>
          <p:nvPr/>
        </p:nvSpPr>
        <p:spPr>
          <a:xfrm>
            <a:off x="962819" y="3655235"/>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Lab</a:t>
            </a:r>
          </a:p>
          <a:p>
            <a:pPr algn="l" defTabSz="932472" fontAlgn="base">
              <a:spcBef>
                <a:spcPct val="0"/>
              </a:spcBef>
              <a:spcAft>
                <a:spcPct val="0"/>
              </a:spcAft>
            </a:pPr>
            <a:r>
              <a:rPr lang="en-US" sz="1800" dirty="0">
                <a:solidFill>
                  <a:schemeClr val="tx1"/>
                </a:solidFill>
                <a:ea typeface="Segoe UI" pitchFamily="34" charset="0"/>
                <a:cs typeface="Segoe UI" pitchFamily="34" charset="0"/>
              </a:rPr>
              <a:t>GitHub repository</a:t>
            </a:r>
          </a:p>
        </p:txBody>
      </p:sp>
      <p:cxnSp>
        <p:nvCxnSpPr>
          <p:cNvPr id="23" name="Straight Arrow Connector 22">
            <a:extLst>
              <a:ext uri="{FF2B5EF4-FFF2-40B4-BE49-F238E27FC236}">
                <a16:creationId xmlns:a16="http://schemas.microsoft.com/office/drawing/2014/main" id="{56CF9BA3-5C6F-D1C6-7BEC-7EB1605BB3A9}"/>
              </a:ext>
            </a:extLst>
          </p:cNvPr>
          <p:cNvCxnSpPr>
            <a:cxnSpLocks/>
            <a:stCxn id="16" idx="3"/>
            <a:endCxn id="3" idx="1"/>
          </p:cNvCxnSpPr>
          <p:nvPr/>
        </p:nvCxnSpPr>
        <p:spPr>
          <a:xfrm>
            <a:off x="2295376" y="3350430"/>
            <a:ext cx="1810632"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7" name="Picture 26" descr="A black cat in a circle&#10;&#10;Description automatically generated">
            <a:extLst>
              <a:ext uri="{FF2B5EF4-FFF2-40B4-BE49-F238E27FC236}">
                <a16:creationId xmlns:a16="http://schemas.microsoft.com/office/drawing/2014/main" id="{7B3990FA-9FE5-8CA3-49A7-7CD8910B1608}"/>
              </a:ext>
            </a:extLst>
          </p:cNvPr>
          <p:cNvPicPr>
            <a:picLocks noChangeAspect="1"/>
          </p:cNvPicPr>
          <p:nvPr/>
        </p:nvPicPr>
        <p:blipFill>
          <a:blip r:embed="rId4"/>
          <a:stretch>
            <a:fillRect/>
          </a:stretch>
        </p:blipFill>
        <p:spPr>
          <a:xfrm>
            <a:off x="4263903" y="999204"/>
            <a:ext cx="609610" cy="609610"/>
          </a:xfrm>
          <a:prstGeom prst="rect">
            <a:avLst/>
          </a:prstGeom>
        </p:spPr>
      </p:pic>
      <p:sp>
        <p:nvSpPr>
          <p:cNvPr id="28" name="TextBox 27">
            <a:extLst>
              <a:ext uri="{FF2B5EF4-FFF2-40B4-BE49-F238E27FC236}">
                <a16:creationId xmlns:a16="http://schemas.microsoft.com/office/drawing/2014/main" id="{12D73785-4849-90A9-AD8D-6DCA79D6BDC0}"/>
              </a:ext>
            </a:extLst>
          </p:cNvPr>
          <p:cNvSpPr txBox="1"/>
          <p:nvPr/>
        </p:nvSpPr>
        <p:spPr>
          <a:xfrm>
            <a:off x="4809857" y="1251475"/>
            <a:ext cx="2759140" cy="369332"/>
          </a:xfrm>
          <a:prstGeom prst="rect">
            <a:avLst/>
          </a:prstGeom>
          <a:noFill/>
        </p:spPr>
        <p:txBody>
          <a:bodyPr wrap="square">
            <a:spAutoFit/>
          </a:bodyPr>
          <a:lstStyle/>
          <a:p>
            <a:pPr defTabSz="932472" fontAlgn="base">
              <a:spcBef>
                <a:spcPct val="0"/>
              </a:spcBef>
              <a:spcAft>
                <a:spcPct val="0"/>
              </a:spcAft>
            </a:pPr>
            <a:r>
              <a:rPr lang="en-US" sz="1800" dirty="0">
                <a:solidFill>
                  <a:schemeClr val="tx1"/>
                </a:solidFill>
                <a:ea typeface="Segoe UI" pitchFamily="34" charset="0"/>
                <a:cs typeface="Segoe UI" pitchFamily="34" charset="0"/>
              </a:rPr>
              <a:t>Your GitHub repository</a:t>
            </a:r>
          </a:p>
        </p:txBody>
      </p:sp>
      <p:pic>
        <p:nvPicPr>
          <p:cNvPr id="30" name="Graphic 29">
            <a:extLst>
              <a:ext uri="{FF2B5EF4-FFF2-40B4-BE49-F238E27FC236}">
                <a16:creationId xmlns:a16="http://schemas.microsoft.com/office/drawing/2014/main" id="{7E601925-CA61-115D-773B-91AA09F6ADA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54390" y="1718208"/>
            <a:ext cx="578095" cy="578095"/>
          </a:xfrm>
          <a:prstGeom prst="rect">
            <a:avLst/>
          </a:prstGeom>
        </p:spPr>
      </p:pic>
      <p:sp>
        <p:nvSpPr>
          <p:cNvPr id="31" name="TextBox 30">
            <a:extLst>
              <a:ext uri="{FF2B5EF4-FFF2-40B4-BE49-F238E27FC236}">
                <a16:creationId xmlns:a16="http://schemas.microsoft.com/office/drawing/2014/main" id="{DD5DE15E-A614-765B-4430-4119F2189C93}"/>
              </a:ext>
            </a:extLst>
          </p:cNvPr>
          <p:cNvSpPr txBox="1"/>
          <p:nvPr/>
        </p:nvSpPr>
        <p:spPr>
          <a:xfrm>
            <a:off x="4932485" y="2438444"/>
            <a:ext cx="2478618" cy="369332"/>
          </a:xfrm>
          <a:prstGeom prst="rect">
            <a:avLst/>
          </a:prstGeom>
          <a:noFill/>
        </p:spPr>
        <p:txBody>
          <a:bodyPr wrap="square">
            <a:spAutoFit/>
          </a:bodyPr>
          <a:lstStyle/>
          <a:p>
            <a:pPr algn="l" defTabSz="932472" fontAlgn="base">
              <a:spcBef>
                <a:spcPct val="0"/>
              </a:spcBef>
              <a:spcAft>
                <a:spcPct val="0"/>
              </a:spcAft>
            </a:pPr>
            <a:r>
              <a:rPr lang="en-US" sz="1800" dirty="0">
                <a:solidFill>
                  <a:schemeClr val="tx1"/>
                </a:solidFill>
                <a:ea typeface="Segoe UI" pitchFamily="34" charset="0"/>
                <a:cs typeface="Segoe UI" pitchFamily="34" charset="0"/>
              </a:rPr>
              <a:t>InfrastructureAsCode</a:t>
            </a:r>
          </a:p>
        </p:txBody>
      </p:sp>
      <p:pic>
        <p:nvPicPr>
          <p:cNvPr id="32" name="Graphic 31">
            <a:extLst>
              <a:ext uri="{FF2B5EF4-FFF2-40B4-BE49-F238E27FC236}">
                <a16:creationId xmlns:a16="http://schemas.microsoft.com/office/drawing/2014/main" id="{3DD9872B-2718-2CF6-C40E-51C5CBAC0B0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54390" y="2334063"/>
            <a:ext cx="578095" cy="578095"/>
          </a:xfrm>
          <a:prstGeom prst="rect">
            <a:avLst/>
          </a:prstGeom>
        </p:spPr>
      </p:pic>
      <p:sp>
        <p:nvSpPr>
          <p:cNvPr id="35" name="TextBox 34">
            <a:extLst>
              <a:ext uri="{FF2B5EF4-FFF2-40B4-BE49-F238E27FC236}">
                <a16:creationId xmlns:a16="http://schemas.microsoft.com/office/drawing/2014/main" id="{F34420CB-F9DB-EE84-D973-52211AEE1BDA}"/>
              </a:ext>
            </a:extLst>
          </p:cNvPr>
          <p:cNvSpPr txBox="1"/>
          <p:nvPr/>
        </p:nvSpPr>
        <p:spPr>
          <a:xfrm>
            <a:off x="2018115" y="3018099"/>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Clone</a:t>
            </a:r>
          </a:p>
        </p:txBody>
      </p:sp>
      <p:pic>
        <p:nvPicPr>
          <p:cNvPr id="37" name="Picture 36" descr="A black cat in a circle&#10;&#10;Description automatically generated">
            <a:extLst>
              <a:ext uri="{FF2B5EF4-FFF2-40B4-BE49-F238E27FC236}">
                <a16:creationId xmlns:a16="http://schemas.microsoft.com/office/drawing/2014/main" id="{4768EB5C-C7D0-1941-06C6-73BB35148C5A}"/>
              </a:ext>
            </a:extLst>
          </p:cNvPr>
          <p:cNvPicPr>
            <a:picLocks noChangeAspect="1"/>
          </p:cNvPicPr>
          <p:nvPr/>
        </p:nvPicPr>
        <p:blipFill>
          <a:blip r:embed="rId4"/>
          <a:stretch>
            <a:fillRect/>
          </a:stretch>
        </p:blipFill>
        <p:spPr>
          <a:xfrm>
            <a:off x="8541183" y="976926"/>
            <a:ext cx="609610" cy="609610"/>
          </a:xfrm>
          <a:prstGeom prst="rect">
            <a:avLst/>
          </a:prstGeom>
        </p:spPr>
      </p:pic>
      <p:sp>
        <p:nvSpPr>
          <p:cNvPr id="38" name="TextBox 37">
            <a:extLst>
              <a:ext uri="{FF2B5EF4-FFF2-40B4-BE49-F238E27FC236}">
                <a16:creationId xmlns:a16="http://schemas.microsoft.com/office/drawing/2014/main" id="{F72C5F29-DD71-E205-498F-16EAA868A4DB}"/>
              </a:ext>
            </a:extLst>
          </p:cNvPr>
          <p:cNvSpPr txBox="1"/>
          <p:nvPr/>
        </p:nvSpPr>
        <p:spPr>
          <a:xfrm>
            <a:off x="9087137" y="1229197"/>
            <a:ext cx="2478618" cy="369332"/>
          </a:xfrm>
          <a:prstGeom prst="rect">
            <a:avLst/>
          </a:prstGeom>
          <a:noFill/>
        </p:spPr>
        <p:txBody>
          <a:bodyPr wrap="square">
            <a:spAutoFit/>
          </a:bodyPr>
          <a:lstStyle/>
          <a:p>
            <a:pPr defTabSz="932472" fontAlgn="base">
              <a:spcBef>
                <a:spcPct val="0"/>
              </a:spcBef>
              <a:spcAft>
                <a:spcPct val="0"/>
              </a:spcAft>
            </a:pPr>
            <a:r>
              <a:rPr lang="en-US" sz="1800" dirty="0">
                <a:solidFill>
                  <a:schemeClr val="tx1"/>
                </a:solidFill>
                <a:ea typeface="Segoe UI" pitchFamily="34" charset="0"/>
                <a:cs typeface="Segoe UI" pitchFamily="34" charset="0"/>
              </a:rPr>
              <a:t>GitHub Project board</a:t>
            </a:r>
          </a:p>
        </p:txBody>
      </p:sp>
      <p:sp>
        <p:nvSpPr>
          <p:cNvPr id="41" name="TextBox 40">
            <a:extLst>
              <a:ext uri="{FF2B5EF4-FFF2-40B4-BE49-F238E27FC236}">
                <a16:creationId xmlns:a16="http://schemas.microsoft.com/office/drawing/2014/main" id="{D40F5CAB-5026-D5CF-97C2-C6BC6C348AAA}"/>
              </a:ext>
            </a:extLst>
          </p:cNvPr>
          <p:cNvSpPr txBox="1"/>
          <p:nvPr/>
        </p:nvSpPr>
        <p:spPr>
          <a:xfrm>
            <a:off x="4932485" y="3119619"/>
            <a:ext cx="2478618" cy="369332"/>
          </a:xfrm>
          <a:prstGeom prst="rect">
            <a:avLst/>
          </a:prstGeom>
          <a:noFill/>
        </p:spPr>
        <p:txBody>
          <a:bodyPr wrap="square">
            <a:spAutoFit/>
          </a:bodyPr>
          <a:lstStyle/>
          <a:p>
            <a:pPr algn="l" defTabSz="932472" fontAlgn="base">
              <a:spcBef>
                <a:spcPct val="0"/>
              </a:spcBef>
              <a:spcAft>
                <a:spcPct val="0"/>
              </a:spcAft>
            </a:pPr>
            <a:r>
              <a:rPr lang="en-US" sz="1800" dirty="0">
                <a:solidFill>
                  <a:schemeClr val="tx1"/>
                </a:solidFill>
                <a:ea typeface="Segoe UI" pitchFamily="34" charset="0"/>
                <a:cs typeface="Segoe UI" pitchFamily="34" charset="0"/>
              </a:rPr>
              <a:t>.github</a:t>
            </a:r>
          </a:p>
        </p:txBody>
      </p:sp>
      <p:pic>
        <p:nvPicPr>
          <p:cNvPr id="42" name="Graphic 41">
            <a:extLst>
              <a:ext uri="{FF2B5EF4-FFF2-40B4-BE49-F238E27FC236}">
                <a16:creationId xmlns:a16="http://schemas.microsoft.com/office/drawing/2014/main" id="{BABEE028-BA69-3B78-F592-CAB13F795F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54390" y="3015238"/>
            <a:ext cx="578095" cy="578095"/>
          </a:xfrm>
          <a:prstGeom prst="rect">
            <a:avLst/>
          </a:prstGeom>
        </p:spPr>
      </p:pic>
      <p:pic>
        <p:nvPicPr>
          <p:cNvPr id="43" name="Graphic 42">
            <a:extLst>
              <a:ext uri="{FF2B5EF4-FFF2-40B4-BE49-F238E27FC236}">
                <a16:creationId xmlns:a16="http://schemas.microsoft.com/office/drawing/2014/main" id="{B77711B4-CD7E-73A7-CADC-BC112D0EA4E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21086" y="3654759"/>
            <a:ext cx="578095" cy="578095"/>
          </a:xfrm>
          <a:prstGeom prst="rect">
            <a:avLst/>
          </a:prstGeom>
        </p:spPr>
      </p:pic>
      <p:sp>
        <p:nvSpPr>
          <p:cNvPr id="44" name="TextBox 43">
            <a:extLst>
              <a:ext uri="{FF2B5EF4-FFF2-40B4-BE49-F238E27FC236}">
                <a16:creationId xmlns:a16="http://schemas.microsoft.com/office/drawing/2014/main" id="{D11D9292-98CF-56BB-F864-8720C791BB63}"/>
              </a:ext>
            </a:extLst>
          </p:cNvPr>
          <p:cNvSpPr txBox="1"/>
          <p:nvPr/>
        </p:nvSpPr>
        <p:spPr>
          <a:xfrm>
            <a:off x="5599181" y="3759140"/>
            <a:ext cx="1308246" cy="369332"/>
          </a:xfrm>
          <a:prstGeom prst="rect">
            <a:avLst/>
          </a:prstGeom>
          <a:noFill/>
        </p:spPr>
        <p:txBody>
          <a:bodyPr wrap="square">
            <a:spAutoFit/>
          </a:bodyPr>
          <a:lstStyle/>
          <a:p>
            <a:pPr algn="l" defTabSz="932472" fontAlgn="base">
              <a:spcBef>
                <a:spcPct val="0"/>
              </a:spcBef>
              <a:spcAft>
                <a:spcPct val="0"/>
              </a:spcAft>
            </a:pPr>
            <a:r>
              <a:rPr lang="en-US" sz="1800" dirty="0">
                <a:solidFill>
                  <a:schemeClr val="tx1"/>
                </a:solidFill>
                <a:ea typeface="Segoe UI" pitchFamily="34" charset="0"/>
                <a:cs typeface="Segoe UI" pitchFamily="34" charset="0"/>
              </a:rPr>
              <a:t>workflows</a:t>
            </a:r>
          </a:p>
        </p:txBody>
      </p:sp>
      <p:pic>
        <p:nvPicPr>
          <p:cNvPr id="46" name="Graphic 45">
            <a:extLst>
              <a:ext uri="{FF2B5EF4-FFF2-40B4-BE49-F238E27FC236}">
                <a16:creationId xmlns:a16="http://schemas.microsoft.com/office/drawing/2014/main" id="{1B3D462D-9869-8DC9-52E9-C080E47C9CF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75210" y="4232853"/>
            <a:ext cx="578094" cy="578094"/>
          </a:xfrm>
          <a:prstGeom prst="rect">
            <a:avLst/>
          </a:prstGeom>
        </p:spPr>
      </p:pic>
    </p:spTree>
    <p:custDataLst>
      <p:tags r:id="rId1"/>
    </p:custDataLst>
    <p:extLst>
      <p:ext uri="{BB962C8B-B14F-4D97-AF65-F5344CB8AC3E}">
        <p14:creationId xmlns:p14="http://schemas.microsoft.com/office/powerpoint/2010/main" val="55117390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Introductions: Start working in GitHub</a:t>
            </a:r>
          </a:p>
        </p:txBody>
      </p:sp>
      <p:grpSp>
        <p:nvGrpSpPr>
          <p:cNvPr id="47" name="Group 46">
            <a:extLst>
              <a:ext uri="{FF2B5EF4-FFF2-40B4-BE49-F238E27FC236}">
                <a16:creationId xmlns:a16="http://schemas.microsoft.com/office/drawing/2014/main" id="{0A7FDF06-EFFB-19CD-08CC-02A34A1A0A12}"/>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46" name="Freeform: Shape 45">
              <a:extLst>
                <a:ext uri="{FF2B5EF4-FFF2-40B4-BE49-F238E27FC236}">
                  <a16:creationId xmlns:a16="http://schemas.microsoft.com/office/drawing/2014/main" id="{F0BE8041-3CCE-3F0F-2E63-F732A3C40FA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grpSp>
          <p:nvGrpSpPr>
            <p:cNvPr id="44" name="Group 43">
              <a:extLst>
                <a:ext uri="{FF2B5EF4-FFF2-40B4-BE49-F238E27FC236}">
                  <a16:creationId xmlns:a16="http://schemas.microsoft.com/office/drawing/2014/main" id="{ADA7C369-C07F-7836-347C-371887117C89}"/>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9E6481FD-3B54-4776-3820-44A780A43363}"/>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8" name="Graphic 160">
                <a:extLst>
                  <a:ext uri="{FF2B5EF4-FFF2-40B4-BE49-F238E27FC236}">
                    <a16:creationId xmlns:a16="http://schemas.microsoft.com/office/drawing/2014/main" id="{4F9CB3E7-A242-E97B-4AB7-66E3E5CD9892}"/>
                  </a:ext>
                </a:extLst>
              </p:cNvPr>
              <p:cNvGrpSpPr/>
              <p:nvPr/>
            </p:nvGrpSpPr>
            <p:grpSpPr>
              <a:xfrm>
                <a:off x="10537246" y="449420"/>
                <a:ext cx="356078" cy="508002"/>
                <a:chOff x="7053892" y="4608173"/>
                <a:chExt cx="402719" cy="574549"/>
              </a:xfrm>
              <a:noFill/>
            </p:grpSpPr>
            <p:sp>
              <p:nvSpPr>
                <p:cNvPr id="10" name="Freeform: Shape 9">
                  <a:extLst>
                    <a:ext uri="{FF2B5EF4-FFF2-40B4-BE49-F238E27FC236}">
                      <a16:creationId xmlns:a16="http://schemas.microsoft.com/office/drawing/2014/main" id="{29819F1B-3C24-8486-5FAF-FA2FB944A82D}"/>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Shape 10">
                  <a:extLst>
                    <a:ext uri="{FF2B5EF4-FFF2-40B4-BE49-F238E27FC236}">
                      <a16:creationId xmlns:a16="http://schemas.microsoft.com/office/drawing/2014/main" id="{E02D17B9-1B19-2B34-B172-64898DF0A14F}"/>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Shape 11">
                  <a:extLst>
                    <a:ext uri="{FF2B5EF4-FFF2-40B4-BE49-F238E27FC236}">
                      <a16:creationId xmlns:a16="http://schemas.microsoft.com/office/drawing/2014/main" id="{4076AE6B-F640-0C98-DD66-A86DF72017E7}"/>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Shape 12">
                  <a:extLst>
                    <a:ext uri="{FF2B5EF4-FFF2-40B4-BE49-F238E27FC236}">
                      <a16:creationId xmlns:a16="http://schemas.microsoft.com/office/drawing/2014/main" id="{A3AF4CCF-6A62-29B6-78C7-1883CDEE8789}"/>
                    </a:ext>
                    <a:ext uri="{C183D7F6-B498-43B3-948B-1728B52AA6E4}">
                      <adec:decorative xmlns:adec="http://schemas.microsoft.com/office/drawing/2017/decorative" val="1"/>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8C61D727-DE3B-B1A3-A452-6E0FE3322DA4}"/>
                    </a:ext>
                    <a:ext uri="{C183D7F6-B498-43B3-948B-1728B52AA6E4}">
                      <adec:decorative xmlns:adec="http://schemas.microsoft.com/office/drawing/2017/decorative" val="1"/>
                    </a:ext>
                  </a:extLst>
                </p:cNvPr>
                <p:cNvSpPr/>
                <p:nvPr/>
              </p:nvSpPr>
              <p:spPr>
                <a:xfrm>
                  <a:off x="7156858" y="4914595"/>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B225B4AC-F59D-D1F2-F2C0-F47701BF0CE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Shape 15">
                  <a:extLst>
                    <a:ext uri="{FF2B5EF4-FFF2-40B4-BE49-F238E27FC236}">
                      <a16:creationId xmlns:a16="http://schemas.microsoft.com/office/drawing/2014/main" id="{1DDF50A4-46DC-0AB3-DBA2-098B3038D85B}"/>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Shape 16">
                  <a:extLst>
                    <a:ext uri="{FF2B5EF4-FFF2-40B4-BE49-F238E27FC236}">
                      <a16:creationId xmlns:a16="http://schemas.microsoft.com/office/drawing/2014/main" id="{A8E1DCC1-B2D4-7B98-B800-068F293A58CD}"/>
                    </a:ext>
                    <a:ext uri="{C183D7F6-B498-43B3-948B-1728B52AA6E4}">
                      <adec:decorative xmlns:adec="http://schemas.microsoft.com/office/drawing/2017/decorative" val="1"/>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aphic 160">
                  <a:extLst>
                    <a:ext uri="{FF2B5EF4-FFF2-40B4-BE49-F238E27FC236}">
                      <a16:creationId xmlns:a16="http://schemas.microsoft.com/office/drawing/2014/main" id="{73CE5EA2-8E9C-A70A-3C54-0189A91D5D33}"/>
                    </a:ext>
                  </a:extLst>
                </p:cNvPr>
                <p:cNvGrpSpPr/>
                <p:nvPr/>
              </p:nvGrpSpPr>
              <p:grpSpPr>
                <a:xfrm>
                  <a:off x="7258849" y="4914595"/>
                  <a:ext cx="197762" cy="268127"/>
                  <a:chOff x="7258849" y="4914595"/>
                  <a:chExt cx="197762" cy="268127"/>
                </a:xfrm>
                <a:noFill/>
              </p:grpSpPr>
              <p:sp>
                <p:nvSpPr>
                  <p:cNvPr id="19" name="Freeform: Shape 18">
                    <a:extLst>
                      <a:ext uri="{FF2B5EF4-FFF2-40B4-BE49-F238E27FC236}">
                        <a16:creationId xmlns:a16="http://schemas.microsoft.com/office/drawing/2014/main" id="{A5B07CD7-E583-5E7F-5F47-6D4BF3E20E7A}"/>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Shape 19">
                    <a:extLst>
                      <a:ext uri="{FF2B5EF4-FFF2-40B4-BE49-F238E27FC236}">
                        <a16:creationId xmlns:a16="http://schemas.microsoft.com/office/drawing/2014/main" id="{7CF9742E-30CA-8F18-035C-7F8E67318434}"/>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sp>
        <p:nvSpPr>
          <p:cNvPr id="21" name="TextBox 20">
            <a:extLst>
              <a:ext uri="{FF2B5EF4-FFF2-40B4-BE49-F238E27FC236}">
                <a16:creationId xmlns:a16="http://schemas.microsoft.com/office/drawing/2014/main" id="{68C8CFE1-65AB-E14A-D550-F9CC1A93CFC5}"/>
              </a:ext>
            </a:extLst>
          </p:cNvPr>
          <p:cNvSpPr txBox="1"/>
          <p:nvPr/>
        </p:nvSpPr>
        <p:spPr>
          <a:xfrm>
            <a:off x="598714" y="1189100"/>
            <a:ext cx="11008068" cy="553998"/>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dirty="0"/>
              <a:t>In this lab, you’ll begin by creating a GitHub repository. From there, you will create a GitHub Project and associate issues with that project. Finally, you will create a simple GitHub Actions workflow.</a:t>
            </a:r>
          </a:p>
        </p:txBody>
      </p:sp>
      <p:sp>
        <p:nvSpPr>
          <p:cNvPr id="22" name="Rectangle: Top Corners Rounded 21">
            <a:extLst>
              <a:ext uri="{FF2B5EF4-FFF2-40B4-BE49-F238E27FC236}">
                <a16:creationId xmlns:a16="http://schemas.microsoft.com/office/drawing/2014/main" id="{DCB2C171-D2C3-8EA9-8D15-F13D5156428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3" name="TextBox 22">
            <a:extLst>
              <a:ext uri="{FF2B5EF4-FFF2-40B4-BE49-F238E27FC236}">
                <a16:creationId xmlns:a16="http://schemas.microsoft.com/office/drawing/2014/main" id="{9DA05131-6770-3582-BD7D-A41220780897}"/>
              </a:ext>
            </a:extLst>
          </p:cNvPr>
          <p:cNvSpPr txBox="1"/>
          <p:nvPr/>
        </p:nvSpPr>
        <p:spPr>
          <a:xfrm>
            <a:off x="598714" y="1979804"/>
            <a:ext cx="5992586" cy="246221"/>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sz="1600" b="1">
                <a:solidFill>
                  <a:schemeClr val="tx2"/>
                </a:solidFill>
              </a:rPr>
              <a:t>After completing this lab, you’ll be able to:</a:t>
            </a:r>
          </a:p>
        </p:txBody>
      </p:sp>
      <p:sp>
        <p:nvSpPr>
          <p:cNvPr id="27" name="TextBox 26">
            <a:extLst>
              <a:ext uri="{FF2B5EF4-FFF2-40B4-BE49-F238E27FC236}">
                <a16:creationId xmlns:a16="http://schemas.microsoft.com/office/drawing/2014/main" id="{2110CA23-E319-B299-E485-6F98BFAFC1EC}"/>
              </a:ext>
            </a:extLst>
          </p:cNvPr>
          <p:cNvSpPr txBox="1"/>
          <p:nvPr/>
        </p:nvSpPr>
        <p:spPr>
          <a:xfrm>
            <a:off x="1223358" y="2484637"/>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Create a GitHub repository.</a:t>
            </a:r>
          </a:p>
        </p:txBody>
      </p:sp>
      <p:grpSp>
        <p:nvGrpSpPr>
          <p:cNvPr id="83" name="Group 82">
            <a:extLst>
              <a:ext uri="{FF2B5EF4-FFF2-40B4-BE49-F238E27FC236}">
                <a16:creationId xmlns:a16="http://schemas.microsoft.com/office/drawing/2014/main" id="{18BA068A-C6EB-2213-E799-BAC9BBAF20C6}"/>
              </a:ext>
              <a:ext uri="{C183D7F6-B498-43B3-948B-1728B52AA6E4}">
                <adec:decorative xmlns:adec="http://schemas.microsoft.com/office/drawing/2017/decorative" val="1"/>
              </a:ext>
            </a:extLst>
          </p:cNvPr>
          <p:cNvGrpSpPr/>
          <p:nvPr/>
        </p:nvGrpSpPr>
        <p:grpSpPr>
          <a:xfrm>
            <a:off x="601762" y="2402396"/>
            <a:ext cx="472258" cy="472258"/>
            <a:chOff x="591756" y="2359696"/>
            <a:chExt cx="472258" cy="472258"/>
          </a:xfrm>
        </p:grpSpPr>
        <p:grpSp>
          <p:nvGrpSpPr>
            <p:cNvPr id="24" name="Group 23">
              <a:extLst>
                <a:ext uri="{FF2B5EF4-FFF2-40B4-BE49-F238E27FC236}">
                  <a16:creationId xmlns:a16="http://schemas.microsoft.com/office/drawing/2014/main" id="{78956D2B-0068-D1E7-1704-C9AFBA7F190A}"/>
                </a:ext>
                <a:ext uri="{C183D7F6-B498-43B3-948B-1728B52AA6E4}">
                  <adec:decorative xmlns:adec="http://schemas.microsoft.com/office/drawing/2017/decorative" val="1"/>
                </a:ext>
              </a:extLst>
            </p:cNvPr>
            <p:cNvGrpSpPr/>
            <p:nvPr/>
          </p:nvGrpSpPr>
          <p:grpSpPr>
            <a:xfrm>
              <a:off x="591756" y="2359696"/>
              <a:ext cx="472258" cy="472258"/>
              <a:chOff x="591756" y="2678861"/>
              <a:chExt cx="472258" cy="472258"/>
            </a:xfrm>
          </p:grpSpPr>
          <p:sp>
            <p:nvSpPr>
              <p:cNvPr id="25" name="Freeform: Shape 11">
                <a:extLst>
                  <a:ext uri="{FF2B5EF4-FFF2-40B4-BE49-F238E27FC236}">
                    <a16:creationId xmlns:a16="http://schemas.microsoft.com/office/drawing/2014/main" id="{A05D968C-C425-1322-8C6B-93DCD945E654}"/>
                  </a:ext>
                  <a:ext uri="{C183D7F6-B498-43B3-948B-1728B52AA6E4}">
                    <adec:decorative xmlns:adec="http://schemas.microsoft.com/office/drawing/2017/decorative" val="1"/>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6" name="Oval 25">
                <a:extLst>
                  <a:ext uri="{FF2B5EF4-FFF2-40B4-BE49-F238E27FC236}">
                    <a16:creationId xmlns:a16="http://schemas.microsoft.com/office/drawing/2014/main" id="{3BF49955-259C-90B2-1028-06AC4044A6F4}"/>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 name="UniversalApp_E8CC">
              <a:extLst>
                <a:ext uri="{FF2B5EF4-FFF2-40B4-BE49-F238E27FC236}">
                  <a16:creationId xmlns:a16="http://schemas.microsoft.com/office/drawing/2014/main" id="{3628213E-77F6-63A6-0888-F760135FBC9F}"/>
                </a:ext>
                <a:ext uri="{C183D7F6-B498-43B3-948B-1728B52AA6E4}">
                  <adec:decorative xmlns:adec="http://schemas.microsoft.com/office/drawing/2017/decorative" val="1"/>
                </a:ext>
              </a:extLst>
            </p:cNvPr>
            <p:cNvSpPr>
              <a:spLocks noChangeAspect="1" noEditPoints="1"/>
            </p:cNvSpPr>
            <p:nvPr/>
          </p:nvSpPr>
          <p:spPr bwMode="auto">
            <a:xfrm>
              <a:off x="705651" y="2506128"/>
              <a:ext cx="244468" cy="179394"/>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8" name="TextBox 27">
            <a:extLst>
              <a:ext uri="{FF2B5EF4-FFF2-40B4-BE49-F238E27FC236}">
                <a16:creationId xmlns:a16="http://schemas.microsoft.com/office/drawing/2014/main" id="{0A250D4B-4C44-4636-CA86-49CB47665514}"/>
              </a:ext>
            </a:extLst>
          </p:cNvPr>
          <p:cNvSpPr txBox="1"/>
          <p:nvPr/>
        </p:nvSpPr>
        <p:spPr>
          <a:xfrm>
            <a:off x="1223358" y="3140682"/>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Create a GitHub Project.</a:t>
            </a:r>
          </a:p>
        </p:txBody>
      </p:sp>
      <p:grpSp>
        <p:nvGrpSpPr>
          <p:cNvPr id="82" name="Group 81">
            <a:extLst>
              <a:ext uri="{FF2B5EF4-FFF2-40B4-BE49-F238E27FC236}">
                <a16:creationId xmlns:a16="http://schemas.microsoft.com/office/drawing/2014/main" id="{EAEF69F6-2694-697D-7D1E-149050B419BB}"/>
              </a:ext>
              <a:ext uri="{C183D7F6-B498-43B3-948B-1728B52AA6E4}">
                <adec:decorative xmlns:adec="http://schemas.microsoft.com/office/drawing/2017/decorative" val="1"/>
              </a:ext>
            </a:extLst>
          </p:cNvPr>
          <p:cNvGrpSpPr/>
          <p:nvPr/>
        </p:nvGrpSpPr>
        <p:grpSpPr>
          <a:xfrm>
            <a:off x="601762" y="3058441"/>
            <a:ext cx="472258" cy="472258"/>
            <a:chOff x="591756" y="3183079"/>
            <a:chExt cx="472258" cy="472258"/>
          </a:xfrm>
        </p:grpSpPr>
        <p:grpSp>
          <p:nvGrpSpPr>
            <p:cNvPr id="29" name="Group 28">
              <a:extLst>
                <a:ext uri="{FF2B5EF4-FFF2-40B4-BE49-F238E27FC236}">
                  <a16:creationId xmlns:a16="http://schemas.microsoft.com/office/drawing/2014/main" id="{C3408F81-0293-46C4-DC12-DB67FC14B236}"/>
                </a:ext>
                <a:ext uri="{C183D7F6-B498-43B3-948B-1728B52AA6E4}">
                  <adec:decorative xmlns:adec="http://schemas.microsoft.com/office/drawing/2017/decorative" val="1"/>
                </a:ext>
              </a:extLst>
            </p:cNvPr>
            <p:cNvGrpSpPr/>
            <p:nvPr/>
          </p:nvGrpSpPr>
          <p:grpSpPr>
            <a:xfrm>
              <a:off x="591756" y="3183079"/>
              <a:ext cx="472258" cy="472258"/>
              <a:chOff x="4863419" y="201635"/>
              <a:chExt cx="1828800" cy="1828800"/>
            </a:xfrm>
          </p:grpSpPr>
          <p:sp>
            <p:nvSpPr>
              <p:cNvPr id="30" name="Freeform: Shape 11">
                <a:extLst>
                  <a:ext uri="{FF2B5EF4-FFF2-40B4-BE49-F238E27FC236}">
                    <a16:creationId xmlns:a16="http://schemas.microsoft.com/office/drawing/2014/main" id="{D24F269A-A5E5-DE3B-1F5A-7B050EF2D87C}"/>
                  </a:ext>
                  <a:ext uri="{C183D7F6-B498-43B3-948B-1728B52AA6E4}">
                    <adec:decorative xmlns:adec="http://schemas.microsoft.com/office/drawing/2017/decorative" val="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1" name="Oval 30">
                <a:extLst>
                  <a:ext uri="{FF2B5EF4-FFF2-40B4-BE49-F238E27FC236}">
                    <a16:creationId xmlns:a16="http://schemas.microsoft.com/office/drawing/2014/main" id="{7D5072F9-FA9A-8E51-49F6-91712DC534A6}"/>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3" name="Freeform 96">
              <a:extLst>
                <a:ext uri="{FF2B5EF4-FFF2-40B4-BE49-F238E27FC236}">
                  <a16:creationId xmlns:a16="http://schemas.microsoft.com/office/drawing/2014/main" id="{92AB6C3B-6752-A923-9889-0A8A36A76ED6}"/>
                </a:ext>
                <a:ext uri="{C183D7F6-B498-43B3-948B-1728B52AA6E4}">
                  <adec:decorative xmlns:adec="http://schemas.microsoft.com/office/drawing/2017/decorative" val="1"/>
                </a:ext>
              </a:extLst>
            </p:cNvPr>
            <p:cNvSpPr>
              <a:spLocks noChangeAspect="1" noEditPoints="1"/>
            </p:cNvSpPr>
            <p:nvPr/>
          </p:nvSpPr>
          <p:spPr bwMode="auto">
            <a:xfrm>
              <a:off x="698706" y="3300265"/>
              <a:ext cx="258358" cy="237886"/>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2" name="TextBox 31">
            <a:extLst>
              <a:ext uri="{FF2B5EF4-FFF2-40B4-BE49-F238E27FC236}">
                <a16:creationId xmlns:a16="http://schemas.microsoft.com/office/drawing/2014/main" id="{93C8FB2B-8EDA-992B-5C01-296093DB1125}"/>
              </a:ext>
            </a:extLst>
          </p:cNvPr>
          <p:cNvSpPr txBox="1"/>
          <p:nvPr/>
        </p:nvSpPr>
        <p:spPr>
          <a:xfrm>
            <a:off x="1223358" y="3796728"/>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Assign issues to teammates and navigate a project board.</a:t>
            </a:r>
          </a:p>
        </p:txBody>
      </p:sp>
      <p:grpSp>
        <p:nvGrpSpPr>
          <p:cNvPr id="84" name="Group 83">
            <a:extLst>
              <a:ext uri="{FF2B5EF4-FFF2-40B4-BE49-F238E27FC236}">
                <a16:creationId xmlns:a16="http://schemas.microsoft.com/office/drawing/2014/main" id="{1F91AC89-152D-5B9C-F26B-29D4A7100C52}"/>
              </a:ext>
              <a:ext uri="{C183D7F6-B498-43B3-948B-1728B52AA6E4}">
                <adec:decorative xmlns:adec="http://schemas.microsoft.com/office/drawing/2017/decorative" val="1"/>
              </a:ext>
            </a:extLst>
          </p:cNvPr>
          <p:cNvGrpSpPr/>
          <p:nvPr/>
        </p:nvGrpSpPr>
        <p:grpSpPr>
          <a:xfrm>
            <a:off x="601762" y="3714487"/>
            <a:ext cx="472258" cy="472258"/>
            <a:chOff x="591756" y="3838822"/>
            <a:chExt cx="472258" cy="472258"/>
          </a:xfrm>
        </p:grpSpPr>
        <p:grpSp>
          <p:nvGrpSpPr>
            <p:cNvPr id="33" name="Group 32">
              <a:extLst>
                <a:ext uri="{FF2B5EF4-FFF2-40B4-BE49-F238E27FC236}">
                  <a16:creationId xmlns:a16="http://schemas.microsoft.com/office/drawing/2014/main" id="{F339AB0E-EB41-47DC-3B95-58188D580D69}"/>
                </a:ext>
                <a:ext uri="{C183D7F6-B498-43B3-948B-1728B52AA6E4}">
                  <adec:decorative xmlns:adec="http://schemas.microsoft.com/office/drawing/2017/decorative" val="1"/>
                </a:ext>
              </a:extLst>
            </p:cNvPr>
            <p:cNvGrpSpPr/>
            <p:nvPr/>
          </p:nvGrpSpPr>
          <p:grpSpPr>
            <a:xfrm>
              <a:off x="591756" y="3838822"/>
              <a:ext cx="472258" cy="472258"/>
              <a:chOff x="4863419" y="201635"/>
              <a:chExt cx="1828800" cy="1828800"/>
            </a:xfrm>
          </p:grpSpPr>
          <p:sp>
            <p:nvSpPr>
              <p:cNvPr id="34" name="Freeform: Shape 11">
                <a:extLst>
                  <a:ext uri="{FF2B5EF4-FFF2-40B4-BE49-F238E27FC236}">
                    <a16:creationId xmlns:a16="http://schemas.microsoft.com/office/drawing/2014/main" id="{75263846-D3E9-8A0A-3EF8-E6C584B80412}"/>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5" name="Oval 34">
                <a:extLst>
                  <a:ext uri="{FF2B5EF4-FFF2-40B4-BE49-F238E27FC236}">
                    <a16:creationId xmlns:a16="http://schemas.microsoft.com/office/drawing/2014/main" id="{DACFA3A3-A922-4E0F-9B27-D0071F628442}"/>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4" name="Graphic 72">
              <a:extLst>
                <a:ext uri="{FF2B5EF4-FFF2-40B4-BE49-F238E27FC236}">
                  <a16:creationId xmlns:a16="http://schemas.microsoft.com/office/drawing/2014/main" id="{515A82D6-84CB-127D-9712-11062B4742D4}"/>
                </a:ext>
                <a:ext uri="{C183D7F6-B498-43B3-948B-1728B52AA6E4}">
                  <adec:decorative xmlns:adec="http://schemas.microsoft.com/office/drawing/2017/decorative" val="1"/>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36" name="TextBox 35">
            <a:extLst>
              <a:ext uri="{FF2B5EF4-FFF2-40B4-BE49-F238E27FC236}">
                <a16:creationId xmlns:a16="http://schemas.microsoft.com/office/drawing/2014/main" id="{3A0A3735-C114-E83A-76A1-BD992865B7E6}"/>
              </a:ext>
            </a:extLst>
          </p:cNvPr>
          <p:cNvSpPr txBox="1"/>
          <p:nvPr/>
        </p:nvSpPr>
        <p:spPr>
          <a:xfrm>
            <a:off x="1223358" y="4452773"/>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Add custom fields to issues.</a:t>
            </a:r>
          </a:p>
        </p:txBody>
      </p:sp>
      <p:grpSp>
        <p:nvGrpSpPr>
          <p:cNvPr id="85" name="Group 84">
            <a:extLst>
              <a:ext uri="{FF2B5EF4-FFF2-40B4-BE49-F238E27FC236}">
                <a16:creationId xmlns:a16="http://schemas.microsoft.com/office/drawing/2014/main" id="{210A4147-83EC-0876-B502-637307B9CCBE}"/>
              </a:ext>
              <a:ext uri="{C183D7F6-B498-43B3-948B-1728B52AA6E4}">
                <adec:decorative xmlns:adec="http://schemas.microsoft.com/office/drawing/2017/decorative" val="1"/>
              </a:ext>
            </a:extLst>
          </p:cNvPr>
          <p:cNvGrpSpPr/>
          <p:nvPr/>
        </p:nvGrpSpPr>
        <p:grpSpPr>
          <a:xfrm>
            <a:off x="601762" y="4370532"/>
            <a:ext cx="472258" cy="472258"/>
            <a:chOff x="591756" y="4494565"/>
            <a:chExt cx="472258" cy="472258"/>
          </a:xfrm>
        </p:grpSpPr>
        <p:grpSp>
          <p:nvGrpSpPr>
            <p:cNvPr id="37" name="Group 36">
              <a:extLst>
                <a:ext uri="{FF2B5EF4-FFF2-40B4-BE49-F238E27FC236}">
                  <a16:creationId xmlns:a16="http://schemas.microsoft.com/office/drawing/2014/main" id="{03D53F7E-A80A-B713-205C-8B0DC3DD6DAC}"/>
                </a:ext>
                <a:ext uri="{C183D7F6-B498-43B3-948B-1728B52AA6E4}">
                  <adec:decorative xmlns:adec="http://schemas.microsoft.com/office/drawing/2017/decorative" val="1"/>
                </a:ext>
              </a:extLst>
            </p:cNvPr>
            <p:cNvGrpSpPr/>
            <p:nvPr/>
          </p:nvGrpSpPr>
          <p:grpSpPr>
            <a:xfrm>
              <a:off x="591756" y="4494565"/>
              <a:ext cx="472258" cy="472258"/>
              <a:chOff x="4863419" y="201635"/>
              <a:chExt cx="1828800" cy="1828800"/>
            </a:xfrm>
          </p:grpSpPr>
          <p:sp>
            <p:nvSpPr>
              <p:cNvPr id="38" name="Freeform: Shape 11">
                <a:extLst>
                  <a:ext uri="{FF2B5EF4-FFF2-40B4-BE49-F238E27FC236}">
                    <a16:creationId xmlns:a16="http://schemas.microsoft.com/office/drawing/2014/main" id="{AF9EFB31-CB5A-6B37-032D-D10BDE49445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9" name="Oval 38">
                <a:extLst>
                  <a:ext uri="{FF2B5EF4-FFF2-40B4-BE49-F238E27FC236}">
                    <a16:creationId xmlns:a16="http://schemas.microsoft.com/office/drawing/2014/main" id="{B2D580C5-B0D1-351D-DA52-C77E3C4FE3C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5" name="rocket">
              <a:extLst>
                <a:ext uri="{FF2B5EF4-FFF2-40B4-BE49-F238E27FC236}">
                  <a16:creationId xmlns:a16="http://schemas.microsoft.com/office/drawing/2014/main" id="{AB45EF00-1FA1-F95D-F863-D9901C25F663}"/>
                </a:ext>
                <a:ext uri="{C183D7F6-B498-43B3-948B-1728B52AA6E4}">
                  <adec:decorative xmlns:adec="http://schemas.microsoft.com/office/drawing/2017/decorative" val="1"/>
                </a:ext>
              </a:extLst>
            </p:cNvPr>
            <p:cNvSpPr>
              <a:spLocks noChangeAspect="1" noEditPoints="1"/>
            </p:cNvSpPr>
            <p:nvPr/>
          </p:nvSpPr>
          <p:spPr bwMode="auto">
            <a:xfrm>
              <a:off x="724701" y="4629329"/>
              <a:ext cx="206368" cy="202730"/>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0" name="TextBox 39">
            <a:extLst>
              <a:ext uri="{FF2B5EF4-FFF2-40B4-BE49-F238E27FC236}">
                <a16:creationId xmlns:a16="http://schemas.microsoft.com/office/drawing/2014/main" id="{A88F3369-17EB-9EF5-A3F3-A951AC048B83}"/>
              </a:ext>
            </a:extLst>
          </p:cNvPr>
          <p:cNvSpPr txBox="1"/>
          <p:nvPr/>
        </p:nvSpPr>
        <p:spPr>
          <a:xfrm>
            <a:off x="1223358" y="5108819"/>
            <a:ext cx="10319499" cy="307777"/>
          </a:xfrm>
          <a:prstGeom prst="rect">
            <a:avLst/>
          </a:prstGeom>
          <a:noFill/>
        </p:spPr>
        <p:txBody>
          <a:bodyPr wrap="square" lIns="0">
            <a:spAutoFit/>
          </a:bodyPr>
          <a:lstStyle/>
          <a:p>
            <a:pPr algn="l"/>
            <a:r>
              <a:rPr lang="en-US" sz="1400" b="0" i="0" dirty="0">
                <a:solidFill>
                  <a:srgbClr val="1F2328"/>
                </a:solidFill>
                <a:effectLst/>
              </a:rPr>
              <a:t>Create a GitHub Actions workflo</a:t>
            </a:r>
            <a:r>
              <a:rPr lang="en-US" sz="1400" dirty="0">
                <a:solidFill>
                  <a:srgbClr val="1F2328"/>
                </a:solidFill>
              </a:rPr>
              <a:t>w.</a:t>
            </a:r>
            <a:endParaRPr lang="en-US" sz="1400" b="0" i="0" dirty="0">
              <a:solidFill>
                <a:srgbClr val="1F2328"/>
              </a:solidFill>
              <a:effectLst/>
            </a:endParaRPr>
          </a:p>
        </p:txBody>
      </p:sp>
      <p:grpSp>
        <p:nvGrpSpPr>
          <p:cNvPr id="86" name="Group 85">
            <a:extLst>
              <a:ext uri="{FF2B5EF4-FFF2-40B4-BE49-F238E27FC236}">
                <a16:creationId xmlns:a16="http://schemas.microsoft.com/office/drawing/2014/main" id="{84D40719-65F2-4EEC-7410-F77EEA808F61}"/>
              </a:ext>
              <a:ext uri="{C183D7F6-B498-43B3-948B-1728B52AA6E4}">
                <adec:decorative xmlns:adec="http://schemas.microsoft.com/office/drawing/2017/decorative" val="1"/>
              </a:ext>
            </a:extLst>
          </p:cNvPr>
          <p:cNvGrpSpPr/>
          <p:nvPr/>
        </p:nvGrpSpPr>
        <p:grpSpPr>
          <a:xfrm>
            <a:off x="601762" y="5026578"/>
            <a:ext cx="472258" cy="472258"/>
            <a:chOff x="591756" y="5150308"/>
            <a:chExt cx="472258" cy="472258"/>
          </a:xfrm>
        </p:grpSpPr>
        <p:grpSp>
          <p:nvGrpSpPr>
            <p:cNvPr id="41" name="Group 40">
              <a:extLst>
                <a:ext uri="{FF2B5EF4-FFF2-40B4-BE49-F238E27FC236}">
                  <a16:creationId xmlns:a16="http://schemas.microsoft.com/office/drawing/2014/main" id="{9252A0C6-63FA-BA5A-4969-881191D38BC5}"/>
                </a:ext>
                <a:ext uri="{C183D7F6-B498-43B3-948B-1728B52AA6E4}">
                  <adec:decorative xmlns:adec="http://schemas.microsoft.com/office/drawing/2017/decorative" val="1"/>
                </a:ext>
              </a:extLst>
            </p:cNvPr>
            <p:cNvGrpSpPr/>
            <p:nvPr/>
          </p:nvGrpSpPr>
          <p:grpSpPr>
            <a:xfrm>
              <a:off x="591756" y="5150308"/>
              <a:ext cx="472258" cy="472258"/>
              <a:chOff x="4863419" y="201635"/>
              <a:chExt cx="1828800" cy="1828800"/>
            </a:xfrm>
          </p:grpSpPr>
          <p:sp>
            <p:nvSpPr>
              <p:cNvPr id="42" name="Freeform: Shape 11">
                <a:extLst>
                  <a:ext uri="{FF2B5EF4-FFF2-40B4-BE49-F238E27FC236}">
                    <a16:creationId xmlns:a16="http://schemas.microsoft.com/office/drawing/2014/main" id="{A189FD56-D35C-DA34-41F0-A8139AC85596}"/>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3" name="Oval 42">
                <a:extLst>
                  <a:ext uri="{FF2B5EF4-FFF2-40B4-BE49-F238E27FC236}">
                    <a16:creationId xmlns:a16="http://schemas.microsoft.com/office/drawing/2014/main" id="{BC8F3283-6D68-C7FE-838F-5B8C127AFE36}"/>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6" name="hand_2">
              <a:extLst>
                <a:ext uri="{FF2B5EF4-FFF2-40B4-BE49-F238E27FC236}">
                  <a16:creationId xmlns:a16="http://schemas.microsoft.com/office/drawing/2014/main" id="{F7B2730C-6398-44C6-A285-D206E7539CB0}"/>
                </a:ext>
                <a:ext uri="{C183D7F6-B498-43B3-948B-1728B52AA6E4}">
                  <adec:decorative xmlns:adec="http://schemas.microsoft.com/office/drawing/2017/decorative" val="1"/>
                </a:ext>
              </a:extLst>
            </p:cNvPr>
            <p:cNvSpPr>
              <a:spLocks noChangeAspect="1"/>
            </p:cNvSpPr>
            <p:nvPr/>
          </p:nvSpPr>
          <p:spPr bwMode="auto">
            <a:xfrm>
              <a:off x="698507" y="5322037"/>
              <a:ext cx="258756" cy="128800"/>
            </a:xfrm>
            <a:custGeom>
              <a:avLst/>
              <a:gdLst>
                <a:gd name="T0" fmla="*/ 76 w 306"/>
                <a:gd name="T1" fmla="*/ 65 h 151"/>
                <a:gd name="T2" fmla="*/ 211 w 306"/>
                <a:gd name="T3" fmla="*/ 66 h 151"/>
                <a:gd name="T4" fmla="*/ 256 w 306"/>
                <a:gd name="T5" fmla="*/ 22 h 151"/>
                <a:gd name="T6" fmla="*/ 306 w 306"/>
                <a:gd name="T7" fmla="*/ 28 h 151"/>
                <a:gd name="T8" fmla="*/ 227 w 306"/>
                <a:gd name="T9" fmla="*/ 106 h 151"/>
                <a:gd name="T10" fmla="*/ 93 w 306"/>
                <a:gd name="T11" fmla="*/ 140 h 151"/>
                <a:gd name="T12" fmla="*/ 19 w 306"/>
                <a:gd name="T13" fmla="*/ 132 h 151"/>
                <a:gd name="T14" fmla="*/ 20 w 306"/>
                <a:gd name="T15" fmla="*/ 63 h 151"/>
                <a:gd name="T16" fmla="*/ 63 w 306"/>
                <a:gd name="T17" fmla="*/ 22 h 151"/>
                <a:gd name="T18" fmla="*/ 168 w 306"/>
                <a:gd name="T19" fmla="*/ 23 h 151"/>
                <a:gd name="T20" fmla="*/ 138 w 306"/>
                <a:gd name="T21" fmla="*/ 6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6" h="151">
                  <a:moveTo>
                    <a:pt x="76" y="65"/>
                  </a:moveTo>
                  <a:cubicBezTo>
                    <a:pt x="211" y="66"/>
                    <a:pt x="211" y="66"/>
                    <a:pt x="211" y="66"/>
                  </a:cubicBezTo>
                  <a:cubicBezTo>
                    <a:pt x="211" y="66"/>
                    <a:pt x="233" y="45"/>
                    <a:pt x="256" y="22"/>
                  </a:cubicBezTo>
                  <a:cubicBezTo>
                    <a:pt x="279" y="0"/>
                    <a:pt x="306" y="28"/>
                    <a:pt x="306" y="28"/>
                  </a:cubicBezTo>
                  <a:cubicBezTo>
                    <a:pt x="227" y="106"/>
                    <a:pt x="227" y="106"/>
                    <a:pt x="227" y="106"/>
                  </a:cubicBezTo>
                  <a:cubicBezTo>
                    <a:pt x="227" y="106"/>
                    <a:pt x="94" y="140"/>
                    <a:pt x="93" y="140"/>
                  </a:cubicBezTo>
                  <a:cubicBezTo>
                    <a:pt x="72" y="147"/>
                    <a:pt x="38" y="151"/>
                    <a:pt x="19" y="132"/>
                  </a:cubicBezTo>
                  <a:cubicBezTo>
                    <a:pt x="0" y="113"/>
                    <a:pt x="0" y="82"/>
                    <a:pt x="20" y="63"/>
                  </a:cubicBezTo>
                  <a:cubicBezTo>
                    <a:pt x="63" y="22"/>
                    <a:pt x="63" y="22"/>
                    <a:pt x="63" y="22"/>
                  </a:cubicBezTo>
                  <a:cubicBezTo>
                    <a:pt x="168" y="23"/>
                    <a:pt x="168" y="23"/>
                    <a:pt x="168" y="23"/>
                  </a:cubicBezTo>
                  <a:cubicBezTo>
                    <a:pt x="168" y="54"/>
                    <a:pt x="138" y="65"/>
                    <a:pt x="138" y="65"/>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6" name="TextBox 55">
            <a:extLst>
              <a:ext uri="{FF2B5EF4-FFF2-40B4-BE49-F238E27FC236}">
                <a16:creationId xmlns:a16="http://schemas.microsoft.com/office/drawing/2014/main" id="{87C697D9-D5F1-EBDD-81F9-D4CB7DC374D4}"/>
              </a:ext>
            </a:extLst>
          </p:cNvPr>
          <p:cNvSpPr txBox="1"/>
          <p:nvPr/>
        </p:nvSpPr>
        <p:spPr>
          <a:xfrm>
            <a:off x="1223358" y="5764863"/>
            <a:ext cx="10319499" cy="307777"/>
          </a:xfrm>
          <a:prstGeom prst="rect">
            <a:avLst/>
          </a:prstGeom>
          <a:noFill/>
        </p:spPr>
        <p:txBody>
          <a:bodyPr wrap="square" lIns="0">
            <a:spAutoFit/>
          </a:bodyPr>
          <a:lstStyle/>
          <a:p>
            <a:pPr algn="l"/>
            <a:r>
              <a:rPr lang="en-US" sz="1400" b="0" i="0" dirty="0">
                <a:solidFill>
                  <a:srgbClr val="1F2328"/>
                </a:solidFill>
                <a:effectLst/>
              </a:rPr>
              <a:t>Extend a GitHub Actions workflow with multiple jobs.</a:t>
            </a:r>
          </a:p>
        </p:txBody>
      </p:sp>
      <p:grpSp>
        <p:nvGrpSpPr>
          <p:cNvPr id="87" name="Group 86">
            <a:extLst>
              <a:ext uri="{FF2B5EF4-FFF2-40B4-BE49-F238E27FC236}">
                <a16:creationId xmlns:a16="http://schemas.microsoft.com/office/drawing/2014/main" id="{1C7385E7-8DC4-81A8-63CF-52C305F40F85}"/>
              </a:ext>
              <a:ext uri="{C183D7F6-B498-43B3-948B-1728B52AA6E4}">
                <adec:decorative xmlns:adec="http://schemas.microsoft.com/office/drawing/2017/decorative" val="1"/>
              </a:ext>
            </a:extLst>
          </p:cNvPr>
          <p:cNvGrpSpPr/>
          <p:nvPr/>
        </p:nvGrpSpPr>
        <p:grpSpPr>
          <a:xfrm>
            <a:off x="601762" y="5682622"/>
            <a:ext cx="472258" cy="472258"/>
            <a:chOff x="591756" y="5806049"/>
            <a:chExt cx="472258" cy="472258"/>
          </a:xfrm>
        </p:grpSpPr>
        <p:grpSp>
          <p:nvGrpSpPr>
            <p:cNvPr id="57" name="Group 56">
              <a:extLst>
                <a:ext uri="{FF2B5EF4-FFF2-40B4-BE49-F238E27FC236}">
                  <a16:creationId xmlns:a16="http://schemas.microsoft.com/office/drawing/2014/main" id="{22EDF683-B51C-3712-6AC1-59A383F3DB66}"/>
                </a:ext>
                <a:ext uri="{C183D7F6-B498-43B3-948B-1728B52AA6E4}">
                  <adec:decorative xmlns:adec="http://schemas.microsoft.com/office/drawing/2017/decorative" val="1"/>
                </a:ext>
              </a:extLst>
            </p:cNvPr>
            <p:cNvGrpSpPr/>
            <p:nvPr/>
          </p:nvGrpSpPr>
          <p:grpSpPr>
            <a:xfrm>
              <a:off x="591756" y="5806049"/>
              <a:ext cx="472258" cy="472258"/>
              <a:chOff x="4863419" y="201635"/>
              <a:chExt cx="1828800" cy="1828800"/>
            </a:xfrm>
          </p:grpSpPr>
          <p:sp>
            <p:nvSpPr>
              <p:cNvPr id="58" name="Freeform: Shape 11">
                <a:extLst>
                  <a:ext uri="{FF2B5EF4-FFF2-40B4-BE49-F238E27FC236}">
                    <a16:creationId xmlns:a16="http://schemas.microsoft.com/office/drawing/2014/main" id="{C60AB199-F85B-63E0-9EBC-6D434FDCF149}"/>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9" name="Oval 58">
                <a:extLst>
                  <a:ext uri="{FF2B5EF4-FFF2-40B4-BE49-F238E27FC236}">
                    <a16:creationId xmlns:a16="http://schemas.microsoft.com/office/drawing/2014/main" id="{B4C12FDB-0402-A8A3-B64F-1A08ECE26749}"/>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45" name="Trackers_EADF_bidi">
              <a:extLst>
                <a:ext uri="{FF2B5EF4-FFF2-40B4-BE49-F238E27FC236}">
                  <a16:creationId xmlns:a16="http://schemas.microsoft.com/office/drawing/2014/main" id="{5FC56D04-6461-7BEE-637B-221EBDD72AB4}"/>
                </a:ext>
                <a:ext uri="{C183D7F6-B498-43B3-948B-1728B52AA6E4}">
                  <adec:decorative xmlns:adec="http://schemas.microsoft.com/office/drawing/2017/decorative" val="1"/>
                </a:ext>
              </a:extLst>
            </p:cNvPr>
            <p:cNvSpPr>
              <a:spLocks noChangeAspect="1" noEditPoints="1"/>
            </p:cNvSpPr>
            <p:nvPr/>
          </p:nvSpPr>
          <p:spPr bwMode="auto">
            <a:xfrm>
              <a:off x="743365" y="5926931"/>
              <a:ext cx="169040" cy="230494"/>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500 w 2750"/>
                <a:gd name="T33" fmla="*/ 1750 h 3750"/>
                <a:gd name="T34" fmla="*/ 1500 w 2750"/>
                <a:gd name="T35" fmla="*/ 1750 h 3750"/>
                <a:gd name="T36" fmla="*/ 1500 w 2750"/>
                <a:gd name="T37" fmla="*/ 2500 h 3750"/>
                <a:gd name="T38" fmla="*/ 500 w 2750"/>
                <a:gd name="T39" fmla="*/ 2500 h 3750"/>
                <a:gd name="T40" fmla="*/ 1500 w 2750"/>
                <a:gd name="T41" fmla="*/ 3250 h 3750"/>
                <a:gd name="T42" fmla="*/ 500 w 2750"/>
                <a:gd name="T43" fmla="*/ 3250 h 3750"/>
                <a:gd name="T44" fmla="*/ 1750 w 2750"/>
                <a:gd name="T45" fmla="*/ 1500 h 3750"/>
                <a:gd name="T46" fmla="*/ 2000 w 2750"/>
                <a:gd name="T47" fmla="*/ 1750 h 3750"/>
                <a:gd name="T48" fmla="*/ 2375 w 2750"/>
                <a:gd name="T49" fmla="*/ 1375 h 3750"/>
                <a:gd name="T50" fmla="*/ 1750 w 2750"/>
                <a:gd name="T51" fmla="*/ 2250 h 3750"/>
                <a:gd name="T52" fmla="*/ 2000 w 2750"/>
                <a:gd name="T53" fmla="*/ 2500 h 3750"/>
                <a:gd name="T54" fmla="*/ 2375 w 2750"/>
                <a:gd name="T55" fmla="*/ 2125 h 3750"/>
                <a:gd name="T56" fmla="*/ 1750 w 2750"/>
                <a:gd name="T57" fmla="*/ 3000 h 3750"/>
                <a:gd name="T58" fmla="*/ 2000 w 2750"/>
                <a:gd name="T59" fmla="*/ 3250 h 3750"/>
                <a:gd name="T60" fmla="*/ 237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500" y="1750"/>
                  </a:moveTo>
                  <a:cubicBezTo>
                    <a:pt x="1500" y="1750"/>
                    <a:pt x="1500" y="1750"/>
                    <a:pt x="1500" y="1750"/>
                  </a:cubicBezTo>
                  <a:moveTo>
                    <a:pt x="1500" y="2500"/>
                  </a:moveTo>
                  <a:cubicBezTo>
                    <a:pt x="500" y="2500"/>
                    <a:pt x="500" y="2500"/>
                    <a:pt x="500" y="2500"/>
                  </a:cubicBezTo>
                  <a:moveTo>
                    <a:pt x="1500" y="3250"/>
                  </a:moveTo>
                  <a:cubicBezTo>
                    <a:pt x="500" y="3250"/>
                    <a:pt x="500" y="3250"/>
                    <a:pt x="500" y="3250"/>
                  </a:cubicBezTo>
                  <a:moveTo>
                    <a:pt x="1750" y="1500"/>
                  </a:moveTo>
                  <a:cubicBezTo>
                    <a:pt x="2000" y="1750"/>
                    <a:pt x="2000" y="1750"/>
                    <a:pt x="2000" y="1750"/>
                  </a:cubicBezTo>
                  <a:cubicBezTo>
                    <a:pt x="2375" y="1375"/>
                    <a:pt x="2375" y="1375"/>
                    <a:pt x="2375" y="1375"/>
                  </a:cubicBezTo>
                  <a:moveTo>
                    <a:pt x="1750" y="2250"/>
                  </a:moveTo>
                  <a:cubicBezTo>
                    <a:pt x="2000" y="2500"/>
                    <a:pt x="2000" y="2500"/>
                    <a:pt x="2000" y="2500"/>
                  </a:cubicBezTo>
                  <a:cubicBezTo>
                    <a:pt x="2375" y="2125"/>
                    <a:pt x="2375" y="2125"/>
                    <a:pt x="2375" y="2125"/>
                  </a:cubicBezTo>
                  <a:moveTo>
                    <a:pt x="1750" y="3000"/>
                  </a:moveTo>
                  <a:cubicBezTo>
                    <a:pt x="2000" y="3250"/>
                    <a:pt x="2000" y="3250"/>
                    <a:pt x="2000" y="3250"/>
                  </a:cubicBezTo>
                  <a:cubicBezTo>
                    <a:pt x="2375" y="2875"/>
                    <a:pt x="2375" y="2875"/>
                    <a:pt x="2375" y="2875"/>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1" name="Group 80">
            <a:extLst>
              <a:ext uri="{FF2B5EF4-FFF2-40B4-BE49-F238E27FC236}">
                <a16:creationId xmlns:a16="http://schemas.microsoft.com/office/drawing/2014/main" id="{3061E654-F3BE-3765-28BD-C4506424D989}"/>
              </a:ext>
              <a:ext uri="{C183D7F6-B498-43B3-948B-1728B52AA6E4}">
                <adec:decorative xmlns:adec="http://schemas.microsoft.com/office/drawing/2017/decorative" val="1"/>
              </a:ext>
            </a:extLst>
          </p:cNvPr>
          <p:cNvGrpSpPr/>
          <p:nvPr/>
        </p:nvGrpSpPr>
        <p:grpSpPr>
          <a:xfrm>
            <a:off x="588263" y="6297784"/>
            <a:ext cx="499256" cy="499256"/>
            <a:chOff x="2472943" y="4323374"/>
            <a:chExt cx="499256" cy="499256"/>
          </a:xfrm>
        </p:grpSpPr>
        <p:grpSp>
          <p:nvGrpSpPr>
            <p:cNvPr id="52" name="Group 51">
              <a:extLst>
                <a:ext uri="{FF2B5EF4-FFF2-40B4-BE49-F238E27FC236}">
                  <a16:creationId xmlns:a16="http://schemas.microsoft.com/office/drawing/2014/main" id="{DAF368C1-103F-FA9B-F83D-067BC4E16501}"/>
                </a:ext>
              </a:extLst>
            </p:cNvPr>
            <p:cNvGrpSpPr/>
            <p:nvPr/>
          </p:nvGrpSpPr>
          <p:grpSpPr>
            <a:xfrm>
              <a:off x="2472943" y="4323374"/>
              <a:ext cx="499256" cy="499256"/>
              <a:chOff x="4863419" y="201635"/>
              <a:chExt cx="1828800" cy="1828800"/>
            </a:xfrm>
          </p:grpSpPr>
          <p:sp>
            <p:nvSpPr>
              <p:cNvPr id="73" name="Freeform: Shape 11">
                <a:extLst>
                  <a:ext uri="{FF2B5EF4-FFF2-40B4-BE49-F238E27FC236}">
                    <a16:creationId xmlns:a16="http://schemas.microsoft.com/office/drawing/2014/main" id="{8D80EF2F-D7D3-4CEB-AD94-5FCF9DB4911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74" name="Oval 73">
                <a:extLst>
                  <a:ext uri="{FF2B5EF4-FFF2-40B4-BE49-F238E27FC236}">
                    <a16:creationId xmlns:a16="http://schemas.microsoft.com/office/drawing/2014/main" id="{B99191AD-EFB5-53D6-0EC0-1AF74CEED6C3}"/>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62" name="Shield_EA18" title="Icon of a shield">
              <a:extLst>
                <a:ext uri="{FF2B5EF4-FFF2-40B4-BE49-F238E27FC236}">
                  <a16:creationId xmlns:a16="http://schemas.microsoft.com/office/drawing/2014/main" id="{BCA68169-B76B-A4FD-0C44-046B7C9E033C}"/>
                </a:ext>
              </a:extLst>
            </p:cNvPr>
            <p:cNvSpPr>
              <a:spLocks noChangeAspect="1"/>
            </p:cNvSpPr>
            <p:nvPr/>
          </p:nvSpPr>
          <p:spPr bwMode="auto">
            <a:xfrm>
              <a:off x="2616674" y="4460257"/>
              <a:ext cx="211794" cy="225490"/>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sp>
        <p:nvSpPr>
          <p:cNvPr id="93" name="TextBox 92">
            <a:extLst>
              <a:ext uri="{FF2B5EF4-FFF2-40B4-BE49-F238E27FC236}">
                <a16:creationId xmlns:a16="http://schemas.microsoft.com/office/drawing/2014/main" id="{2B1453E2-ACBA-BEB3-B9D0-21B7AFFD153B}"/>
              </a:ext>
            </a:extLst>
          </p:cNvPr>
          <p:cNvSpPr txBox="1"/>
          <p:nvPr/>
        </p:nvSpPr>
        <p:spPr>
          <a:xfrm>
            <a:off x="1223358" y="6393524"/>
            <a:ext cx="10319499" cy="307777"/>
          </a:xfrm>
          <a:prstGeom prst="rect">
            <a:avLst/>
          </a:prstGeom>
          <a:noFill/>
        </p:spPr>
        <p:txBody>
          <a:bodyPr wrap="square" lIns="0">
            <a:spAutoFit/>
          </a:bodyPr>
          <a:lstStyle/>
          <a:p>
            <a:pPr algn="l"/>
            <a:r>
              <a:rPr lang="en-US" sz="1400" b="0" i="0" dirty="0">
                <a:solidFill>
                  <a:srgbClr val="1F2328"/>
                </a:solidFill>
                <a:effectLst/>
              </a:rPr>
              <a:t>Incorporate workflow actions from the GitHub Marketplace.</a:t>
            </a:r>
          </a:p>
        </p:txBody>
      </p:sp>
    </p:spTree>
    <p:custDataLst>
      <p:tags r:id="rId1"/>
    </p:custDataLst>
    <p:extLst>
      <p:ext uri="{BB962C8B-B14F-4D97-AF65-F5344CB8AC3E}">
        <p14:creationId xmlns:p14="http://schemas.microsoft.com/office/powerpoint/2010/main" val="408889201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panose="020B0702040204020203" pitchFamily="34" charset="0"/>
                <a:cs typeface="Segoe UI Semibold" panose="020B0702040204020203" pitchFamily="34" charset="0"/>
              </a:rPr>
              <a:t>Create a GitHub Project</a:t>
            </a: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3626873"/>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27316993-B58B-2A6D-153D-2A49AE3A5504}"/>
              </a:ext>
            </a:extLst>
          </p:cNvPr>
          <p:cNvPicPr>
            <a:picLocks noChangeAspect="1"/>
          </p:cNvPicPr>
          <p:nvPr/>
        </p:nvPicPr>
        <p:blipFill>
          <a:blip r:embed="rId7"/>
          <a:stretch>
            <a:fillRect/>
          </a:stretch>
        </p:blipFill>
        <p:spPr>
          <a:xfrm>
            <a:off x="974338" y="2126110"/>
            <a:ext cx="10243312" cy="2996783"/>
          </a:xfrm>
          <a:prstGeom prst="rect">
            <a:avLst/>
          </a:prstGeom>
        </p:spPr>
      </p:pic>
    </p:spTree>
    <p:custDataLst>
      <p:tags r:id="rId1"/>
    </p:custDataLst>
    <p:extLst>
      <p:ext uri="{BB962C8B-B14F-4D97-AF65-F5344CB8AC3E}">
        <p14:creationId xmlns:p14="http://schemas.microsoft.com/office/powerpoint/2010/main" val="160102910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ARTICULATE_PROJECT_OPEN" val="0"/>
  <p:tag name="ARTICULATE_SLIDE_COUNT" val="7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est">
  <a:themeElements>
    <a:clrScheme name="MCAPS">
      <a:dk1>
        <a:srgbClr val="000000"/>
      </a:dk1>
      <a:lt1>
        <a:srgbClr val="FFFFFF"/>
      </a:lt1>
      <a:dk2>
        <a:srgbClr val="3B2E58"/>
      </a:dk2>
      <a:lt2>
        <a:srgbClr val="E6E6E6"/>
      </a:lt2>
      <a:accent1>
        <a:srgbClr val="8661C5"/>
      </a:accent1>
      <a:accent2>
        <a:srgbClr val="0A1F2B"/>
      </a:accent2>
      <a:accent3>
        <a:srgbClr val="0078D4"/>
      </a:accent3>
      <a:accent4>
        <a:srgbClr val="FFB900"/>
      </a:accent4>
      <a:accent5>
        <a:srgbClr val="F4364C"/>
      </a:accent5>
      <a:accent6>
        <a:srgbClr val="D59DFF"/>
      </a:accent6>
      <a:hlink>
        <a:srgbClr val="0078D4"/>
      </a:hlink>
      <a:folHlink>
        <a:srgbClr val="0078D4"/>
      </a:folHlink>
    </a:clrScheme>
    <a:fontScheme name="MCAPS Academy">
      <a:majorFont>
        <a:latin typeface="Segoe UI "/>
        <a:ea typeface=""/>
        <a:cs typeface=""/>
      </a:majorFont>
      <a:minorFont>
        <a:latin typeface="Segoe UI "/>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Test" id="{14D6B222-068A-4F98-B2D8-20284718B742}" vid="{D72A4739-C47D-4CE1-8FB6-CA1FBE049EE8}"/>
    </a:ext>
  </a:extLst>
</a:theme>
</file>

<file path=ppt/theme/theme2.xml><?xml version="1.0" encoding="utf-8"?>
<a:theme xmlns:a="http://schemas.openxmlformats.org/drawingml/2006/main" name="1_VMW_JointMarketingTheme_rs">
  <a:themeElements>
    <a:clrScheme name="VMWare Branding">
      <a:dk1>
        <a:srgbClr val="717074"/>
      </a:dk1>
      <a:lt1>
        <a:srgbClr val="FFFFFF"/>
      </a:lt1>
      <a:dk2>
        <a:srgbClr val="3F3F3F"/>
      </a:dk2>
      <a:lt2>
        <a:srgbClr val="F2F2F2"/>
      </a:lt2>
      <a:accent1>
        <a:srgbClr val="0091DA"/>
      </a:accent1>
      <a:accent2>
        <a:srgbClr val="1D428A"/>
      </a:accent2>
      <a:accent3>
        <a:srgbClr val="00C1D5"/>
      </a:accent3>
      <a:accent4>
        <a:srgbClr val="78BE20"/>
      </a:accent4>
      <a:accent5>
        <a:srgbClr val="7F35B2"/>
      </a:accent5>
      <a:accent6>
        <a:srgbClr val="459B36"/>
      </a:accent6>
      <a:hlink>
        <a:srgbClr val="1A418A"/>
      </a:hlink>
      <a:folHlink>
        <a:srgbClr val="3F3F3F"/>
      </a:folHlink>
    </a:clrScheme>
    <a:fontScheme name="VMWare">
      <a:majorFont>
        <a:latin typeface="Metropolis Light"/>
        <a:ea typeface=""/>
        <a:cs typeface=""/>
      </a:majorFont>
      <a:minorFont>
        <a:latin typeface="Metropoli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VMW_JointMarketingTheme_rs" id="{9266911F-6001-4CA8-9309-FD59190E4DEF}" vid="{885B64E2-9B5D-4B34-AEA7-7727E5F93166}"/>
    </a:ext>
  </a:extLst>
</a:theme>
</file>

<file path=ppt/theme/theme3.xml><?xml version="1.0" encoding="utf-8"?>
<a:theme xmlns:a="http://schemas.openxmlformats.org/drawingml/2006/main" name="1_Test">
  <a:themeElements>
    <a:clrScheme name="MCAPS">
      <a:dk1>
        <a:srgbClr val="000000"/>
      </a:dk1>
      <a:lt1>
        <a:srgbClr val="FFFFFF"/>
      </a:lt1>
      <a:dk2>
        <a:srgbClr val="3B2E58"/>
      </a:dk2>
      <a:lt2>
        <a:srgbClr val="E6E6E6"/>
      </a:lt2>
      <a:accent1>
        <a:srgbClr val="8661C5"/>
      </a:accent1>
      <a:accent2>
        <a:srgbClr val="0A1F2B"/>
      </a:accent2>
      <a:accent3>
        <a:srgbClr val="0078D4"/>
      </a:accent3>
      <a:accent4>
        <a:srgbClr val="FFB900"/>
      </a:accent4>
      <a:accent5>
        <a:srgbClr val="F4364C"/>
      </a:accent5>
      <a:accent6>
        <a:srgbClr val="D59DFF"/>
      </a:accent6>
      <a:hlink>
        <a:srgbClr val="0078D4"/>
      </a:hlink>
      <a:folHlink>
        <a:srgbClr val="0078D4"/>
      </a:folHlink>
    </a:clrScheme>
    <a:fontScheme name="MCAPS Academy">
      <a:majorFont>
        <a:latin typeface="Segoe UI "/>
        <a:ea typeface=""/>
        <a:cs typeface=""/>
      </a:majorFont>
      <a:minorFont>
        <a:latin typeface="Segoe UI "/>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Test" id="{14D6B222-068A-4F98-B2D8-20284718B742}" vid="{D72A4739-C47D-4CE1-8FB6-CA1FBE049EE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33AF39C6599F40B2CC84C6158556CF" ma:contentTypeVersion="17" ma:contentTypeDescription="Create a new document." ma:contentTypeScope="" ma:versionID="e4c60c1b7737d13ea6a60cb914d52f9d">
  <xsd:schema xmlns:xsd="http://www.w3.org/2001/XMLSchema" xmlns:xs="http://www.w3.org/2001/XMLSchema" xmlns:p="http://schemas.microsoft.com/office/2006/metadata/properties" xmlns:ns1="http://schemas.microsoft.com/sharepoint/v3" xmlns:ns2="00f60db1-cfdd-448f-aa70-10369155ee85" xmlns:ns3="616b8aef-6455-4976-9c01-04c53f6130ff" targetNamespace="http://schemas.microsoft.com/office/2006/metadata/properties" ma:root="true" ma:fieldsID="bbcdebd80018023706a18796b8c023f4" ns1:_="" ns2:_="" ns3:_="">
    <xsd:import namespace="http://schemas.microsoft.com/sharepoint/v3"/>
    <xsd:import namespace="00f60db1-cfdd-448f-aa70-10369155ee85"/>
    <xsd:import namespace="616b8aef-6455-4976-9c01-04c53f6130ff"/>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DateTaken" minOccurs="0"/>
                <xsd:element ref="ns2:MediaLengthInSeconds"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SearchProperties" minOccurs="0"/>
                <xsd:element ref="ns2:MediaServiceDocTag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0f60db1-cfdd-448f-aa70-10369155ee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DocTags" ma:index="20" nillable="true" ma:displayName="MediaServiceDocTags" ma:hidden="true" ma:internalName="MediaServiceDocTags" ma:readOnly="true">
      <xsd:simpleType>
        <xsd:restriction base="dms:Note"/>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6b8aef-6455-4976-9c01-04c53f6130ff"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44b9e217-0b28-43c6-8322-f0e219841daa}" ma:internalName="TaxCatchAll" ma:showField="CatchAllData" ma:web="616b8aef-6455-4976-9c01-04c53f6130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616b8aef-6455-4976-9c01-04c53f6130ff">
      <UserInfo>
        <DisplayName>Nate Ceres</DisplayName>
        <AccountId>709</AccountId>
        <AccountType/>
      </UserInfo>
      <UserInfo>
        <DisplayName>Mayunk Jain</DisplayName>
        <AccountId>880</AccountId>
        <AccountType/>
      </UserInfo>
    </SharedWithUsers>
    <lcf76f155ced4ddcb4097134ff3c332f xmlns="00f60db1-cfdd-448f-aa70-10369155ee85">
      <Terms xmlns="http://schemas.microsoft.com/office/infopath/2007/PartnerControls"/>
    </lcf76f155ced4ddcb4097134ff3c332f>
    <TaxCatchAll xmlns="616b8aef-6455-4976-9c01-04c53f6130f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6BF9368-96C4-49CF-A8E3-6A1C77AB1C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0f60db1-cfdd-448f-aa70-10369155ee85"/>
    <ds:schemaRef ds:uri="616b8aef-6455-4976-9c01-04c53f6130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218CB13-5261-4662-9157-46F1E58CB47D}">
  <ds:schemaRefs>
    <ds:schemaRef ds:uri="00f60db1-cfdd-448f-aa70-10369155ee85"/>
    <ds:schemaRef ds:uri="http://schemas.microsoft.com/office/infopath/2007/PartnerControls"/>
    <ds:schemaRef ds:uri="http://purl.org/dc/terms/"/>
    <ds:schemaRef ds:uri="http://schemas.microsoft.com/office/2006/metadata/properties"/>
    <ds:schemaRef ds:uri="http://schemas.microsoft.com/office/2006/documentManagement/types"/>
    <ds:schemaRef ds:uri="http://purl.org/dc/elements/1.1/"/>
    <ds:schemaRef ds:uri="http://purl.org/dc/dcmitype/"/>
    <ds:schemaRef ds:uri="http://schemas.openxmlformats.org/package/2006/metadata/core-properties"/>
    <ds:schemaRef ds:uri="http://schemas.microsoft.com/sharepoint/v3"/>
    <ds:schemaRef ds:uri="616b8aef-6455-4976-9c01-04c53f6130ff"/>
    <ds:schemaRef ds:uri="http://www.w3.org/XML/1998/namespace"/>
  </ds:schemaRefs>
</ds:datastoreItem>
</file>

<file path=customXml/itemProps3.xml><?xml version="1.0" encoding="utf-8"?>
<ds:datastoreItem xmlns:ds="http://schemas.openxmlformats.org/officeDocument/2006/customXml" ds:itemID="{86954FF2-24C6-4C72-87DF-4259AE2BB726}">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4968</Words>
  <Application>Microsoft Office PowerPoint</Application>
  <PresentationFormat>Widescreen</PresentationFormat>
  <Paragraphs>401</Paragraphs>
  <Slides>30</Slides>
  <Notes>30</Notes>
  <HiddenSlides>0</HiddenSlides>
  <MMClips>0</MMClips>
  <ScaleCrop>false</ScaleCrop>
  <HeadingPairs>
    <vt:vector size="8" baseType="variant">
      <vt:variant>
        <vt:lpstr>Fonts Used</vt:lpstr>
      </vt:variant>
      <vt:variant>
        <vt:i4>14</vt:i4>
      </vt:variant>
      <vt:variant>
        <vt:lpstr>Theme</vt:lpstr>
      </vt:variant>
      <vt:variant>
        <vt:i4>3</vt:i4>
      </vt:variant>
      <vt:variant>
        <vt:lpstr>Embedded OLE Servers</vt:lpstr>
      </vt:variant>
      <vt:variant>
        <vt:i4>1</vt:i4>
      </vt:variant>
      <vt:variant>
        <vt:lpstr>Slide Titles</vt:lpstr>
      </vt:variant>
      <vt:variant>
        <vt:i4>30</vt:i4>
      </vt:variant>
    </vt:vector>
  </HeadingPairs>
  <TitlesOfParts>
    <vt:vector size="48" baseType="lpstr">
      <vt:lpstr>adobe-clean</vt:lpstr>
      <vt:lpstr>-apple-system</vt:lpstr>
      <vt:lpstr>Arial</vt:lpstr>
      <vt:lpstr>Calibri</vt:lpstr>
      <vt:lpstr>Courier New</vt:lpstr>
      <vt:lpstr>Menlo</vt:lpstr>
      <vt:lpstr>Metropolis</vt:lpstr>
      <vt:lpstr>Metropolis Light</vt:lpstr>
      <vt:lpstr>Segoe UI</vt:lpstr>
      <vt:lpstr>Segoe UI </vt:lpstr>
      <vt:lpstr>Segoe UI Semibold</vt:lpstr>
      <vt:lpstr>Symbol</vt:lpstr>
      <vt:lpstr>Times New Roman</vt:lpstr>
      <vt:lpstr>Wingdings</vt:lpstr>
      <vt:lpstr>Test</vt:lpstr>
      <vt:lpstr>1_VMW_JointMarketingTheme_rs</vt:lpstr>
      <vt:lpstr>1_Test</vt:lpstr>
      <vt:lpstr>think-cell Slide</vt:lpstr>
      <vt:lpstr>Implementing DevOps practices to accelerate developer productivity</vt:lpstr>
      <vt:lpstr>Setup Development Environment</vt:lpstr>
      <vt:lpstr>Lab 1 Architecture </vt:lpstr>
      <vt:lpstr>Introductions: Set up development environment</vt:lpstr>
      <vt:lpstr>Create a Dev Box definition</vt:lpstr>
      <vt:lpstr>Start working in GitHub</vt:lpstr>
      <vt:lpstr>Lab 2 Architecture </vt:lpstr>
      <vt:lpstr>Introductions: Start working in GitHub</vt:lpstr>
      <vt:lpstr>Create a GitHub Project</vt:lpstr>
      <vt:lpstr>Navigate the project board</vt:lpstr>
      <vt:lpstr>Create a GitHub Actions workflow</vt:lpstr>
      <vt:lpstr>Improve and deploy your application</vt:lpstr>
      <vt:lpstr>Lab 3 Architecture </vt:lpstr>
      <vt:lpstr>Introductions: Improve and deploy your application</vt:lpstr>
      <vt:lpstr>Follow the GitHub Flow </vt:lpstr>
      <vt:lpstr>Deploy a Bicep template</vt:lpstr>
      <vt:lpstr>CI/CD for .NET websites with GitHub Actions</vt:lpstr>
      <vt:lpstr>Implement load testing secure practices</vt:lpstr>
      <vt:lpstr>Lab 4 Architecture </vt:lpstr>
      <vt:lpstr>Introductions: Implement load testing and secure practices</vt:lpstr>
      <vt:lpstr>Build and run a load test </vt:lpstr>
      <vt:lpstr>Working with Azure Load Testing</vt:lpstr>
      <vt:lpstr>Build an Azure Chaos experiment</vt:lpstr>
      <vt:lpstr>Make things secure</vt:lpstr>
      <vt:lpstr>Lab 5 Architecture </vt:lpstr>
      <vt:lpstr>Introductions: Security &amp; Monitoring</vt:lpstr>
      <vt:lpstr>Branch Policies</vt:lpstr>
      <vt:lpstr>Setup a security policy for a GitHub Repo</vt:lpstr>
      <vt:lpstr>Code security and analysis</vt:lpstr>
      <vt:lpstr>Monitor the 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a Java application migration to Azure Spring Apps</dc:title>
  <dc:creator/>
  <cp:lastModifiedBy/>
  <cp:revision>2</cp:revision>
  <dcterms:created xsi:type="dcterms:W3CDTF">2023-09-07T21:02:00Z</dcterms:created>
  <dcterms:modified xsi:type="dcterms:W3CDTF">2023-10-31T23:09:39Z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ca2e069-023d-499f-8073-00cfd442a338_ContentBits">
    <vt:lpwstr>0</vt:lpwstr>
  </property>
  <property fmtid="{D5CDD505-2E9C-101B-9397-08002B2CF9AE}" pid="3" name="_dlc_policyId">
    <vt:lpwstr>/sites/Microsoft/Shared Documents</vt:lpwstr>
  </property>
  <property fmtid="{D5CDD505-2E9C-101B-9397-08002B2CF9AE}" pid="4" name="MediaServiceImageTags">
    <vt:lpwstr/>
  </property>
  <property fmtid="{D5CDD505-2E9C-101B-9397-08002B2CF9AE}" pid="5" name="MSIP_Label_eca2e069-023d-499f-8073-00cfd442a338_SiteId">
    <vt:lpwstr>e076b593-d7db-4a8e-9556-04bbe80df72d</vt:lpwstr>
  </property>
  <property fmtid="{D5CDD505-2E9C-101B-9397-08002B2CF9AE}" pid="6" name="ContentTypeId">
    <vt:lpwstr>0x0101009633AF39C6599F40B2CC84C6158556CF</vt:lpwstr>
  </property>
  <property fmtid="{D5CDD505-2E9C-101B-9397-08002B2CF9AE}" pid="7" name="MSIP_Label_eca2e069-023d-499f-8073-00cfd442a338_Method">
    <vt:lpwstr>Standard</vt:lpwstr>
  </property>
  <property fmtid="{D5CDD505-2E9C-101B-9397-08002B2CF9AE}" pid="8" name="MSIP_Label_eca2e069-023d-499f-8073-00cfd442a338_Name">
    <vt:lpwstr>defa4170-0d19-0005-0004-bc88714345d2</vt:lpwstr>
  </property>
  <property fmtid="{D5CDD505-2E9C-101B-9397-08002B2CF9AE}" pid="9" name="MSIP_Label_eca2e069-023d-499f-8073-00cfd442a338_Enabled">
    <vt:lpwstr>true</vt:lpwstr>
  </property>
  <property fmtid="{D5CDD505-2E9C-101B-9397-08002B2CF9AE}" pid="10" name="MSIP_Label_eca2e069-023d-499f-8073-00cfd442a338_ActionId">
    <vt:lpwstr>0ea97132-fbe8-45ab-b7e7-c0ccdb2121b7</vt:lpwstr>
  </property>
  <property fmtid="{D5CDD505-2E9C-101B-9397-08002B2CF9AE}" pid="11" name="ArticulatePath">
    <vt:lpwstr>https://microsoft.sharepoint.com/teams/TechnicalApplicationWorkshopDevelopment-AppInnovation/Shared Documents/App Innovation/App Innovation/Deploying and running Java applications in ASA V2/03 Beta ready for review/P1_Session1</vt:lpwstr>
  </property>
  <property fmtid="{D5CDD505-2E9C-101B-9397-08002B2CF9AE}" pid="12" name="ArticulateGUID">
    <vt:lpwstr>377A0BF7-AB14-44C0-9F78-667969883F7E</vt:lpwstr>
  </property>
  <property fmtid="{D5CDD505-2E9C-101B-9397-08002B2CF9AE}" pid="13" name="MSIP_Label_eca2e069-023d-499f-8073-00cfd442a338_SetDate">
    <vt:lpwstr>2023-04-25T15:34:00Z</vt:lpwstr>
  </property>
  <property fmtid="{D5CDD505-2E9C-101B-9397-08002B2CF9AE}" pid="14" name="ItemRetentionFormula">
    <vt:lpwstr>&lt;formula id="Microsoft.Office.RecordsManagement.PolicyFeatures.Expiration.Formula.BuiltIn"&gt;&lt;number&gt;3&lt;/number&gt;&lt;property&gt;Created&lt;/property&gt;&lt;propertyId&gt;8c06beca-0777-48f7-91c7-6da68bc07b69&lt;/propertyId&gt;&lt;period&gt;months&lt;/period&gt;&lt;/formula&gt;</vt:lpwstr>
  </property>
</Properties>
</file>