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24" r:id="rId2"/>
    <p:sldId id="316" r:id="rId3"/>
  </p:sldIdLst>
  <p:sldSz cx="10691813" cy="7559675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0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A5D"/>
    <a:srgbClr val="AFABAB"/>
    <a:srgbClr val="F3C600"/>
    <a:srgbClr val="F58B51"/>
    <a:srgbClr val="40C0A3"/>
    <a:srgbClr val="CC9900"/>
    <a:srgbClr val="767171"/>
    <a:srgbClr val="E773C6"/>
    <a:srgbClr val="FF644E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9" autoAdjust="0"/>
    <p:restoredTop sz="96416" autoAdjust="0"/>
  </p:normalViewPr>
  <p:slideViewPr>
    <p:cSldViewPr snapToGrid="0">
      <p:cViewPr varScale="1">
        <p:scale>
          <a:sx n="100" d="100"/>
          <a:sy n="100" d="100"/>
        </p:scale>
        <p:origin x="84" y="198"/>
      </p:cViewPr>
      <p:guideLst>
        <p:guide orient="horz" pos="3470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37841-FB18-44AF-B07F-0F8E05B16FEA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4345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27753-C367-4E22-8591-1085A7B6A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2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10692000" cy="7560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6156"/>
            <a:ext cx="10691813" cy="5938612"/>
            <a:chOff x="0" y="96156"/>
            <a:chExt cx="10691813" cy="5938612"/>
          </a:xfrm>
        </p:grpSpPr>
        <p:pic>
          <p:nvPicPr>
            <p:cNvPr id="4" name="FB.png" descr="F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6156"/>
              <a:ext cx="10691813" cy="5938612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547273" y="5162550"/>
              <a:ext cx="35972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rgbClr val="FFC846"/>
                  </a:solidFill>
                  <a:latin typeface="+mn-ea"/>
                </a:rPr>
                <a:t>F</a:t>
              </a:r>
              <a:r>
                <a:rPr lang="en-US" altLang="ko-KR" sz="3000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uture</a:t>
              </a:r>
              <a:r>
                <a:rPr lang="en-US" altLang="ko-KR" sz="3000" b="1" dirty="0">
                  <a:solidFill>
                    <a:srgbClr val="FFC846"/>
                  </a:solidFill>
                  <a:latin typeface="+mn-ea"/>
                </a:rPr>
                <a:t>B</a:t>
              </a:r>
              <a:r>
                <a:rPr lang="en-US" altLang="ko-KR" sz="3000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us co.,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2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43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96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10692000" cy="7560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2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10692000" cy="7560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"/>
          <p:cNvSpPr/>
          <p:nvPr userDrawn="1"/>
        </p:nvSpPr>
        <p:spPr>
          <a:xfrm>
            <a:off x="-2822" y="7391523"/>
            <a:ext cx="10699045" cy="169740"/>
          </a:xfrm>
          <a:prstGeom prst="rect">
            <a:avLst/>
          </a:prstGeom>
          <a:solidFill>
            <a:srgbClr val="5E5E5F"/>
          </a:solidFill>
          <a:ln w="3175">
            <a:noFill/>
            <a:miter lim="400000"/>
          </a:ln>
        </p:spPr>
        <p:txBody>
          <a:bodyPr lIns="0" tIns="0" rIns="0" bIns="0" anchor="ctr"/>
          <a:lstStyle/>
          <a:p>
            <a:pPr algn="ctr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직사각형"/>
          <p:cNvSpPr/>
          <p:nvPr userDrawn="1"/>
        </p:nvSpPr>
        <p:spPr>
          <a:xfrm>
            <a:off x="-1040" y="0"/>
            <a:ext cx="10702907" cy="766787"/>
          </a:xfrm>
          <a:prstGeom prst="rect">
            <a:avLst/>
          </a:prstGeom>
          <a:solidFill>
            <a:srgbClr val="A9A9A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화살표"/>
          <p:cNvSpPr/>
          <p:nvPr userDrawn="1"/>
        </p:nvSpPr>
        <p:spPr>
          <a:xfrm>
            <a:off x="3670598" y="0"/>
            <a:ext cx="557057" cy="76678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9797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화살표"/>
          <p:cNvSpPr/>
          <p:nvPr userDrawn="1"/>
        </p:nvSpPr>
        <p:spPr>
          <a:xfrm>
            <a:off x="3516710" y="0"/>
            <a:ext cx="557057" cy="76678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직사각형"/>
          <p:cNvSpPr/>
          <p:nvPr userDrawn="1"/>
        </p:nvSpPr>
        <p:spPr>
          <a:xfrm>
            <a:off x="-8467" y="0"/>
            <a:ext cx="3732742" cy="766787"/>
          </a:xfrm>
          <a:prstGeom prst="rect">
            <a:avLst/>
          </a:prstGeom>
          <a:solidFill>
            <a:srgbClr val="5E5E5E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원"/>
          <p:cNvSpPr/>
          <p:nvPr userDrawn="1"/>
        </p:nvSpPr>
        <p:spPr>
          <a:xfrm>
            <a:off x="10067926" y="104062"/>
            <a:ext cx="558664" cy="558663"/>
          </a:xfrm>
          <a:prstGeom prst="ellipse">
            <a:avLst/>
          </a:prstGeom>
          <a:solidFill>
            <a:srgbClr val="79797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10137906" y="229505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3354A7C-3E71-4A7A-BEC1-3820E7C1AD90}" type="slidenum"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  <a:pPr algn="ctr"/>
              <a:t>‹#›</a:t>
            </a:fld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원"/>
          <p:cNvSpPr/>
          <p:nvPr userDrawn="1"/>
        </p:nvSpPr>
        <p:spPr>
          <a:xfrm>
            <a:off x="228758" y="984413"/>
            <a:ext cx="154763" cy="154763"/>
          </a:xfrm>
          <a:prstGeom prst="ellipse">
            <a:avLst/>
          </a:prstGeom>
          <a:ln w="38100">
            <a:solidFill>
              <a:srgbClr val="FFC000"/>
            </a:solidFill>
            <a:miter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2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10692000" cy="7560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"/>
          <p:cNvSpPr/>
          <p:nvPr userDrawn="1"/>
        </p:nvSpPr>
        <p:spPr>
          <a:xfrm>
            <a:off x="-2822" y="7391523"/>
            <a:ext cx="10699045" cy="169740"/>
          </a:xfrm>
          <a:prstGeom prst="rect">
            <a:avLst/>
          </a:prstGeom>
          <a:solidFill>
            <a:srgbClr val="5E5E5F"/>
          </a:solidFill>
          <a:ln w="3175">
            <a:noFill/>
            <a:miter lim="400000"/>
          </a:ln>
        </p:spPr>
        <p:txBody>
          <a:bodyPr lIns="0" tIns="0" rIns="0" bIns="0" anchor="ctr"/>
          <a:lstStyle/>
          <a:p>
            <a:pPr algn="ctr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직사각형"/>
          <p:cNvSpPr/>
          <p:nvPr userDrawn="1"/>
        </p:nvSpPr>
        <p:spPr>
          <a:xfrm>
            <a:off x="-1040" y="0"/>
            <a:ext cx="10702907" cy="766787"/>
          </a:xfrm>
          <a:prstGeom prst="rect">
            <a:avLst/>
          </a:prstGeom>
          <a:solidFill>
            <a:srgbClr val="A9A9A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화살표"/>
          <p:cNvSpPr/>
          <p:nvPr userDrawn="1"/>
        </p:nvSpPr>
        <p:spPr>
          <a:xfrm>
            <a:off x="3670598" y="0"/>
            <a:ext cx="557057" cy="76678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9797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화살표"/>
          <p:cNvSpPr/>
          <p:nvPr userDrawn="1"/>
        </p:nvSpPr>
        <p:spPr>
          <a:xfrm>
            <a:off x="3516710" y="0"/>
            <a:ext cx="557057" cy="76678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직사각형"/>
          <p:cNvSpPr/>
          <p:nvPr userDrawn="1"/>
        </p:nvSpPr>
        <p:spPr>
          <a:xfrm>
            <a:off x="-8467" y="0"/>
            <a:ext cx="3732742" cy="766787"/>
          </a:xfrm>
          <a:prstGeom prst="rect">
            <a:avLst/>
          </a:prstGeom>
          <a:solidFill>
            <a:srgbClr val="5E5E5E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원"/>
          <p:cNvSpPr/>
          <p:nvPr userDrawn="1"/>
        </p:nvSpPr>
        <p:spPr>
          <a:xfrm>
            <a:off x="10067926" y="104062"/>
            <a:ext cx="558664" cy="558663"/>
          </a:xfrm>
          <a:prstGeom prst="ellipse">
            <a:avLst/>
          </a:prstGeom>
          <a:solidFill>
            <a:srgbClr val="79797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10137906" y="229505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3354A7C-3E71-4A7A-BEC1-3820E7C1AD90}" type="slidenum"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  <a:pPr algn="ctr"/>
              <a:t>‹#›</a:t>
            </a:fld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10692000" cy="7560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"/>
          <p:cNvSpPr/>
          <p:nvPr userDrawn="1"/>
        </p:nvSpPr>
        <p:spPr>
          <a:xfrm>
            <a:off x="-2822" y="7391523"/>
            <a:ext cx="10699045" cy="169740"/>
          </a:xfrm>
          <a:prstGeom prst="rect">
            <a:avLst/>
          </a:prstGeom>
          <a:solidFill>
            <a:srgbClr val="5E5E5F"/>
          </a:solidFill>
          <a:ln w="3175">
            <a:noFill/>
            <a:miter lim="400000"/>
          </a:ln>
        </p:spPr>
        <p:txBody>
          <a:bodyPr lIns="0" tIns="0" rIns="0" bIns="0" anchor="ctr"/>
          <a:lstStyle/>
          <a:p>
            <a:pPr algn="ctr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원"/>
          <p:cNvSpPr/>
          <p:nvPr userDrawn="1"/>
        </p:nvSpPr>
        <p:spPr>
          <a:xfrm>
            <a:off x="228758" y="984413"/>
            <a:ext cx="154763" cy="154763"/>
          </a:xfrm>
          <a:prstGeom prst="ellipse">
            <a:avLst/>
          </a:prstGeom>
          <a:ln w="38100">
            <a:solidFill>
              <a:schemeClr val="accent2"/>
            </a:solidFill>
            <a:miter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-8467" y="0"/>
            <a:ext cx="10710334" cy="766787"/>
            <a:chOff x="-16934" y="-4234"/>
            <a:chExt cx="16278579" cy="846668"/>
          </a:xfrm>
        </p:grpSpPr>
        <p:sp>
          <p:nvSpPr>
            <p:cNvPr id="17" name="직사각형"/>
            <p:cNvSpPr/>
            <p:nvPr userDrawn="1"/>
          </p:nvSpPr>
          <p:spPr>
            <a:xfrm>
              <a:off x="-5645" y="-4234"/>
              <a:ext cx="16267290" cy="846668"/>
            </a:xfrm>
            <a:prstGeom prst="rect">
              <a:avLst/>
            </a:prstGeom>
            <a:solidFill>
              <a:srgbClr val="A9A9A9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화살표"/>
            <p:cNvSpPr/>
            <p:nvPr userDrawn="1"/>
          </p:nvSpPr>
          <p:spPr>
            <a:xfrm>
              <a:off x="3229584" y="-4234"/>
              <a:ext cx="846668" cy="84666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797979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" name="화살표"/>
            <p:cNvSpPr/>
            <p:nvPr userDrawn="1"/>
          </p:nvSpPr>
          <p:spPr>
            <a:xfrm>
              <a:off x="2995690" y="-4234"/>
              <a:ext cx="846668" cy="84666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5E5E5E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직사각형"/>
            <p:cNvSpPr/>
            <p:nvPr userDrawn="1"/>
          </p:nvSpPr>
          <p:spPr>
            <a:xfrm>
              <a:off x="-16934" y="-4234"/>
              <a:ext cx="3323728" cy="846668"/>
            </a:xfrm>
            <a:prstGeom prst="rect">
              <a:avLst/>
            </a:prstGeom>
            <a:solidFill>
              <a:srgbClr val="5E5E5E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1" name="원"/>
          <p:cNvSpPr/>
          <p:nvPr userDrawn="1"/>
        </p:nvSpPr>
        <p:spPr>
          <a:xfrm>
            <a:off x="10067926" y="104062"/>
            <a:ext cx="558664" cy="558663"/>
          </a:xfrm>
          <a:prstGeom prst="ellipse">
            <a:avLst/>
          </a:prstGeom>
          <a:solidFill>
            <a:srgbClr val="79797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137906" y="229505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3354A7C-3E71-4A7A-BEC1-3820E7C1AD90}" type="slidenum"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  <a:pPr algn="ctr"/>
              <a:t>‹#›</a:t>
            </a:fld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544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10692000" cy="7560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"/>
          <p:cNvSpPr/>
          <p:nvPr userDrawn="1"/>
        </p:nvSpPr>
        <p:spPr>
          <a:xfrm>
            <a:off x="-2822" y="7391523"/>
            <a:ext cx="10699045" cy="169740"/>
          </a:xfrm>
          <a:prstGeom prst="rect">
            <a:avLst/>
          </a:prstGeom>
          <a:solidFill>
            <a:srgbClr val="5E5E5F"/>
          </a:solidFill>
          <a:ln w="3175">
            <a:noFill/>
            <a:miter lim="400000"/>
          </a:ln>
        </p:spPr>
        <p:txBody>
          <a:bodyPr lIns="0" tIns="0" rIns="0" bIns="0" anchor="ctr"/>
          <a:lstStyle/>
          <a:p>
            <a:pPr algn="ctr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8467" y="0"/>
            <a:ext cx="10710334" cy="766787"/>
            <a:chOff x="-16934" y="-4234"/>
            <a:chExt cx="16278579" cy="846668"/>
          </a:xfrm>
        </p:grpSpPr>
        <p:sp>
          <p:nvSpPr>
            <p:cNvPr id="9" name="직사각형"/>
            <p:cNvSpPr/>
            <p:nvPr userDrawn="1"/>
          </p:nvSpPr>
          <p:spPr>
            <a:xfrm>
              <a:off x="-5645" y="-4234"/>
              <a:ext cx="16267290" cy="846668"/>
            </a:xfrm>
            <a:prstGeom prst="rect">
              <a:avLst/>
            </a:prstGeom>
            <a:solidFill>
              <a:srgbClr val="A9A9A9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" name="화살표"/>
            <p:cNvSpPr/>
            <p:nvPr userDrawn="1"/>
          </p:nvSpPr>
          <p:spPr>
            <a:xfrm>
              <a:off x="3229584" y="-4234"/>
              <a:ext cx="846668" cy="84666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797979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" name="화살표"/>
            <p:cNvSpPr/>
            <p:nvPr userDrawn="1"/>
          </p:nvSpPr>
          <p:spPr>
            <a:xfrm>
              <a:off x="2995690" y="-4234"/>
              <a:ext cx="846668" cy="84666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5E5E5E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" name="직사각형"/>
            <p:cNvSpPr/>
            <p:nvPr userDrawn="1"/>
          </p:nvSpPr>
          <p:spPr>
            <a:xfrm>
              <a:off x="-16934" y="-4234"/>
              <a:ext cx="3323728" cy="846668"/>
            </a:xfrm>
            <a:prstGeom prst="rect">
              <a:avLst/>
            </a:prstGeom>
            <a:solidFill>
              <a:srgbClr val="5E5E5E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4" name="원"/>
          <p:cNvSpPr/>
          <p:nvPr userDrawn="1"/>
        </p:nvSpPr>
        <p:spPr>
          <a:xfrm>
            <a:off x="10067926" y="104062"/>
            <a:ext cx="558664" cy="558663"/>
          </a:xfrm>
          <a:prstGeom prst="ellipse">
            <a:avLst/>
          </a:prstGeom>
          <a:solidFill>
            <a:srgbClr val="79797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10137906" y="229505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3354A7C-3E71-4A7A-BEC1-3820E7C1AD90}" type="slidenum"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  <a:pPr algn="ctr"/>
              <a:t>‹#›</a:t>
            </a:fld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70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/>
          <p:cNvSpPr/>
          <p:nvPr userDrawn="1"/>
        </p:nvSpPr>
        <p:spPr>
          <a:xfrm>
            <a:off x="-2822" y="7391523"/>
            <a:ext cx="10699045" cy="169740"/>
          </a:xfrm>
          <a:prstGeom prst="rect">
            <a:avLst/>
          </a:prstGeom>
          <a:solidFill>
            <a:srgbClr val="5E5E5F"/>
          </a:solidFill>
          <a:ln w="3175">
            <a:noFill/>
            <a:miter lim="400000"/>
          </a:ln>
        </p:spPr>
        <p:txBody>
          <a:bodyPr lIns="0" tIns="0" rIns="0" bIns="0" anchor="ctr"/>
          <a:lstStyle/>
          <a:p>
            <a:pPr algn="ctr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8467" y="0"/>
            <a:ext cx="10710334" cy="766787"/>
            <a:chOff x="-16934" y="-4234"/>
            <a:chExt cx="16278579" cy="846668"/>
          </a:xfrm>
        </p:grpSpPr>
        <p:sp>
          <p:nvSpPr>
            <p:cNvPr id="9" name="직사각형"/>
            <p:cNvSpPr/>
            <p:nvPr userDrawn="1"/>
          </p:nvSpPr>
          <p:spPr>
            <a:xfrm>
              <a:off x="-5645" y="-4234"/>
              <a:ext cx="16267290" cy="846668"/>
            </a:xfrm>
            <a:prstGeom prst="rect">
              <a:avLst/>
            </a:prstGeom>
            <a:solidFill>
              <a:srgbClr val="A9A9A9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" name="화살표"/>
            <p:cNvSpPr/>
            <p:nvPr userDrawn="1"/>
          </p:nvSpPr>
          <p:spPr>
            <a:xfrm>
              <a:off x="3229584" y="-4234"/>
              <a:ext cx="846668" cy="84666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797979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" name="화살표"/>
            <p:cNvSpPr/>
            <p:nvPr userDrawn="1"/>
          </p:nvSpPr>
          <p:spPr>
            <a:xfrm>
              <a:off x="2995690" y="-4234"/>
              <a:ext cx="846668" cy="84666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5E5E5E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" name="직사각형"/>
            <p:cNvSpPr/>
            <p:nvPr userDrawn="1"/>
          </p:nvSpPr>
          <p:spPr>
            <a:xfrm>
              <a:off x="-16934" y="-4234"/>
              <a:ext cx="3323728" cy="846668"/>
            </a:xfrm>
            <a:prstGeom prst="rect">
              <a:avLst/>
            </a:prstGeom>
            <a:solidFill>
              <a:srgbClr val="5E5E5E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" name="원"/>
          <p:cNvSpPr/>
          <p:nvPr userDrawn="1"/>
        </p:nvSpPr>
        <p:spPr>
          <a:xfrm>
            <a:off x="10067926" y="104062"/>
            <a:ext cx="558664" cy="558663"/>
          </a:xfrm>
          <a:prstGeom prst="ellipse">
            <a:avLst/>
          </a:prstGeom>
          <a:solidFill>
            <a:srgbClr val="79797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37906" y="229505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3354A7C-3E71-4A7A-BEC1-3820E7C1AD90}" type="slidenum"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  <a:pPr algn="ctr"/>
              <a:t>‹#›</a:t>
            </a:fld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원"/>
          <p:cNvSpPr/>
          <p:nvPr userDrawn="1"/>
        </p:nvSpPr>
        <p:spPr>
          <a:xfrm>
            <a:off x="228758" y="984413"/>
            <a:ext cx="154763" cy="154763"/>
          </a:xfrm>
          <a:prstGeom prst="ellipse">
            <a:avLst/>
          </a:prstGeom>
          <a:ln w="38100">
            <a:solidFill>
              <a:schemeClr val="accent2"/>
            </a:solidFill>
            <a:miter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10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/>
          <p:cNvSpPr/>
          <p:nvPr userDrawn="1"/>
        </p:nvSpPr>
        <p:spPr>
          <a:xfrm>
            <a:off x="-2822" y="7391523"/>
            <a:ext cx="10699045" cy="169740"/>
          </a:xfrm>
          <a:prstGeom prst="rect">
            <a:avLst/>
          </a:prstGeom>
          <a:solidFill>
            <a:srgbClr val="5E5E5F"/>
          </a:solidFill>
          <a:ln w="3175">
            <a:noFill/>
            <a:miter lim="400000"/>
          </a:ln>
        </p:spPr>
        <p:txBody>
          <a:bodyPr lIns="0" tIns="0" rIns="0" bIns="0" anchor="ctr"/>
          <a:lstStyle/>
          <a:p>
            <a:pPr algn="ctr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8467" y="0"/>
            <a:ext cx="10710334" cy="766787"/>
            <a:chOff x="-16934" y="-4234"/>
            <a:chExt cx="16278579" cy="846668"/>
          </a:xfrm>
        </p:grpSpPr>
        <p:sp>
          <p:nvSpPr>
            <p:cNvPr id="9" name="직사각형"/>
            <p:cNvSpPr/>
            <p:nvPr userDrawn="1"/>
          </p:nvSpPr>
          <p:spPr>
            <a:xfrm>
              <a:off x="-5645" y="-4234"/>
              <a:ext cx="16267290" cy="846668"/>
            </a:xfrm>
            <a:prstGeom prst="rect">
              <a:avLst/>
            </a:prstGeom>
            <a:solidFill>
              <a:srgbClr val="A9A9A9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" name="화살표"/>
            <p:cNvSpPr/>
            <p:nvPr userDrawn="1"/>
          </p:nvSpPr>
          <p:spPr>
            <a:xfrm>
              <a:off x="3229584" y="-4234"/>
              <a:ext cx="846668" cy="84666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797979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" name="화살표"/>
            <p:cNvSpPr/>
            <p:nvPr userDrawn="1"/>
          </p:nvSpPr>
          <p:spPr>
            <a:xfrm>
              <a:off x="2995690" y="-4234"/>
              <a:ext cx="846668" cy="84666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5E5E5E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" name="직사각형"/>
            <p:cNvSpPr/>
            <p:nvPr userDrawn="1"/>
          </p:nvSpPr>
          <p:spPr>
            <a:xfrm>
              <a:off x="-16934" y="-4234"/>
              <a:ext cx="3323728" cy="846668"/>
            </a:xfrm>
            <a:prstGeom prst="rect">
              <a:avLst/>
            </a:prstGeom>
            <a:solidFill>
              <a:srgbClr val="5E5E5E"/>
            </a:solidFill>
            <a:ln w="3175">
              <a:miter lim="400000"/>
            </a:ln>
          </p:spPr>
          <p:txBody>
            <a:bodyPr lIns="0" tIns="0" rIns="0" bIns="0" anchor="ctr"/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" name="원"/>
          <p:cNvSpPr/>
          <p:nvPr userDrawn="1"/>
        </p:nvSpPr>
        <p:spPr>
          <a:xfrm>
            <a:off x="10067926" y="104062"/>
            <a:ext cx="558664" cy="558663"/>
          </a:xfrm>
          <a:prstGeom prst="ellipse">
            <a:avLst/>
          </a:prstGeom>
          <a:solidFill>
            <a:srgbClr val="797979"/>
          </a:solidFill>
          <a:ln w="3175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37906" y="229505"/>
            <a:ext cx="4187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3354A7C-3E71-4A7A-BEC1-3820E7C1AD90}" type="slidenum"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  <a:pPr algn="ctr"/>
              <a:t>‹#›</a:t>
            </a:fld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86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1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6093-1BB0-421C-9DD7-801F999AD9D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9924-8518-41F2-AC46-905053E0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6" r:id="rId3"/>
    <p:sldLayoutId id="2147483671" r:id="rId4"/>
    <p:sldLayoutId id="2147483670" r:id="rId5"/>
    <p:sldLayoutId id="2147483669" r:id="rId6"/>
    <p:sldLayoutId id="2147483661" r:id="rId7"/>
    <p:sldLayoutId id="2147483667" r:id="rId8"/>
    <p:sldLayoutId id="2147483663" r:id="rId9"/>
    <p:sldLayoutId id="2147483664" r:id="rId10"/>
    <p:sldLayoutId id="2147483665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139" y="195622"/>
            <a:ext cx="34181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4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핵심 역량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8150" y="226399"/>
            <a:ext cx="6445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20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엔진기술 </a:t>
            </a:r>
            <a:r>
              <a:rPr lang="en-US" altLang="ko-KR" sz="20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20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블록체인 기술의</a:t>
            </a:r>
            <a:r>
              <a:rPr lang="en-US" altLang="ko-KR" sz="20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상관관계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66690" y="892617"/>
            <a:ext cx="9979069" cy="338554"/>
          </a:xfrm>
          <a:prstGeom prst="rect">
            <a:avLst/>
          </a:prstGeom>
        </p:spPr>
        <p:txBody>
          <a:bodyPr wrap="square" lIns="108000" anchor="ctr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latinLnBrk="0">
              <a:spcBef>
                <a:spcPts val="600"/>
              </a:spcBef>
              <a:defRPr/>
            </a:pPr>
            <a:r>
              <a:rPr lang="ko-KR" altLang="en-US" sz="1600" b="1" kern="0" spc="20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rgbClr val="FFC000"/>
                </a:solidFill>
                <a:latin typeface="+mn-ea"/>
              </a:rPr>
              <a:t>‘엔진기술의 구성 </a:t>
            </a:r>
            <a:r>
              <a:rPr lang="en-US" altLang="ko-KR" sz="1600" b="1" kern="0" spc="20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rgbClr val="FFC000"/>
                </a:solidFill>
                <a:latin typeface="+mn-ea"/>
              </a:rPr>
              <a:t>~~   </a:t>
            </a:r>
            <a:r>
              <a:rPr lang="ko-KR" altLang="en-US" sz="1600" b="1" kern="0" spc="20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rgbClr val="FFC000"/>
                </a:solidFill>
                <a:latin typeface="+mn-ea"/>
              </a:rPr>
              <a:t>블록체인 기술</a:t>
            </a:r>
            <a:endParaRPr lang="ko-KR" altLang="en-US" sz="1600" b="1" kern="0" spc="20" dirty="0">
              <a:ln>
                <a:solidFill>
                  <a:srgbClr val="00ADEF">
                    <a:alpha val="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A7224619-5C02-4AB1-A679-20A1DE0B7528}"/>
              </a:ext>
            </a:extLst>
          </p:cNvPr>
          <p:cNvGrpSpPr/>
          <p:nvPr/>
        </p:nvGrpSpPr>
        <p:grpSpPr>
          <a:xfrm>
            <a:off x="8562437" y="860880"/>
            <a:ext cx="1750874" cy="1725472"/>
            <a:chOff x="1609180" y="1302015"/>
            <a:chExt cx="6015008" cy="4936735"/>
          </a:xfrm>
        </p:grpSpPr>
        <p:sp>
          <p:nvSpPr>
            <p:cNvPr id="189" name="직사각형">
              <a:extLst>
                <a:ext uri="{FF2B5EF4-FFF2-40B4-BE49-F238E27FC236}">
                  <a16:creationId xmlns:a16="http://schemas.microsoft.com/office/drawing/2014/main" id="{68239261-B2BA-417B-A8E3-F3C3CC2F389C}"/>
                </a:ext>
              </a:extLst>
            </p:cNvPr>
            <p:cNvSpPr/>
            <p:nvPr/>
          </p:nvSpPr>
          <p:spPr>
            <a:xfrm>
              <a:off x="6430196" y="1508760"/>
              <a:ext cx="1193992" cy="4729990"/>
            </a:xfrm>
            <a:prstGeom prst="rect">
              <a:avLst/>
            </a:prstGeom>
            <a:solidFill>
              <a:srgbClr val="28282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611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190" name="자유형 188">
              <a:extLst>
                <a:ext uri="{FF2B5EF4-FFF2-40B4-BE49-F238E27FC236}">
                  <a16:creationId xmlns:a16="http://schemas.microsoft.com/office/drawing/2014/main" id="{F224F519-EFD5-4596-A5E4-D8B538EB77CF}"/>
                </a:ext>
              </a:extLst>
            </p:cNvPr>
            <p:cNvSpPr/>
            <p:nvPr/>
          </p:nvSpPr>
          <p:spPr>
            <a:xfrm>
              <a:off x="2763339" y="3851884"/>
              <a:ext cx="3715561" cy="847609"/>
            </a:xfrm>
            <a:custGeom>
              <a:avLst/>
              <a:gdLst>
                <a:gd name="connsiteX0" fmla="*/ 0 w 8628836"/>
                <a:gd name="connsiteY0" fmla="*/ 0 h 1798365"/>
                <a:gd name="connsiteX1" fmla="*/ 591020 w 8628836"/>
                <a:gd name="connsiteY1" fmla="*/ 0 h 1798365"/>
                <a:gd name="connsiteX2" fmla="*/ 608647 w 8628836"/>
                <a:gd name="connsiteY2" fmla="*/ 114153 h 1798365"/>
                <a:gd name="connsiteX3" fmla="*/ 4314418 w 8628836"/>
                <a:gd name="connsiteY3" fmla="*/ 1207698 h 1798365"/>
                <a:gd name="connsiteX4" fmla="*/ 8020189 w 8628836"/>
                <a:gd name="connsiteY4" fmla="*/ 114153 h 1798365"/>
                <a:gd name="connsiteX5" fmla="*/ 8037817 w 8628836"/>
                <a:gd name="connsiteY5" fmla="*/ 0 h 1798365"/>
                <a:gd name="connsiteX6" fmla="*/ 8628836 w 8628836"/>
                <a:gd name="connsiteY6" fmla="*/ 0 h 1798365"/>
                <a:gd name="connsiteX7" fmla="*/ 8607807 w 8628836"/>
                <a:gd name="connsiteY7" fmla="*/ 174545 h 1798365"/>
                <a:gd name="connsiteX8" fmla="*/ 4314418 w 8628836"/>
                <a:gd name="connsiteY8" fmla="*/ 1798365 h 1798365"/>
                <a:gd name="connsiteX9" fmla="*/ 21029 w 8628836"/>
                <a:gd name="connsiteY9" fmla="*/ 174545 h 1798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28836" h="1798365">
                  <a:moveTo>
                    <a:pt x="0" y="0"/>
                  </a:moveTo>
                  <a:lnTo>
                    <a:pt x="591020" y="0"/>
                  </a:lnTo>
                  <a:lnTo>
                    <a:pt x="608647" y="114153"/>
                  </a:lnTo>
                  <a:cubicBezTo>
                    <a:pt x="799405" y="728381"/>
                    <a:pt x="2385735" y="1207698"/>
                    <a:pt x="4314418" y="1207698"/>
                  </a:cubicBezTo>
                  <a:cubicBezTo>
                    <a:pt x="6243101" y="1207698"/>
                    <a:pt x="7829432" y="728381"/>
                    <a:pt x="8020189" y="114153"/>
                  </a:cubicBezTo>
                  <a:lnTo>
                    <a:pt x="8037817" y="0"/>
                  </a:lnTo>
                  <a:lnTo>
                    <a:pt x="8628836" y="0"/>
                  </a:lnTo>
                  <a:lnTo>
                    <a:pt x="8607807" y="174545"/>
                  </a:lnTo>
                  <a:cubicBezTo>
                    <a:pt x="8386801" y="1086621"/>
                    <a:pt x="6548930" y="1798365"/>
                    <a:pt x="4314418" y="1798365"/>
                  </a:cubicBezTo>
                  <a:cubicBezTo>
                    <a:pt x="2079907" y="1798365"/>
                    <a:pt x="242035" y="1086621"/>
                    <a:pt x="21029" y="174545"/>
                  </a:cubicBezTo>
                  <a:close/>
                </a:path>
              </a:pathLst>
            </a:custGeom>
            <a:solidFill>
              <a:srgbClr val="00B050"/>
            </a:solidFill>
            <a:ln w="3175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1148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B387E0DB-3235-48D6-BEA9-BE1C82B770DE}"/>
                </a:ext>
              </a:extLst>
            </p:cNvPr>
            <p:cNvCxnSpPr/>
            <p:nvPr/>
          </p:nvCxnSpPr>
          <p:spPr>
            <a:xfrm>
              <a:off x="7466434" y="2885116"/>
              <a:ext cx="0" cy="2008487"/>
            </a:xfrm>
            <a:prstGeom prst="line">
              <a:avLst/>
            </a:prstGeom>
            <a:noFill/>
            <a:ln w="57150" cap="flat">
              <a:solidFill>
                <a:srgbClr val="EF5FA7"/>
              </a:solidFill>
              <a:prstDash val="solid"/>
              <a:miter lim="400000"/>
            </a:ln>
            <a:effectLst/>
            <a:sp3d/>
          </p:spPr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6BA5D5A2-D2EC-4C9C-8A9E-B83EB3ED69B1}"/>
                </a:ext>
              </a:extLst>
            </p:cNvPr>
            <p:cNvCxnSpPr/>
            <p:nvPr/>
          </p:nvCxnSpPr>
          <p:spPr>
            <a:xfrm flipH="1">
              <a:off x="1789458" y="2806764"/>
              <a:ext cx="1" cy="2076923"/>
            </a:xfrm>
            <a:prstGeom prst="line">
              <a:avLst/>
            </a:prstGeom>
            <a:noFill/>
            <a:ln w="57150" cap="flat">
              <a:solidFill>
                <a:srgbClr val="EF5FA7"/>
              </a:solidFill>
              <a:prstDash val="solid"/>
              <a:miter lim="400000"/>
            </a:ln>
            <a:effectLst/>
            <a:sp3d/>
          </p:spPr>
        </p:cxnSp>
        <p:sp>
          <p:nvSpPr>
            <p:cNvPr id="193" name="자유형 195">
              <a:extLst>
                <a:ext uri="{FF2B5EF4-FFF2-40B4-BE49-F238E27FC236}">
                  <a16:creationId xmlns:a16="http://schemas.microsoft.com/office/drawing/2014/main" id="{39BB185D-605F-4982-8740-2353200F800C}"/>
                </a:ext>
              </a:extLst>
            </p:cNvPr>
            <p:cNvSpPr/>
            <p:nvPr/>
          </p:nvSpPr>
          <p:spPr>
            <a:xfrm>
              <a:off x="1760607" y="4881676"/>
              <a:ext cx="5737472" cy="1230114"/>
            </a:xfrm>
            <a:custGeom>
              <a:avLst/>
              <a:gdLst>
                <a:gd name="connsiteX0" fmla="*/ 0 w 8628836"/>
                <a:gd name="connsiteY0" fmla="*/ 0 h 1798365"/>
                <a:gd name="connsiteX1" fmla="*/ 591020 w 8628836"/>
                <a:gd name="connsiteY1" fmla="*/ 0 h 1798365"/>
                <a:gd name="connsiteX2" fmla="*/ 608647 w 8628836"/>
                <a:gd name="connsiteY2" fmla="*/ 114153 h 1798365"/>
                <a:gd name="connsiteX3" fmla="*/ 4314418 w 8628836"/>
                <a:gd name="connsiteY3" fmla="*/ 1207698 h 1798365"/>
                <a:gd name="connsiteX4" fmla="*/ 8020189 w 8628836"/>
                <a:gd name="connsiteY4" fmla="*/ 114153 h 1798365"/>
                <a:gd name="connsiteX5" fmla="*/ 8037817 w 8628836"/>
                <a:gd name="connsiteY5" fmla="*/ 0 h 1798365"/>
                <a:gd name="connsiteX6" fmla="*/ 8628836 w 8628836"/>
                <a:gd name="connsiteY6" fmla="*/ 0 h 1798365"/>
                <a:gd name="connsiteX7" fmla="*/ 8607807 w 8628836"/>
                <a:gd name="connsiteY7" fmla="*/ 174545 h 1798365"/>
                <a:gd name="connsiteX8" fmla="*/ 4314418 w 8628836"/>
                <a:gd name="connsiteY8" fmla="*/ 1798365 h 1798365"/>
                <a:gd name="connsiteX9" fmla="*/ 21029 w 8628836"/>
                <a:gd name="connsiteY9" fmla="*/ 174545 h 1798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28836" h="1798365">
                  <a:moveTo>
                    <a:pt x="0" y="0"/>
                  </a:moveTo>
                  <a:lnTo>
                    <a:pt x="591020" y="0"/>
                  </a:lnTo>
                  <a:lnTo>
                    <a:pt x="608647" y="114153"/>
                  </a:lnTo>
                  <a:cubicBezTo>
                    <a:pt x="799405" y="728381"/>
                    <a:pt x="2385735" y="1207698"/>
                    <a:pt x="4314418" y="1207698"/>
                  </a:cubicBezTo>
                  <a:cubicBezTo>
                    <a:pt x="6243101" y="1207698"/>
                    <a:pt x="7829432" y="728381"/>
                    <a:pt x="8020189" y="114153"/>
                  </a:cubicBezTo>
                  <a:lnTo>
                    <a:pt x="8037817" y="0"/>
                  </a:lnTo>
                  <a:lnTo>
                    <a:pt x="8628836" y="0"/>
                  </a:lnTo>
                  <a:lnTo>
                    <a:pt x="8607807" y="174545"/>
                  </a:lnTo>
                  <a:cubicBezTo>
                    <a:pt x="8386801" y="1086621"/>
                    <a:pt x="6548930" y="1798365"/>
                    <a:pt x="4314418" y="1798365"/>
                  </a:cubicBezTo>
                  <a:cubicBezTo>
                    <a:pt x="2079907" y="1798365"/>
                    <a:pt x="242035" y="1086621"/>
                    <a:pt x="21029" y="174545"/>
                  </a:cubicBezTo>
                  <a:close/>
                </a:path>
              </a:pathLst>
            </a:custGeom>
            <a:solidFill>
              <a:srgbClr val="EF5FA7">
                <a:lumMod val="60000"/>
                <a:lumOff val="40000"/>
              </a:srgbClr>
            </a:solidFill>
            <a:ln w="3175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1148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367186F9-CD14-431E-9AC3-AC16777857A6}"/>
                </a:ext>
              </a:extLst>
            </p:cNvPr>
            <p:cNvGrpSpPr/>
            <p:nvPr/>
          </p:nvGrpSpPr>
          <p:grpSpPr>
            <a:xfrm>
              <a:off x="2257009" y="2791412"/>
              <a:ext cx="4728376" cy="2515636"/>
              <a:chOff x="4279903" y="3859219"/>
              <a:chExt cx="6912646" cy="3677734"/>
            </a:xfrm>
          </p:grpSpPr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0B5748EE-8C06-4188-BC62-3F016B76C575}"/>
                  </a:ext>
                </a:extLst>
              </p:cNvPr>
              <p:cNvCxnSpPr/>
              <p:nvPr/>
            </p:nvCxnSpPr>
            <p:spPr>
              <a:xfrm flipH="1">
                <a:off x="10400075" y="3986055"/>
                <a:ext cx="4627" cy="1491307"/>
              </a:xfrm>
              <a:prstGeom prst="line">
                <a:avLst/>
              </a:prstGeom>
              <a:noFill/>
              <a:ln w="57150" cap="flat">
                <a:solidFill>
                  <a:srgbClr val="00B050"/>
                </a:solidFill>
                <a:prstDash val="solid"/>
                <a:miter lim="400000"/>
              </a:ln>
              <a:effectLst/>
              <a:sp3d/>
            </p:spPr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91895362-9C3E-4CC4-A2E7-7E1EA3450B7B}"/>
                  </a:ext>
                </a:extLst>
              </p:cNvPr>
              <p:cNvCxnSpPr/>
              <p:nvPr/>
            </p:nvCxnSpPr>
            <p:spPr>
              <a:xfrm>
                <a:off x="5062312" y="3859219"/>
                <a:ext cx="4093" cy="1601828"/>
              </a:xfrm>
              <a:prstGeom prst="line">
                <a:avLst/>
              </a:prstGeom>
              <a:noFill/>
              <a:ln w="57150" cap="flat">
                <a:solidFill>
                  <a:srgbClr val="00B050"/>
                </a:solidFill>
                <a:prstDash val="solid"/>
                <a:miter lim="400000"/>
              </a:ln>
              <a:effectLst/>
              <a:sp3d/>
            </p:spPr>
          </p:cxn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80221E80-853D-439A-9ECC-1CB005CA216F}"/>
                  </a:ext>
                </a:extLst>
              </p:cNvPr>
              <p:cNvGrpSpPr/>
              <p:nvPr/>
            </p:nvGrpSpPr>
            <p:grpSpPr>
              <a:xfrm>
                <a:off x="4279903" y="3896509"/>
                <a:ext cx="6912646" cy="3640444"/>
                <a:chOff x="4279903" y="3896510"/>
                <a:chExt cx="6912646" cy="3640443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A248D7ED-7DE9-4C6D-8634-753ACFEDF111}"/>
                    </a:ext>
                  </a:extLst>
                </p:cNvPr>
                <p:cNvCxnSpPr/>
                <p:nvPr/>
              </p:nvCxnSpPr>
              <p:spPr>
                <a:xfrm>
                  <a:off x="11154214" y="3896510"/>
                  <a:ext cx="0" cy="2123282"/>
                </a:xfrm>
                <a:prstGeom prst="line">
                  <a:avLst/>
                </a:prstGeom>
                <a:noFill/>
                <a:ln w="57150" cap="flat">
                  <a:solidFill>
                    <a:srgbClr val="FAE232">
                      <a:lumMod val="75000"/>
                    </a:srgbClr>
                  </a:solidFill>
                  <a:prstDash val="solid"/>
                  <a:miter lim="400000"/>
                </a:ln>
                <a:effectLst/>
                <a:sp3d/>
              </p:spPr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25C38D78-C96C-494E-AEB4-DBD356BBB29A}"/>
                    </a:ext>
                  </a:extLst>
                </p:cNvPr>
                <p:cNvCxnSpPr/>
                <p:nvPr/>
              </p:nvCxnSpPr>
              <p:spPr>
                <a:xfrm>
                  <a:off x="4322079" y="4013441"/>
                  <a:ext cx="0" cy="2033049"/>
                </a:xfrm>
                <a:prstGeom prst="line">
                  <a:avLst/>
                </a:prstGeom>
                <a:noFill/>
                <a:ln w="57150" cap="flat">
                  <a:solidFill>
                    <a:srgbClr val="FAE232">
                      <a:lumMod val="75000"/>
                    </a:srgbClr>
                  </a:solidFill>
                  <a:prstDash val="solid"/>
                  <a:miter lim="400000"/>
                </a:ln>
                <a:effectLst/>
                <a:sp3d/>
              </p:spPr>
            </p:cxnSp>
            <p:sp>
              <p:nvSpPr>
                <p:cNvPr id="218" name="자유형 204">
                  <a:extLst>
                    <a:ext uri="{FF2B5EF4-FFF2-40B4-BE49-F238E27FC236}">
                      <a16:creationId xmlns:a16="http://schemas.microsoft.com/office/drawing/2014/main" id="{5D3936A4-EF8A-4DEA-85BA-7EAEC1A6F541}"/>
                    </a:ext>
                  </a:extLst>
                </p:cNvPr>
                <p:cNvSpPr/>
                <p:nvPr/>
              </p:nvSpPr>
              <p:spPr>
                <a:xfrm>
                  <a:off x="4279903" y="6007396"/>
                  <a:ext cx="6912646" cy="1529557"/>
                </a:xfrm>
                <a:custGeom>
                  <a:avLst/>
                  <a:gdLst>
                    <a:gd name="connsiteX0" fmla="*/ 0 w 8628836"/>
                    <a:gd name="connsiteY0" fmla="*/ 0 h 1798365"/>
                    <a:gd name="connsiteX1" fmla="*/ 591020 w 8628836"/>
                    <a:gd name="connsiteY1" fmla="*/ 0 h 1798365"/>
                    <a:gd name="connsiteX2" fmla="*/ 608647 w 8628836"/>
                    <a:gd name="connsiteY2" fmla="*/ 114153 h 1798365"/>
                    <a:gd name="connsiteX3" fmla="*/ 4314418 w 8628836"/>
                    <a:gd name="connsiteY3" fmla="*/ 1207698 h 1798365"/>
                    <a:gd name="connsiteX4" fmla="*/ 8020189 w 8628836"/>
                    <a:gd name="connsiteY4" fmla="*/ 114153 h 1798365"/>
                    <a:gd name="connsiteX5" fmla="*/ 8037817 w 8628836"/>
                    <a:gd name="connsiteY5" fmla="*/ 0 h 1798365"/>
                    <a:gd name="connsiteX6" fmla="*/ 8628836 w 8628836"/>
                    <a:gd name="connsiteY6" fmla="*/ 0 h 1798365"/>
                    <a:gd name="connsiteX7" fmla="*/ 8607807 w 8628836"/>
                    <a:gd name="connsiteY7" fmla="*/ 174545 h 1798365"/>
                    <a:gd name="connsiteX8" fmla="*/ 4314418 w 8628836"/>
                    <a:gd name="connsiteY8" fmla="*/ 1798365 h 1798365"/>
                    <a:gd name="connsiteX9" fmla="*/ 21029 w 8628836"/>
                    <a:gd name="connsiteY9" fmla="*/ 174545 h 1798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628836" h="1798365">
                      <a:moveTo>
                        <a:pt x="0" y="0"/>
                      </a:moveTo>
                      <a:lnTo>
                        <a:pt x="591020" y="0"/>
                      </a:lnTo>
                      <a:lnTo>
                        <a:pt x="608647" y="114153"/>
                      </a:lnTo>
                      <a:cubicBezTo>
                        <a:pt x="799405" y="728381"/>
                        <a:pt x="2385735" y="1207698"/>
                        <a:pt x="4314418" y="1207698"/>
                      </a:cubicBezTo>
                      <a:cubicBezTo>
                        <a:pt x="6243101" y="1207698"/>
                        <a:pt x="7829432" y="728381"/>
                        <a:pt x="8020189" y="114153"/>
                      </a:cubicBezTo>
                      <a:lnTo>
                        <a:pt x="8037817" y="0"/>
                      </a:lnTo>
                      <a:lnTo>
                        <a:pt x="8628836" y="0"/>
                      </a:lnTo>
                      <a:lnTo>
                        <a:pt x="8607807" y="174545"/>
                      </a:lnTo>
                      <a:cubicBezTo>
                        <a:pt x="8386801" y="1086621"/>
                        <a:pt x="6548930" y="1798365"/>
                        <a:pt x="4314418" y="1798365"/>
                      </a:cubicBezTo>
                      <a:cubicBezTo>
                        <a:pt x="2079907" y="1798365"/>
                        <a:pt x="242035" y="1086621"/>
                        <a:pt x="21029" y="174545"/>
                      </a:cubicBezTo>
                      <a:close/>
                    </a:path>
                  </a:pathLst>
                </a:custGeom>
                <a:solidFill>
                  <a:srgbClr val="FAE232">
                    <a:lumMod val="75000"/>
                  </a:srgbClr>
                </a:solidFill>
                <a:ln w="3175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611481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Helvetica Neue Medium"/>
                    <a:sym typeface="Helvetica Neue Medium"/>
                  </a:endParaRPr>
                </a:p>
              </p:txBody>
            </p:sp>
          </p:grpSp>
        </p:grp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BBC7E57A-FFD9-4C14-AA68-FA1C88C9E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72" r="14272"/>
            <a:stretch/>
          </p:blipFill>
          <p:spPr>
            <a:xfrm>
              <a:off x="1721548" y="1302015"/>
              <a:ext cx="5803964" cy="3017116"/>
            </a:xfrm>
            <a:prstGeom prst="rect">
              <a:avLst/>
            </a:prstGeom>
          </p:spPr>
        </p:pic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72533E4F-01B3-4149-A232-C07370F9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FF644E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721548" y="2709587"/>
              <a:ext cx="268351" cy="213243"/>
            </a:xfrm>
            <a:prstGeom prst="rect">
              <a:avLst/>
            </a:prstGeom>
          </p:spPr>
        </p:pic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A6794E36-14C6-4B78-9C32-3C9CAEB03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FF644E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21294578">
              <a:off x="3899791" y="1606629"/>
              <a:ext cx="268351" cy="213243"/>
            </a:xfrm>
            <a:prstGeom prst="rect">
              <a:avLst/>
            </a:prstGeom>
          </p:spPr>
        </p:pic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B6020955-3D30-41B7-A49E-97587561C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FF644E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1575136">
              <a:off x="5811324" y="1774900"/>
              <a:ext cx="268351" cy="213243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0967B265-FBF1-484F-B3E2-BDA8D7B53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FF644E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1072639">
              <a:off x="3319953" y="3663929"/>
              <a:ext cx="268351" cy="213243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FB5D584A-2A2F-4ABF-A81B-BC2B879A6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FF644E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724143" y="2709587"/>
              <a:ext cx="268351" cy="213243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304FA1A1-E8D5-4AED-AF4F-EB59C909DA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duotone>
                <a:srgbClr val="00A2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884366" y="2707483"/>
              <a:ext cx="172972" cy="217450"/>
            </a:xfrm>
            <a:prstGeom prst="rect">
              <a:avLst/>
            </a:prstGeom>
          </p:spPr>
        </p:pic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14FE602D-7D63-4F8C-AEC6-9E7D19F6347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duotone>
                <a:srgbClr val="00A2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235185" y="2707483"/>
              <a:ext cx="172971" cy="217450"/>
            </a:xfrm>
            <a:prstGeom prst="rect">
              <a:avLst/>
            </a:prstGeom>
          </p:spPr>
        </p:pic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20948BD1-EA85-4B48-9F83-90E1EF8A5B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duotone>
                <a:srgbClr val="00A2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1575136">
              <a:off x="5676015" y="1984589"/>
              <a:ext cx="172971" cy="217450"/>
            </a:xfrm>
            <a:prstGeom prst="rect">
              <a:avLst/>
            </a:prstGeom>
          </p:spPr>
        </p:pic>
        <p:pic>
          <p:nvPicPr>
            <p:cNvPr id="204" name="그림 203">
              <a:extLst>
                <a:ext uri="{FF2B5EF4-FFF2-40B4-BE49-F238E27FC236}">
                  <a16:creationId xmlns:a16="http://schemas.microsoft.com/office/drawing/2014/main" id="{92F0B889-7AE5-4FDE-8733-062B64C95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FF644E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1575136">
              <a:off x="5476328" y="2217555"/>
              <a:ext cx="268351" cy="213243"/>
            </a:xfrm>
            <a:prstGeom prst="rect">
              <a:avLst/>
            </a:prstGeom>
          </p:spPr>
        </p:pic>
        <p:pic>
          <p:nvPicPr>
            <p:cNvPr id="205" name="그림 204">
              <a:extLst>
                <a:ext uri="{FF2B5EF4-FFF2-40B4-BE49-F238E27FC236}">
                  <a16:creationId xmlns:a16="http://schemas.microsoft.com/office/drawing/2014/main" id="{71CED357-2E1F-4E04-A8A7-12BA6B0EDC6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duotone>
                <a:srgbClr val="00A2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1575136">
              <a:off x="5624944" y="2265227"/>
              <a:ext cx="172972" cy="217450"/>
            </a:xfrm>
            <a:prstGeom prst="rect">
              <a:avLst/>
            </a:prstGeom>
          </p:spPr>
        </p:pic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A71C0565-A7CA-40FB-B845-4AF084A9BAC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duotone>
                <a:srgbClr val="00A2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21285652">
              <a:off x="3935866" y="1862208"/>
              <a:ext cx="172971" cy="217450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954E09C-88C3-4D7A-9754-8D5B927CD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FF644E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20973402">
              <a:off x="3898764" y="2114054"/>
              <a:ext cx="268351" cy="213243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89D86E5D-F4FF-4391-B2BA-C0368C6F805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duotone>
                <a:srgbClr val="00A2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20973402">
              <a:off x="4057123" y="2091552"/>
              <a:ext cx="172972" cy="217450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CDEBCF9C-1434-4418-8909-3B73C14B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FF644E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900000">
              <a:off x="3484621" y="3183351"/>
              <a:ext cx="268351" cy="213243"/>
            </a:xfrm>
            <a:prstGeom prst="rect">
              <a:avLst/>
            </a:prstGeom>
          </p:spPr>
        </p:pic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98F3596C-A55D-4F39-98EC-75825AFC197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duotone>
                <a:srgbClr val="00A2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900000">
              <a:off x="3641010" y="3210373"/>
              <a:ext cx="172972" cy="217450"/>
            </a:xfrm>
            <a:prstGeom prst="rect">
              <a:avLst/>
            </a:prstGeom>
          </p:spPr>
        </p:pic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D3F0B9CD-7FC8-4C99-967C-436D7725561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duotone>
                <a:srgbClr val="00A2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 rot="1192627">
              <a:off x="3445357" y="3429144"/>
              <a:ext cx="172971" cy="217450"/>
            </a:xfrm>
            <a:prstGeom prst="rect">
              <a:avLst/>
            </a:prstGeom>
          </p:spPr>
        </p:pic>
        <p:sp>
          <p:nvSpPr>
            <p:cNvPr id="212" name="모서리가 둥근 직사각형 162">
              <a:extLst>
                <a:ext uri="{FF2B5EF4-FFF2-40B4-BE49-F238E27FC236}">
                  <a16:creationId xmlns:a16="http://schemas.microsoft.com/office/drawing/2014/main" id="{BF73D481-B5C4-4D8B-B06E-6264921904F3}"/>
                </a:ext>
              </a:extLst>
            </p:cNvPr>
            <p:cNvSpPr/>
            <p:nvPr/>
          </p:nvSpPr>
          <p:spPr>
            <a:xfrm>
              <a:off x="1609180" y="2642634"/>
              <a:ext cx="1563788" cy="374571"/>
            </a:xfrm>
            <a:prstGeom prst="roundRect">
              <a:avLst>
                <a:gd name="adj" fmla="val 50000"/>
              </a:avLst>
            </a:prstGeom>
            <a:noFill/>
            <a:ln w="19050" cap="flat">
              <a:solidFill>
                <a:srgbClr val="FFFF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61148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6139" y="1291351"/>
            <a:ext cx="691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당사 </a:t>
            </a:r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엔진기술의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 구성은 </a:t>
            </a:r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블록체인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 핵심 기술과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밀접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420" y="2534003"/>
            <a:ext cx="358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당사 엔진 기술 구성 요소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71890" y="2531119"/>
            <a:ext cx="358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블록체인</a:t>
            </a:r>
            <a:r>
              <a:rPr lang="ko-KR" altLang="en-US" b="1" dirty="0">
                <a:solidFill>
                  <a:schemeClr val="bg1"/>
                </a:solidFill>
              </a:rPr>
              <a:t> 기술 구성 요소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96020" y="2974189"/>
            <a:ext cx="4590458" cy="3936715"/>
            <a:chOff x="-915167" y="765644"/>
            <a:chExt cx="4590458" cy="3936715"/>
          </a:xfrm>
        </p:grpSpPr>
        <p:pic>
          <p:nvPicPr>
            <p:cNvPr id="71" name="엔진.png" descr="엔진.png">
              <a:extLst>
                <a:ext uri="{FF2B5EF4-FFF2-40B4-BE49-F238E27FC236}">
                  <a16:creationId xmlns:a16="http://schemas.microsoft.com/office/drawing/2014/main" id="{EE3C5844-F55D-431C-A0F8-208D105CD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912062" y="765644"/>
              <a:ext cx="4074845" cy="3936715"/>
            </a:xfrm>
            <a:prstGeom prst="rect">
              <a:avLst/>
            </a:prstGeom>
            <a:ln w="3175"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4" name="TextBox 3"/>
            <p:cNvSpPr txBox="1"/>
            <p:nvPr/>
          </p:nvSpPr>
          <p:spPr>
            <a:xfrm>
              <a:off x="1417821" y="882582"/>
              <a:ext cx="223583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latin typeface="+mj-ea"/>
                </a:rPr>
                <a:t>계정관리</a:t>
              </a:r>
              <a:endParaRPr lang="en-US" altLang="ko-KR" sz="900" dirty="0">
                <a:latin typeface="+mj-ea"/>
              </a:endParaRPr>
            </a:p>
            <a:p>
              <a:r>
                <a:rPr lang="ko-KR" altLang="en-US" sz="900" dirty="0" err="1" smtClean="0">
                  <a:latin typeface="+mj-ea"/>
                </a:rPr>
                <a:t>정관리</a:t>
              </a:r>
              <a:endParaRPr lang="en-US" altLang="ko-KR" sz="900" dirty="0" smtClean="0">
                <a:latin typeface="+mj-ea"/>
                <a:ea typeface="+mj-ea"/>
              </a:endParaRPr>
            </a:p>
            <a:p>
              <a:r>
                <a:rPr lang="en-US" altLang="ko-KR" sz="900" dirty="0" smtClean="0">
                  <a:latin typeface="+mj-ea"/>
                  <a:ea typeface="+mj-ea"/>
                </a:rPr>
                <a:t>Query/Index Layer</a:t>
              </a:r>
            </a:p>
            <a:p>
              <a:r>
                <a:rPr lang="ko-KR" altLang="en-US" sz="900" dirty="0" smtClean="0">
                  <a:latin typeface="+mj-ea"/>
                  <a:ea typeface="+mj-ea"/>
                </a:rPr>
                <a:t>모니터링</a:t>
              </a:r>
              <a:endParaRPr lang="en-US" altLang="ko-KR" sz="900" dirty="0" smtClean="0">
                <a:latin typeface="+mj-ea"/>
                <a:ea typeface="+mj-ea"/>
              </a:endParaRPr>
            </a:p>
            <a:p>
              <a:endParaRPr lang="en-US" altLang="ko-KR" sz="900" dirty="0" smtClean="0">
                <a:latin typeface="+mj-ea"/>
                <a:ea typeface="+mj-ea"/>
              </a:endParaRPr>
            </a:p>
            <a:p>
              <a:r>
                <a:rPr lang="en-US" altLang="ko-KR" sz="900" dirty="0" err="1" smtClean="0">
                  <a:latin typeface="+mj-ea"/>
                  <a:ea typeface="+mj-ea"/>
                </a:rPr>
                <a:t>Analystic</a:t>
              </a:r>
              <a:endParaRPr lang="en-US" altLang="ko-KR" sz="900" dirty="0" smtClean="0">
                <a:latin typeface="+mj-ea"/>
                <a:ea typeface="+mj-ea"/>
              </a:endParaRPr>
            </a:p>
            <a:p>
              <a:r>
                <a:rPr lang="en-US" altLang="ko-KR" sz="900" dirty="0" smtClean="0">
                  <a:latin typeface="+mj-ea"/>
                  <a:ea typeface="+mj-ea"/>
                </a:rPr>
                <a:t>Block Scanner</a:t>
              </a:r>
              <a:endParaRPr lang="ko-KR" altLang="en-US" sz="900" dirty="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915167" y="2642360"/>
              <a:ext cx="138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900" dirty="0">
                <a:latin typeface="+mj-ea"/>
                <a:ea typeface="+mj-ea"/>
              </a:endParaRPr>
            </a:p>
            <a:p>
              <a:r>
                <a:rPr lang="en-US" altLang="ko-KR" sz="900" dirty="0" smtClean="0">
                  <a:latin typeface="+mj-ea"/>
                  <a:ea typeface="+mj-ea"/>
                </a:rPr>
                <a:t>VM/</a:t>
              </a:r>
              <a:r>
                <a:rPr lang="ko-KR" altLang="en-US" sz="900" dirty="0" smtClean="0">
                  <a:latin typeface="+mj-ea"/>
                  <a:ea typeface="+mj-ea"/>
                </a:rPr>
                <a:t>스크립트</a:t>
              </a:r>
              <a:r>
                <a:rPr lang="en-US" altLang="ko-KR" sz="900" dirty="0" smtClean="0">
                  <a:latin typeface="+mj-ea"/>
                  <a:ea typeface="+mj-ea"/>
                </a:rPr>
                <a:t>/</a:t>
              </a:r>
              <a:r>
                <a:rPr lang="ko-KR" altLang="en-US" sz="900" dirty="0" smtClean="0">
                  <a:latin typeface="+mj-ea"/>
                  <a:ea typeface="+mj-ea"/>
                </a:rPr>
                <a:t>컴파일러</a:t>
              </a:r>
              <a:endParaRPr lang="en-US" altLang="ko-KR" sz="900" dirty="0"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48091" y="2354541"/>
              <a:ext cx="182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j-ea"/>
                  <a:ea typeface="+mj-ea"/>
                </a:rPr>
                <a:t>분산컴퓨팅 </a:t>
              </a:r>
              <a:endParaRPr lang="en-US" altLang="ko-KR" sz="900" dirty="0" smtClean="0">
                <a:latin typeface="+mj-ea"/>
                <a:ea typeface="+mj-ea"/>
              </a:endParaRPr>
            </a:p>
            <a:p>
              <a:r>
                <a:rPr lang="ko-KR" altLang="en-US" sz="900" dirty="0" smtClean="0">
                  <a:latin typeface="+mj-ea"/>
                  <a:ea typeface="+mj-ea"/>
                </a:rPr>
                <a:t>다중 데이터 </a:t>
              </a:r>
              <a:r>
                <a:rPr lang="ko-KR" altLang="en-US" sz="900" dirty="0" err="1" smtClean="0">
                  <a:latin typeface="+mj-ea"/>
                  <a:ea typeface="+mj-ea"/>
                </a:rPr>
                <a:t>분산데이터</a:t>
              </a:r>
              <a:r>
                <a:rPr lang="ko-KR" altLang="en-US" sz="900" dirty="0" smtClean="0">
                  <a:latin typeface="+mj-ea"/>
                  <a:ea typeface="+mj-ea"/>
                </a:rPr>
                <a:t> 베이스</a:t>
              </a:r>
              <a:endParaRPr lang="en-US" altLang="ko-KR" sz="900" dirty="0">
                <a:latin typeface="+mj-ea"/>
                <a:ea typeface="+mj-ea"/>
              </a:endParaRPr>
            </a:p>
            <a:p>
              <a:endParaRPr lang="en-US" altLang="ko-KR" sz="900" dirty="0">
                <a:latin typeface="+mj-ea"/>
                <a:ea typeface="+mj-ea"/>
              </a:endParaRPr>
            </a:p>
            <a:p>
              <a:r>
                <a:rPr lang="ko-KR" altLang="en-US" sz="900" dirty="0" smtClean="0">
                  <a:latin typeface="+mj-ea"/>
                  <a:ea typeface="+mj-ea"/>
                </a:rPr>
                <a:t>가상화 기반 스토리지</a:t>
              </a:r>
              <a:endParaRPr lang="en-US" altLang="ko-KR" sz="900" dirty="0" smtClean="0">
                <a:latin typeface="+mj-ea"/>
                <a:ea typeface="+mj-ea"/>
              </a:endParaRPr>
            </a:p>
            <a:p>
              <a:r>
                <a:rPr lang="en-US" altLang="ko-KR" sz="900" dirty="0" smtClean="0">
                  <a:latin typeface="+mj-ea"/>
                  <a:ea typeface="+mj-ea"/>
                </a:rPr>
                <a:t>P2P </a:t>
              </a:r>
              <a:r>
                <a:rPr lang="ko-KR" altLang="en-US" sz="900" dirty="0" err="1" smtClean="0">
                  <a:latin typeface="+mj-ea"/>
                  <a:ea typeface="+mj-ea"/>
                </a:rPr>
                <a:t>네트워깅</a:t>
              </a:r>
              <a:endParaRPr lang="en-US" altLang="ko-KR" sz="900" dirty="0" smtClean="0">
                <a:latin typeface="+mj-ea"/>
                <a:ea typeface="+mj-ea"/>
              </a:endParaRPr>
            </a:p>
            <a:p>
              <a:r>
                <a:rPr lang="ko-KR" altLang="en-US" sz="900" dirty="0" smtClean="0">
                  <a:latin typeface="+mj-ea"/>
                  <a:ea typeface="+mj-ea"/>
                </a:rPr>
                <a:t>보안</a:t>
              </a:r>
              <a:r>
                <a:rPr lang="en-US" altLang="ko-KR" sz="900" dirty="0" smtClean="0">
                  <a:latin typeface="+mj-ea"/>
                  <a:ea typeface="+mj-ea"/>
                </a:rPr>
                <a:t>, </a:t>
              </a:r>
              <a:r>
                <a:rPr lang="ko-KR" altLang="en-US" sz="900" dirty="0" err="1" smtClean="0">
                  <a:latin typeface="+mj-ea"/>
                  <a:ea typeface="+mj-ea"/>
                </a:rPr>
                <a:t>멀티트랜젝션</a:t>
              </a:r>
              <a:endParaRPr lang="en-US" altLang="ko-KR" sz="900" dirty="0">
                <a:latin typeface="+mj-ea"/>
                <a:ea typeface="+mj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477444" y="2952393"/>
            <a:ext cx="6214369" cy="4315182"/>
            <a:chOff x="4670037" y="2568228"/>
            <a:chExt cx="5309898" cy="3451572"/>
          </a:xfrm>
        </p:grpSpPr>
        <p:sp>
          <p:nvSpPr>
            <p:cNvPr id="55" name="직사각형 54"/>
            <p:cNvSpPr/>
            <p:nvPr/>
          </p:nvSpPr>
          <p:spPr>
            <a:xfrm>
              <a:off x="4670037" y="2568228"/>
              <a:ext cx="5309898" cy="3451572"/>
            </a:xfrm>
            <a:prstGeom prst="rect">
              <a:avLst/>
            </a:prstGeom>
            <a:noFill/>
            <a:ln w="444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50333" y="4955960"/>
              <a:ext cx="1441954" cy="875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DPoS</a:t>
              </a:r>
              <a:endPara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합의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지분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증명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보상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809349" y="4181263"/>
              <a:ext cx="636438" cy="333731"/>
            </a:xfrm>
            <a:prstGeom prst="rect">
              <a:avLst/>
            </a:prstGeom>
            <a:solidFill>
              <a:srgbClr val="F3C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Analystic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136768" y="4193397"/>
              <a:ext cx="636438" cy="323187"/>
            </a:xfrm>
            <a:prstGeom prst="rect">
              <a:avLst/>
            </a:prstGeom>
            <a:solidFill>
              <a:srgbClr val="F3C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모니터링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287884" y="4722728"/>
              <a:ext cx="472213" cy="801873"/>
            </a:xfrm>
            <a:prstGeom prst="rect">
              <a:avLst/>
            </a:prstGeom>
            <a:solidFill>
              <a:srgbClr val="B1DA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Key value Store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784679" y="4722728"/>
              <a:ext cx="472213" cy="806302"/>
            </a:xfrm>
            <a:prstGeom prst="rect">
              <a:avLst/>
            </a:prstGeom>
            <a:solidFill>
              <a:srgbClr val="B1DA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Level  DB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(Disk Storage)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73908" y="4201975"/>
              <a:ext cx="636438" cy="330255"/>
            </a:xfrm>
            <a:prstGeom prst="rect">
              <a:avLst/>
            </a:prstGeom>
            <a:solidFill>
              <a:srgbClr val="F3C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Notification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73260" y="3842966"/>
              <a:ext cx="1464107" cy="279845"/>
            </a:xfrm>
            <a:prstGeom prst="rect">
              <a:avLst/>
            </a:prstGeom>
            <a:solidFill>
              <a:srgbClr val="B1DA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Smart Contracts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792231" y="4186056"/>
              <a:ext cx="645644" cy="367060"/>
            </a:xfrm>
            <a:prstGeom prst="rect">
              <a:avLst/>
            </a:prstGeom>
            <a:solidFill>
              <a:srgbClr val="F3C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Query/Index Layer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237014" y="5110439"/>
              <a:ext cx="715369" cy="352990"/>
            </a:xfrm>
            <a:prstGeom prst="rect">
              <a:avLst/>
            </a:prstGeom>
            <a:solidFill>
              <a:srgbClr val="B1DA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Mongo</a:t>
              </a:r>
              <a:b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DB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239463" y="4724827"/>
              <a:ext cx="715369" cy="353979"/>
            </a:xfrm>
            <a:prstGeom prst="rect">
              <a:avLst/>
            </a:prstGeom>
            <a:solidFill>
              <a:srgbClr val="B1DA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ElasticSearch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/>
              </a:r>
              <a:b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DB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800874" y="4710312"/>
              <a:ext cx="411087" cy="789445"/>
            </a:xfrm>
            <a:prstGeom prst="rect">
              <a:avLst/>
            </a:prstGeom>
            <a:solidFill>
              <a:srgbClr val="B1DA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External Indexer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265731" y="4559726"/>
              <a:ext cx="550747" cy="368218"/>
            </a:xfrm>
            <a:prstGeom prst="rect">
              <a:avLst/>
            </a:prstGeom>
            <a:solidFill>
              <a:srgbClr val="B1DA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Security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인증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권한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269036" y="4191317"/>
              <a:ext cx="1464107" cy="279845"/>
            </a:xfrm>
            <a:prstGeom prst="rect">
              <a:avLst/>
            </a:prstGeom>
            <a:solidFill>
              <a:srgbClr val="40C0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VM/Script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09349" y="3872772"/>
              <a:ext cx="2628525" cy="279845"/>
            </a:xfrm>
            <a:prstGeom prst="rect">
              <a:avLst/>
            </a:prstGeom>
            <a:solidFill>
              <a:srgbClr val="F58B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SandBox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48882" y="5591347"/>
              <a:ext cx="2221295" cy="279845"/>
            </a:xfrm>
            <a:prstGeom prst="rect">
              <a:avLst/>
            </a:prstGeom>
            <a:solidFill>
              <a:srgbClr val="B1DA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P2P Node 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관리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모니터링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846274" y="4563804"/>
              <a:ext cx="771564" cy="336817"/>
            </a:xfrm>
            <a:prstGeom prst="rect">
              <a:avLst/>
            </a:prstGeom>
            <a:solidFill>
              <a:srgbClr val="AFAB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토큰 암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50" charset="-127"/>
                  <a:cs typeface="+mn-cs"/>
                </a:rPr>
                <a:t>복호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775504" y="2696884"/>
              <a:ext cx="5100254" cy="794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5893426" y="2798668"/>
              <a:ext cx="881131" cy="555685"/>
            </a:xfrm>
            <a:prstGeom prst="ellipse">
              <a:avLst/>
            </a:prstGeom>
            <a:solidFill>
              <a:srgbClr val="AFAB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Escrow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6774557" y="2815387"/>
              <a:ext cx="1005840" cy="555685"/>
            </a:xfrm>
            <a:prstGeom prst="ellipse">
              <a:avLst/>
            </a:prstGeom>
            <a:solidFill>
              <a:srgbClr val="AFAB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Token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Generator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7792384" y="2830799"/>
              <a:ext cx="1005840" cy="55568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Wallet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8822643" y="2847484"/>
              <a:ext cx="1005840" cy="55568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Block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Scanner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4863167" y="2811277"/>
              <a:ext cx="1005840" cy="555685"/>
            </a:xfrm>
            <a:prstGeom prst="ellipse">
              <a:avLst/>
            </a:prstGeom>
            <a:solidFill>
              <a:srgbClr val="AFAB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Coin 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80894" y="3664607"/>
            <a:ext cx="1544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dirty="0" err="1" smtClean="0">
                <a:latin typeface="+mj-ea"/>
                <a:ea typeface="+mj-ea"/>
              </a:rPr>
              <a:t>SandBox</a:t>
            </a:r>
            <a:r>
              <a:rPr lang="ko-KR" altLang="en-US" sz="900" dirty="0" smtClean="0">
                <a:latin typeface="+mj-ea"/>
                <a:ea typeface="+mj-ea"/>
              </a:rPr>
              <a:t>형 </a:t>
            </a:r>
            <a:r>
              <a:rPr lang="ko-KR" altLang="en-US" sz="900" dirty="0" err="1" smtClean="0">
                <a:latin typeface="+mj-ea"/>
                <a:ea typeface="+mj-ea"/>
              </a:rPr>
              <a:t>검증환경</a:t>
            </a:r>
            <a:endParaRPr lang="en-US" altLang="ko-KR" sz="900" dirty="0" smtClean="0">
              <a:latin typeface="+mj-ea"/>
              <a:ea typeface="+mj-ea"/>
            </a:endParaRPr>
          </a:p>
          <a:p>
            <a:r>
              <a:rPr lang="ko-KR" altLang="en-US" sz="900" dirty="0" err="1" smtClean="0">
                <a:latin typeface="+mj-ea"/>
                <a:ea typeface="+mj-ea"/>
              </a:rPr>
              <a:t>클러스터링</a:t>
            </a:r>
            <a:r>
              <a:rPr lang="ko-KR" altLang="en-US" sz="900" dirty="0" smtClean="0">
                <a:latin typeface="+mj-ea"/>
                <a:ea typeface="+mj-ea"/>
              </a:rPr>
              <a:t> </a:t>
            </a:r>
            <a:r>
              <a:rPr lang="ko-KR" altLang="en-US" sz="900" dirty="0" err="1" smtClean="0">
                <a:latin typeface="+mj-ea"/>
                <a:ea typeface="+mj-ea"/>
              </a:rPr>
              <a:t>서버팜</a:t>
            </a:r>
            <a:r>
              <a:rPr lang="ko-KR" altLang="en-US" sz="900" dirty="0" smtClean="0">
                <a:latin typeface="+mj-ea"/>
                <a:ea typeface="+mj-ea"/>
              </a:rPr>
              <a:t> 지원</a:t>
            </a:r>
            <a:endParaRPr lang="en-US" altLang="ko-KR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204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139" y="195622"/>
            <a:ext cx="34181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4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핵심 역량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8150" y="226399"/>
            <a:ext cx="6445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4. 2020</a:t>
            </a:r>
            <a:r>
              <a:rPr lang="ko-KR" altLang="en-US" sz="2000" b="1" dirty="0">
                <a:ln>
                  <a:solidFill>
                    <a:srgbClr val="00ADEF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년 이후 검토 가능한 사업전략</a:t>
            </a:r>
            <a:endParaRPr lang="en-US" altLang="ko-KR" sz="2000" b="1" dirty="0">
              <a:ln>
                <a:solidFill>
                  <a:srgbClr val="00ADEF">
                    <a:alpha val="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0" name="V-Story 로고.png" descr="V-Story 로고.png">
            <a:extLst>
              <a:ext uri="{FF2B5EF4-FFF2-40B4-BE49-F238E27FC236}">
                <a16:creationId xmlns:a16="http://schemas.microsoft.com/office/drawing/2014/main" id="{6B0D6CAB-9E04-461B-A1A0-37A7BEB0B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7164" y="1293080"/>
            <a:ext cx="1540183" cy="1198569"/>
          </a:xfrm>
          <a:prstGeom prst="rect">
            <a:avLst/>
          </a:prstGeom>
          <a:ln w="3175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28DD41B-BF48-4AC4-8679-0056CAE2887C}"/>
              </a:ext>
            </a:extLst>
          </p:cNvPr>
          <p:cNvSpPr/>
          <p:nvPr/>
        </p:nvSpPr>
        <p:spPr>
          <a:xfrm>
            <a:off x="1701834" y="2619229"/>
            <a:ext cx="2412486" cy="31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</a:t>
            </a:r>
            <a:r>
              <a:rPr lang="en-US" altLang="ko-KR" dirty="0" err="1"/>
              <a:t>Dapp</a:t>
            </a:r>
            <a:endParaRPr lang="ko-KR" altLang="en-US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B35A7486-8FD6-442A-94AE-F083228CEF9C}"/>
              </a:ext>
            </a:extLst>
          </p:cNvPr>
          <p:cNvSpPr/>
          <p:nvPr/>
        </p:nvSpPr>
        <p:spPr>
          <a:xfrm>
            <a:off x="1701834" y="3322383"/>
            <a:ext cx="6722027" cy="5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Net</a:t>
            </a:r>
            <a:endParaRPr lang="ko-KR" altLang="en-US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5B287DB-BFE9-4BA6-9671-7A6A1D914893}"/>
              </a:ext>
            </a:extLst>
          </p:cNvPr>
          <p:cNvSpPr/>
          <p:nvPr/>
        </p:nvSpPr>
        <p:spPr>
          <a:xfrm>
            <a:off x="4278574" y="1666581"/>
            <a:ext cx="923745" cy="95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1</a:t>
            </a:r>
            <a:endParaRPr lang="ko-KR" altLang="en-US" dirty="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974BEB4B-BA42-4611-BC7F-6DFE23EA2C93}"/>
              </a:ext>
            </a:extLst>
          </p:cNvPr>
          <p:cNvSpPr/>
          <p:nvPr/>
        </p:nvSpPr>
        <p:spPr>
          <a:xfrm>
            <a:off x="5284446" y="1647607"/>
            <a:ext cx="663640" cy="952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8FC12AB2-9E46-4C48-95AC-888C504737A5}"/>
              </a:ext>
            </a:extLst>
          </p:cNvPr>
          <p:cNvSpPr/>
          <p:nvPr/>
        </p:nvSpPr>
        <p:spPr>
          <a:xfrm>
            <a:off x="6030213" y="1687661"/>
            <a:ext cx="994322" cy="95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N</a:t>
            </a:r>
            <a:endParaRPr lang="ko-KR" altLang="en-US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D5425F6-2D94-4EC5-8D34-724173CD6654}"/>
              </a:ext>
            </a:extLst>
          </p:cNvPr>
          <p:cNvSpPr/>
          <p:nvPr/>
        </p:nvSpPr>
        <p:spPr>
          <a:xfrm>
            <a:off x="7415185" y="1117478"/>
            <a:ext cx="994322" cy="167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Dapp</a:t>
            </a:r>
            <a:r>
              <a:rPr lang="ko-KR" altLang="en-US" dirty="0"/>
              <a:t>들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35A7486-8FD6-442A-94AE-F083228CEF9C}"/>
              </a:ext>
            </a:extLst>
          </p:cNvPr>
          <p:cNvSpPr/>
          <p:nvPr/>
        </p:nvSpPr>
        <p:spPr>
          <a:xfrm>
            <a:off x="1701834" y="5939444"/>
            <a:ext cx="6712654" cy="125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퓨처버스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엔진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35A7486-8FD6-442A-94AE-F083228CEF9C}"/>
              </a:ext>
            </a:extLst>
          </p:cNvPr>
          <p:cNvSpPr/>
          <p:nvPr/>
        </p:nvSpPr>
        <p:spPr>
          <a:xfrm>
            <a:off x="1716188" y="4204210"/>
            <a:ext cx="2403113" cy="43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퓨처버스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35A7486-8FD6-442A-94AE-F083228CEF9C}"/>
              </a:ext>
            </a:extLst>
          </p:cNvPr>
          <p:cNvSpPr/>
          <p:nvPr/>
        </p:nvSpPr>
        <p:spPr>
          <a:xfrm>
            <a:off x="4295816" y="4191123"/>
            <a:ext cx="4128046" cy="44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퓨처버스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16188" y="4782021"/>
            <a:ext cx="2369735" cy="824093"/>
            <a:chOff x="463736" y="4782021"/>
            <a:chExt cx="3622187" cy="824093"/>
          </a:xfrm>
        </p:grpSpPr>
        <p:sp>
          <p:nvSpPr>
            <p:cNvPr id="7" name="직사각형 6"/>
            <p:cNvSpPr/>
            <p:nvPr/>
          </p:nvSpPr>
          <p:spPr>
            <a:xfrm>
              <a:off x="463736" y="4791075"/>
              <a:ext cx="1145989" cy="375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보팅</a:t>
              </a:r>
              <a:endParaRPr lang="ko-KR" altLang="en-US" sz="10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701835" y="4791075"/>
              <a:ext cx="1145989" cy="375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스마일</a:t>
              </a:r>
              <a:endParaRPr lang="ko-KR" altLang="en-US" sz="10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939934" y="4782021"/>
              <a:ext cx="1145989" cy="375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팔로워</a:t>
              </a:r>
              <a:endParaRPr lang="ko-KR" altLang="en-US" sz="10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63736" y="5231016"/>
              <a:ext cx="1145989" cy="375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댓글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701835" y="5231016"/>
              <a:ext cx="1145989" cy="375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평판</a:t>
              </a:r>
              <a:endParaRPr lang="ko-KR" altLang="en-US" sz="10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939934" y="5221962"/>
              <a:ext cx="1145989" cy="375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분배</a:t>
              </a:r>
              <a:endParaRPr lang="ko-KR" altLang="en-US" sz="1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83102" y="4791075"/>
            <a:ext cx="4140759" cy="824093"/>
            <a:chOff x="4283102" y="4791075"/>
            <a:chExt cx="3622187" cy="824093"/>
          </a:xfrm>
        </p:grpSpPr>
        <p:sp>
          <p:nvSpPr>
            <p:cNvPr id="110" name="직사각형 109"/>
            <p:cNvSpPr/>
            <p:nvPr/>
          </p:nvSpPr>
          <p:spPr>
            <a:xfrm>
              <a:off x="5521201" y="5240070"/>
              <a:ext cx="1145989" cy="375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멀티플랫폼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어댑터</a:t>
              </a:r>
              <a:endParaRPr lang="ko-KR" altLang="en-US" sz="100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283102" y="4791075"/>
              <a:ext cx="3622187" cy="824093"/>
              <a:chOff x="4283102" y="4791075"/>
              <a:chExt cx="3622187" cy="824093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283102" y="4800129"/>
                <a:ext cx="1145989" cy="375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경매</a:t>
                </a:r>
                <a:endParaRPr lang="ko-KR" altLang="en-US" sz="1000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521201" y="4800129"/>
                <a:ext cx="1145989" cy="375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상점</a:t>
                </a:r>
                <a:endParaRPr lang="ko-KR" altLang="en-US" sz="1000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759300" y="4791075"/>
                <a:ext cx="1145989" cy="375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아이템 교환</a:t>
                </a:r>
                <a:endParaRPr lang="ko-KR" altLang="en-US" sz="1000" dirty="0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4283102" y="5240070"/>
                <a:ext cx="1145989" cy="375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하이브리드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렌더러</a:t>
                </a:r>
                <a:endParaRPr lang="ko-KR" altLang="en-US" sz="1000" dirty="0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6759300" y="5231016"/>
                <a:ext cx="1145989" cy="375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네트워크 스토리지</a:t>
                </a:r>
                <a:endParaRPr lang="ko-KR" altLang="en-US" sz="1050" dirty="0"/>
              </a:p>
            </p:txBody>
          </p:sp>
        </p:grpSp>
      </p:grpSp>
      <p:sp>
        <p:nvSpPr>
          <p:cNvPr id="12" name="오른쪽 화살표 11"/>
          <p:cNvSpPr/>
          <p:nvPr/>
        </p:nvSpPr>
        <p:spPr>
          <a:xfrm>
            <a:off x="7768833" y="3056430"/>
            <a:ext cx="895350" cy="1113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6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2473</TotalTime>
  <Words>168</Words>
  <Application>Microsoft Office PowerPoint</Application>
  <PresentationFormat>사용자 지정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Helvetica Neue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myungwon lee</cp:lastModifiedBy>
  <cp:revision>266</cp:revision>
  <cp:lastPrinted>2018-09-11T10:03:17Z</cp:lastPrinted>
  <dcterms:created xsi:type="dcterms:W3CDTF">2018-08-27T05:43:24Z</dcterms:created>
  <dcterms:modified xsi:type="dcterms:W3CDTF">2018-09-16T08:12:54Z</dcterms:modified>
</cp:coreProperties>
</file>