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79" r:id="rId5"/>
    <p:sldId id="260" r:id="rId6"/>
    <p:sldId id="261" r:id="rId7"/>
    <p:sldId id="262" r:id="rId8"/>
    <p:sldId id="263" r:id="rId9"/>
    <p:sldId id="264" r:id="rId10"/>
    <p:sldId id="265" r:id="rId11"/>
    <p:sldId id="266" r:id="rId12"/>
    <p:sldId id="267" r:id="rId13"/>
    <p:sldId id="268" r:id="rId14"/>
    <p:sldId id="284" r:id="rId15"/>
    <p:sldId id="269" r:id="rId16"/>
    <p:sldId id="280" r:id="rId17"/>
    <p:sldId id="281" r:id="rId18"/>
    <p:sldId id="271" r:id="rId19"/>
    <p:sldId id="282" r:id="rId20"/>
    <p:sldId id="283" r:id="rId21"/>
    <p:sldId id="270" r:id="rId22"/>
    <p:sldId id="273" r:id="rId23"/>
    <p:sldId id="274" r:id="rId24"/>
    <p:sldId id="275" r:id="rId25"/>
    <p:sldId id="276" r:id="rId26"/>
    <p:sldId id="277" r:id="rId27"/>
    <p:sldId id="278" r:id="rId28"/>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68F3BC-1178-460A-9FA6-199BB2AA6A8E}" v="2" dt="2025-04-10T05:35:36.6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1" autoAdjust="0"/>
    <p:restoredTop sz="94660" autoAdjust="0"/>
  </p:normalViewPr>
  <p:slideViewPr>
    <p:cSldViewPr snapToGrid="0">
      <p:cViewPr varScale="1">
        <p:scale>
          <a:sx n="59" d="100"/>
          <a:sy n="59" d="100"/>
        </p:scale>
        <p:origin x="1032" y="5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7" name="文本框"/>
          <p:cNvSpPr>
            <a:spLocks noGrp="1"/>
          </p:cNvSpPr>
          <p:nvPr>
            <p:ph type="hdr"/>
          </p:nvPr>
        </p:nvSpPr>
        <p:spPr>
          <a:xfrm>
            <a:off x="0" y="0"/>
            <a:ext cx="2971799" cy="458787"/>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8" name="文本框"/>
          <p:cNvSpPr>
            <a:spLocks noGrp="1"/>
          </p:cNvSpPr>
          <p:nvPr>
            <p:ph type="dt" idx="1"/>
          </p:nvPr>
        </p:nvSpPr>
        <p:spPr>
          <a:xfrm>
            <a:off x="3884613" y="0"/>
            <a:ext cx="2971800" cy="458787"/>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4/11/2025</a:t>
            </a:fld>
            <a:endParaRPr lang="zh-CN" altLang="en-US" sz="1200">
              <a:latin typeface="Calibri" panose="020F0502020204030204" charset="0"/>
              <a:ea typeface="等线" charset="0"/>
              <a:cs typeface="Calibri" panose="020F0502020204030204" charset="0"/>
            </a:endParaRPr>
          </a:p>
        </p:txBody>
      </p:sp>
      <p:sp>
        <p:nvSpPr>
          <p:cNvPr id="9" name="对象"/>
          <p:cNvSpPr>
            <a:spLocks noGrp="1" noRot="1" noChangeAspect="1"/>
          </p:cNvSpPr>
          <p:nvPr>
            <p:ph type="sldImg" idx="2"/>
          </p:nvPr>
        </p:nvSpPr>
        <p:spPr>
          <a:xfrm>
            <a:off x="685800" y="1143000"/>
            <a:ext cx="5486400" cy="30861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8685213"/>
            <a:ext cx="2971799" cy="4587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549376482"/>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2307010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
        <p:nvSpPr>
          <p:cNvPr id="5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5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552326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1998483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13</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83713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15</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2923598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18</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2614308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21</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3026423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22</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1648840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23</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938827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24</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12656496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25</a:t>
            </a:fld>
            <a:endParaRPr lang="zh-CN" altLang="en-US" sz="1200">
              <a:latin typeface="Calibri" panose="020F0502020204030204" charset="0"/>
              <a:ea typeface="等线" charset="0"/>
              <a:cs typeface="Calibri" panose="020F0502020204030204" charset="0"/>
            </a:endParaRPr>
          </a:p>
        </p:txBody>
      </p:sp>
      <p:sp>
        <p:nvSpPr>
          <p:cNvPr id="84"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85"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62377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2750052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26</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1398406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27</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32437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
        <p:nvSpPr>
          <p:cNvPr id="30"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1"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970605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4020017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
        <p:nvSpPr>
          <p:cNvPr id="38" name="对象"/>
          <p:cNvSpPr>
            <a:spLocks noGrp="1" noRot="1" noChangeAspect="1"/>
          </p:cNvSpPr>
          <p:nvPr>
            <p:ph type="sldImg"/>
          </p:nvPr>
        </p:nvSpPr>
        <p:spPr>
          <a:xfrm>
            <a:off x="685800" y="1143000"/>
            <a:ext cx="5486400" cy="3086100"/>
          </a:xfrm>
          <a:prstGeom prst="rect">
            <a:avLst/>
          </a:prstGeom>
          <a:noFill/>
          <a:ln w="12700" cap="flat" cmpd="sng">
            <a:noFill/>
            <a:prstDash val="solid"/>
            <a:miter/>
          </a:ln>
        </p:spPr>
      </p:sp>
      <p:sp>
        <p:nvSpPr>
          <p:cNvPr id="39" name="文本框"/>
          <p:cNvSpPr>
            <a:spLocks noGrp="1"/>
          </p:cNvSpPr>
          <p:nvPr>
            <p:ph type="body" idx="1"/>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extLst>
      <p:ext uri="{BB962C8B-B14F-4D97-AF65-F5344CB8AC3E}">
        <p14:creationId xmlns:p14="http://schemas.microsoft.com/office/powerpoint/2010/main" val="3163221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862300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1865734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362736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87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Tree>
    <p:extLst>
      <p:ext uri="{BB962C8B-B14F-4D97-AF65-F5344CB8AC3E}">
        <p14:creationId xmlns:p14="http://schemas.microsoft.com/office/powerpoint/2010/main" val="3271809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Calibri" panose="020F0502020204030204" charset="0"/>
              <a:ea typeface="等线" charset="0"/>
              <a:cs typeface="Calibri" panose="020F0502020204030204" charset="0"/>
            </a:endParaRPr>
          </a:p>
        </p:txBody>
      </p:sp>
      <p:sp>
        <p:nvSpPr>
          <p:cNvPr id="1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1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t>‹#›</a:t>
            </a:fld>
            <a:endParaRPr lang="zh-CN" altLang="en-US" sz="1200">
              <a:solidFill>
                <a:srgbClr val="898989"/>
              </a:solidFill>
              <a:latin typeface="Calibri" panose="020F0502020204030204" charset="0"/>
              <a:ea typeface="等线" charset="0"/>
              <a:cs typeface="Calibri" panose="020F050202020403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24"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5"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Calibri" panose="020F0502020204030204" charset="0"/>
              <a:ea typeface="等线" charset="0"/>
              <a:cs typeface="Calibri" panose="020F0502020204030204" charset="0"/>
            </a:endParaRPr>
          </a:p>
        </p:txBody>
      </p:sp>
      <p:sp>
        <p:nvSpPr>
          <p:cNvPr id="26"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27"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t>‹#›</a:t>
            </a:fld>
            <a:endParaRPr lang="zh-CN" altLang="en-US" sz="1200">
              <a:solidFill>
                <a:srgbClr val="898989"/>
              </a:solidFill>
              <a:latin typeface="Calibri" panose="020F0502020204030204" charset="0"/>
              <a:ea typeface="等线" charset="0"/>
              <a:cs typeface="Calibri" panose="020F050202020403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4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Calibri" panose="020F0502020204030204" charset="0"/>
              <a:ea typeface="等线" charset="0"/>
              <a:cs typeface="Calibri" panose="020F0502020204030204" charset="0"/>
            </a:endParaRPr>
          </a:p>
        </p:txBody>
      </p:sp>
      <p:sp>
        <p:nvSpPr>
          <p:cNvPr id="4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4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t>‹#›</a:t>
            </a:fld>
            <a:endParaRPr lang="zh-CN" altLang="en-US" sz="1200">
              <a:solidFill>
                <a:srgbClr val="898989"/>
              </a:solidFill>
              <a:latin typeface="Calibri" panose="020F0502020204030204" charset="0"/>
              <a:ea typeface="等线" charset="0"/>
              <a:cs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2025/4/11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lstStyle/>
          <a:p>
            <a:pPr algn="l"/>
            <a:fld id="{CAD2D6BD-DE1B-4B5F-8B41-2702339687B9}" type="datetime1">
              <a:rPr lang="en-US" altLang="zh-CN" sz="1200">
                <a:solidFill>
                  <a:srgbClr val="898989"/>
                </a:solidFill>
                <a:latin typeface="Calibri" panose="020F0502020204030204" charset="0"/>
                <a:ea typeface="等线" charset="0"/>
                <a:cs typeface="Calibri" panose="020F0502020204030204" charset="0"/>
              </a:rPr>
              <a:t>4/11/2025</a:t>
            </a:fld>
            <a:endParaRPr lang="zh-CN" altLang="en-US" sz="1200">
              <a:solidFill>
                <a:srgbClr val="898989"/>
              </a:solidFill>
              <a:latin typeface="Calibri" panose="020F0502020204030204" charset="0"/>
              <a:ea typeface="等线" charset="0"/>
              <a:cs typeface="Calibri" panose="020F0502020204030204"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t>‹#›</a:t>
            </a:fld>
            <a:endParaRPr lang="zh-CN" altLang="en-US" sz="1200">
              <a:solidFill>
                <a:srgbClr val="898989"/>
              </a:solidFill>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anose="020F0302020204030204" charset="0"/>
          <a:ea typeface="等线 Light" charset="0"/>
          <a:cs typeface="Calibri Light" panose="020F0302020204030204" charset="0"/>
        </a:defRPr>
      </a:lvl1pPr>
    </p:titleStyle>
    <p:bodyStyle>
      <a:lvl1pPr marL="228600" indent="-228600" algn="l" defTabSz="914400" eaLnBrk="1" fontAlgn="auto"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等线" charset="0"/>
          <a:cs typeface="Calibri" panose="020F0502020204030204" charset="0"/>
        </a:defRPr>
      </a:lvl1pPr>
      <a:lvl2pPr marL="685800" indent="-228600" algn="l" defTabSz="914400" eaLnBrk="1" fontAlgn="auto"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等线" charset="0"/>
          <a:cs typeface="Calibri" panose="020F0502020204030204" charset="0"/>
        </a:defRPr>
      </a:lvl2pPr>
      <a:lvl3pPr marL="1143000" indent="-228600" algn="l" defTabSz="914400" eaLnBrk="1" fontAlgn="auto"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3pPr>
      <a:lvl4pPr marL="16002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4pPr>
      <a:lvl5pPr marL="20574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5pPr>
      <a:lvl6pPr marL="25146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6pPr>
      <a:lvl7pPr marL="29718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7pPr>
      <a:lvl8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8pPr>
      <a:lvl9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www.brecw.ac.in/"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图片" descr="logo"/>
          <p:cNvPicPr/>
          <p:nvPr/>
        </p:nvPicPr>
        <p:blipFill>
          <a:blip r:embed="rId3" cstate="print"/>
          <a:srcRect r="76085"/>
          <a:stretch>
            <a:fillRect/>
          </a:stretch>
        </p:blipFill>
        <p:spPr>
          <a:xfrm>
            <a:off x="207961" y="136525"/>
            <a:ext cx="1220788" cy="1193800"/>
          </a:xfrm>
          <a:prstGeom prst="rect">
            <a:avLst/>
          </a:prstGeom>
          <a:noFill/>
          <a:ln w="12700" cap="flat" cmpd="sng">
            <a:noFill/>
            <a:prstDash val="solid"/>
            <a:round/>
          </a:ln>
        </p:spPr>
      </p:pic>
      <p:pic>
        <p:nvPicPr>
          <p:cNvPr id="17" name="图片" descr="logonaac1"/>
          <p:cNvPicPr>
            <a:picLocks noChangeAspect="1"/>
          </p:cNvPicPr>
          <p:nvPr/>
        </p:nvPicPr>
        <p:blipFill>
          <a:blip r:embed="rId4" cstate="print"/>
          <a:stretch>
            <a:fillRect/>
          </a:stretch>
        </p:blipFill>
        <p:spPr>
          <a:xfrm>
            <a:off x="10763250" y="180975"/>
            <a:ext cx="1287463" cy="1193800"/>
          </a:xfrm>
          <a:prstGeom prst="rect">
            <a:avLst/>
          </a:prstGeom>
          <a:noFill/>
          <a:ln w="12700" cap="flat" cmpd="sng">
            <a:noFill/>
            <a:prstDash val="solid"/>
            <a:round/>
          </a:ln>
        </p:spPr>
      </p:pic>
      <p:sp>
        <p:nvSpPr>
          <p:cNvPr id="18" name="矩形"/>
          <p:cNvSpPr/>
          <p:nvPr/>
        </p:nvSpPr>
        <p:spPr>
          <a:xfrm>
            <a:off x="1959429" y="163255"/>
            <a:ext cx="8803821" cy="5772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0B050"/>
                </a:solidFill>
                <a:latin typeface="Arial" panose="020B0604020202020204" pitchFamily="34" charset="0"/>
                <a:ea typeface="等线" charset="0"/>
                <a:cs typeface="Arial" panose="020B0604020202020204" pitchFamily="34" charset="0"/>
              </a:rPr>
              <a:t> </a:t>
            </a:r>
            <a:r>
              <a:rPr lang="en-US" altLang="zh-CN" sz="2800" b="1" i="0" u="none" strike="noStrike" kern="1200" cap="none" spc="0" baseline="0">
                <a:solidFill>
                  <a:srgbClr val="002060"/>
                </a:solidFill>
                <a:latin typeface="Arial" panose="020B0604020202020204" pitchFamily="34" charset="0"/>
                <a:ea typeface="等线" charset="0"/>
                <a:cs typeface="Arial" panose="020B0604020202020204" pitchFamily="34" charset="0"/>
              </a:rPr>
              <a:t>Bhoj Reddy </a:t>
            </a:r>
            <a:r>
              <a:rPr lang="en-US" altLang="zh-CN" sz="3200" b="1" i="0" u="none" strike="noStrike" kern="1200" cap="none" spc="0" baseline="0">
                <a:solidFill>
                  <a:srgbClr val="002060"/>
                </a:solidFill>
                <a:latin typeface="Arial" panose="020B0604020202020204" pitchFamily="34" charset="0"/>
                <a:ea typeface="等线" charset="0"/>
                <a:cs typeface="Arial" panose="020B0604020202020204" pitchFamily="34" charset="0"/>
              </a:rPr>
              <a:t>Engineering</a:t>
            </a:r>
            <a:r>
              <a:rPr lang="en-US" altLang="zh-CN" sz="2800" b="1" i="0" u="none" strike="noStrike" kern="1200" cap="none" spc="0" baseline="0">
                <a:solidFill>
                  <a:srgbClr val="002060"/>
                </a:solidFill>
                <a:latin typeface="Arial" panose="020B0604020202020204" pitchFamily="34" charset="0"/>
                <a:ea typeface="等线" charset="0"/>
                <a:cs typeface="Arial" panose="020B0604020202020204" pitchFamily="34" charset="0"/>
              </a:rPr>
              <a:t> College for Women</a:t>
            </a:r>
            <a:r>
              <a:rPr lang="en-US" altLang="zh-CN" sz="2800" b="1" i="0" u="none" strike="noStrike" kern="1200" cap="none" spc="0" baseline="0">
                <a:solidFill>
                  <a:srgbClr val="7030A0"/>
                </a:solidFill>
                <a:latin typeface="Arial" panose="020B0604020202020204" pitchFamily="34" charset="0"/>
                <a:ea typeface="等线" charset="0"/>
                <a:cs typeface="Arial" panose="020B0604020202020204" pitchFamily="34" charset="0"/>
              </a:rPr>
              <a:t> </a:t>
            </a:r>
            <a:endParaRPr lang="zh-CN" altLang="en-US" sz="2800" b="0"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19" name="矩形"/>
          <p:cNvSpPr/>
          <p:nvPr/>
        </p:nvSpPr>
        <p:spPr>
          <a:xfrm>
            <a:off x="434340" y="715705"/>
            <a:ext cx="11234057" cy="2209164"/>
          </a:xfrm>
          <a:prstGeom prst="rect">
            <a:avLst/>
          </a:prstGeom>
          <a:noFill/>
          <a:ln w="12700" cap="flat" cmpd="sng">
            <a:noFill/>
            <a:prstDash val="solid"/>
            <a:miter/>
          </a:ln>
        </p:spPr>
        <p:txBody>
          <a:bodyPr vert="horz" wrap="square" lIns="91440" tIns="45720" rIns="91440" bIns="45720" anchor="t" anchorCtr="0">
            <a:spAutoFit/>
          </a:bodyPr>
          <a:lstStyle/>
          <a:p>
            <a:pPr marL="0" indent="0" algn="ctr" eaLnBrk="1" latinLnBrk="0" hangingPunct="1">
              <a:lnSpc>
                <a:spcPct val="150000"/>
              </a:lnSpc>
              <a:spcBef>
                <a:spcPts val="0"/>
              </a:spcBef>
              <a:spcAft>
                <a:spcPts val="1000"/>
              </a:spcAft>
              <a:buNone/>
            </a:pPr>
            <a:r>
              <a:rPr lang="en-US" altLang="zh-CN" sz="1200" b="1" i="0" u="none" strike="noStrike" kern="1200" cap="none" spc="0" baseline="0">
                <a:solidFill>
                  <a:srgbClr val="7030A0"/>
                </a:solidFill>
                <a:latin typeface="Calibri" panose="020F0502020204030204" charset="0"/>
                <a:ea typeface="等线" charset="0"/>
                <a:cs typeface="Times New Roman" panose="02020603050405020304" pitchFamily="18" charset="0"/>
              </a:rPr>
              <a:t> </a:t>
            </a:r>
            <a:r>
              <a:rPr lang="en-US" altLang="zh-CN" sz="1200" b="1" i="0" u="none" strike="noStrike" kern="1200" cap="none" spc="0" baseline="0">
                <a:solidFill>
                  <a:srgbClr val="000000"/>
                </a:solidFill>
                <a:latin typeface="Arial" panose="020B0604020202020204" pitchFamily="34" charset="0"/>
                <a:ea typeface="等线" charset="0"/>
                <a:cs typeface="Arial" panose="020B0604020202020204" pitchFamily="34" charset="0"/>
              </a:rPr>
              <a:t>(Sponsored by Sangam Laxmibai Vidyapeet, Accredited by NAAC with A grade approved by AICTE and affiliated to JNTUH)</a:t>
            </a:r>
            <a:br>
              <a:rPr lang="zh-CN" altLang="en-US" sz="1200" b="1" i="0" u="none" strike="noStrike" kern="1200" cap="none" spc="0" baseline="0">
                <a:solidFill>
                  <a:srgbClr val="000000"/>
                </a:solidFill>
                <a:latin typeface="Arial" panose="020B0604020202020204" pitchFamily="34" charset="0"/>
                <a:ea typeface="等线" charset="0"/>
                <a:cs typeface="Arial" panose="020B0604020202020204" pitchFamily="34" charset="0"/>
              </a:rPr>
            </a:br>
            <a:r>
              <a:rPr lang="en-US" altLang="zh-CN" sz="1200" b="1" i="0" u="none" strike="noStrike" kern="1200" cap="none" spc="0" baseline="0">
                <a:solidFill>
                  <a:srgbClr val="000000"/>
                </a:solidFill>
                <a:latin typeface="Arial" panose="020B0604020202020204" pitchFamily="34" charset="0"/>
                <a:ea typeface="等线" charset="0"/>
                <a:cs typeface="Arial" panose="020B0604020202020204" pitchFamily="34" charset="0"/>
              </a:rPr>
              <a:t>	 </a:t>
            </a:r>
            <a:r>
              <a:rPr lang="en-US" altLang="zh-CN" sz="1200" b="0" i="0" u="none" strike="noStrike" kern="1200" cap="none" spc="0" baseline="0">
                <a:solidFill>
                  <a:srgbClr val="000000"/>
                </a:solidFill>
                <a:latin typeface="Arial" panose="020B0604020202020204" pitchFamily="34" charset="0"/>
                <a:ea typeface="等线" charset="0"/>
                <a:cs typeface="Arial" panose="020B0604020202020204" pitchFamily="34" charset="0"/>
              </a:rPr>
              <a:t>Vinaynagar, IS Sadan Crossroads, Saidabad, Hyderabad – 500 059, Telangana. </a:t>
            </a:r>
            <a:r>
              <a:rPr lang="en-US" altLang="zh-CN" sz="1200" b="0" i="0" u="none" strike="noStrike" kern="1200" cap="none" spc="0" baseline="0">
                <a:solidFill>
                  <a:srgbClr val="000000"/>
                </a:solidFill>
                <a:latin typeface="Arial" panose="020B0604020202020204" pitchFamily="34" charset="0"/>
                <a:ea typeface="等线" charset="0"/>
                <a:cs typeface="Arial" panose="020B0604020202020204" pitchFamily="34" charset="0"/>
                <a:hlinkClick r:id="rId5"/>
              </a:rPr>
              <a:t>www.brecw.ac.in</a:t>
            </a:r>
            <a:endParaRPr lang="en-US" altLang="zh-CN" sz="1200" b="0" i="0" u="none" strike="noStrike" kern="1200" cap="none" spc="0" baseline="0">
              <a:solidFill>
                <a:srgbClr val="000000"/>
              </a:solidFill>
              <a:latin typeface="Arial" panose="020B0604020202020204" pitchFamily="34" charset="0"/>
              <a:ea typeface="等线" charset="0"/>
              <a:cs typeface="Arial" panose="020B0604020202020204" pitchFamily="34" charset="0"/>
            </a:endParaRPr>
          </a:p>
          <a:p>
            <a:pPr marL="0" indent="0" algn="ctr" eaLnBrk="1" latinLnBrk="0" hangingPunct="1">
              <a:lnSpc>
                <a:spcPct val="100000"/>
              </a:lnSpc>
              <a:spcBef>
                <a:spcPts val="0"/>
              </a:spcBef>
              <a:spcAft>
                <a:spcPts val="0"/>
              </a:spcAft>
              <a:buNone/>
            </a:pPr>
            <a:r>
              <a:rPr lang="en-US" altLang="zh-CN" sz="2800" b="1" i="0" u="none" strike="noStrike" kern="1200" cap="none" spc="0" baseline="0">
                <a:solidFill>
                  <a:srgbClr val="000000"/>
                </a:solidFill>
                <a:latin typeface="Arial" panose="020B0604020202020204" pitchFamily="34" charset="0"/>
                <a:ea typeface="等线" charset="0"/>
                <a:cs typeface="Arial" panose="020B0604020202020204" pitchFamily="34" charset="0"/>
              </a:rPr>
              <a:t>Department of Computer Science and Engineering</a:t>
            </a:r>
          </a:p>
          <a:p>
            <a:pPr marL="0" indent="0" algn="ctr" eaLnBrk="1"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Arial" panose="020B0604020202020204" pitchFamily="34" charset="0"/>
                <a:ea typeface="等线" charset="0"/>
                <a:cs typeface="Arial" panose="020B0604020202020204" pitchFamily="34" charset="0"/>
              </a:rPr>
              <a:t>Mini Project Design Seminar on</a:t>
            </a:r>
            <a:r>
              <a:rPr lang="en-US" altLang="zh-CN" sz="2000" b="1" i="0" u="none" strike="noStrike" kern="1200" cap="none" spc="0" baseline="0">
                <a:solidFill>
                  <a:srgbClr val="000000"/>
                </a:solidFill>
                <a:latin typeface="Times New Roman" panose="02020603050405020304" pitchFamily="18" charset="0"/>
                <a:ea typeface="等线" charset="0"/>
                <a:cs typeface="Times New Roman" panose="02020603050405020304" pitchFamily="18" charset="0"/>
              </a:rPr>
              <a:t>        </a:t>
            </a:r>
          </a:p>
          <a:p>
            <a:pPr marL="0" indent="0" algn="ctr">
              <a:lnSpc>
                <a:spcPct val="100000"/>
              </a:lnSpc>
              <a:spcBef>
                <a:spcPts val="0"/>
              </a:spcBef>
              <a:spcAft>
                <a:spcPts val="0"/>
              </a:spcAft>
              <a:buNone/>
            </a:pPr>
            <a:r>
              <a:rPr lang="en-US" altLang="zh-CN" sz="2400" b="1" i="0" u="none" strike="noStrike" kern="1200" cap="none" spc="0" baseline="0">
                <a:solidFill>
                  <a:srgbClr val="7030A0"/>
                </a:solidFill>
                <a:latin typeface="Arial" panose="020B0604020202020204" pitchFamily="34" charset="0"/>
                <a:ea typeface="Calibri" panose="020F0502020204030204" charset="0"/>
                <a:cs typeface="Arial" panose="020B0604020202020204" pitchFamily="34" charset="0"/>
              </a:rPr>
              <a:t>AutoSeat: Smart Exam Seating System</a:t>
            </a:r>
            <a:endParaRPr lang="en-US" altLang="zh-CN" sz="2400" b="0" i="0" u="none" strike="noStrike" kern="1200" cap="none" spc="0" baseline="0">
              <a:solidFill>
                <a:srgbClr val="7030A0"/>
              </a:solidFill>
              <a:latin typeface="Arial" panose="020B0604020202020204" pitchFamily="34" charset="0"/>
              <a:ea typeface="Calibri" panose="020F0502020204030204" charset="0"/>
              <a:cs typeface="Arial" panose="020B0604020202020204" pitchFamily="34" charset="0"/>
            </a:endParaRPr>
          </a:p>
          <a:p>
            <a:pPr marL="0" indent="0" algn="ctr">
              <a:lnSpc>
                <a:spcPct val="100000"/>
              </a:lnSpc>
              <a:spcBef>
                <a:spcPts val="0"/>
              </a:spcBef>
              <a:spcAft>
                <a:spcPts val="0"/>
              </a:spcAft>
              <a:buNone/>
            </a:pPr>
            <a:endParaRPr lang="zh-CN" altLang="en-US" sz="2400" b="1" i="0" u="none" strike="noStrike" kern="1200" cap="none" spc="0" baseline="0">
              <a:solidFill>
                <a:srgbClr val="000000"/>
              </a:solidFill>
              <a:latin typeface="Times New Roman" panose="02020603050405020304" pitchFamily="18" charset="0"/>
              <a:ea typeface="等线" charset="0"/>
              <a:cs typeface="Times New Roman" panose="02020603050405020304" pitchFamily="18" charset="0"/>
            </a:endParaRPr>
          </a:p>
        </p:txBody>
      </p:sp>
      <p:sp>
        <p:nvSpPr>
          <p:cNvPr id="20" name="矩形"/>
          <p:cNvSpPr/>
          <p:nvPr/>
        </p:nvSpPr>
        <p:spPr>
          <a:xfrm>
            <a:off x="207961" y="2766723"/>
            <a:ext cx="11842752" cy="3906520"/>
          </a:xfrm>
          <a:prstGeom prst="rect">
            <a:avLst/>
          </a:prstGeom>
          <a:noFill/>
          <a:ln w="12700" cap="flat" cmpd="sng">
            <a:noFill/>
            <a:prstDash val="solid"/>
            <a:miter/>
          </a:ln>
        </p:spPr>
        <p:txBody>
          <a:bodyPr vert="horz" wrap="square" lIns="91440" tIns="45720" rIns="91440" bIns="45720" anchor="t" anchorCtr="0">
            <a:spAutoFit/>
          </a:bodyPr>
          <a:lstStyle/>
          <a:p>
            <a:pPr marL="0" indent="0" algn="just" eaLnBrk="1" fontAlgn="auto" latinLnBrk="0" hangingPunct="1">
              <a:lnSpc>
                <a:spcPct val="120000"/>
              </a:lnSpc>
              <a:spcBef>
                <a:spcPts val="0"/>
              </a:spcBef>
              <a:spcAft>
                <a:spcPts val="0"/>
              </a:spcAft>
              <a:buNone/>
            </a:pP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Internal Guide</a:t>
            </a:r>
            <a:r>
              <a:rPr lang="en-US" altLang="zh-CN" sz="2000" b="1" i="0" u="none" strike="noStrike" kern="1200" cap="none" spc="0" baseline="0">
                <a:solidFill>
                  <a:schemeClr val="tx1"/>
                </a:solidFill>
                <a:latin typeface="Arial" panose="020B0604020202020204" pitchFamily="34" charset="0"/>
                <a:ea typeface="等线" charset="0"/>
                <a:cs typeface="Arial" panose="020B0604020202020204" pitchFamily="34" charset="0"/>
              </a:rPr>
              <a:t>: </a:t>
            </a:r>
            <a:r>
              <a:rPr lang="en-US" sz="2000" b="1" dirty="0">
                <a:latin typeface="Arial" panose="020B0604020202020204" pitchFamily="34" charset="0"/>
                <a:cs typeface="Arial" panose="020B0604020202020204" pitchFamily="34" charset="0"/>
                <a:sym typeface="+mn-ea"/>
              </a:rPr>
              <a:t> </a:t>
            </a:r>
            <a:r>
              <a:rPr lang="en-US" sz="2000" b="1" dirty="0" err="1">
                <a:latin typeface="Arial" panose="020B0604020202020204" pitchFamily="34" charset="0"/>
                <a:cs typeface="Arial" panose="020B0604020202020204" pitchFamily="34" charset="0"/>
                <a:sym typeface="+mn-ea"/>
              </a:rPr>
              <a:t>K.Shireesha</a:t>
            </a: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			                                    </a:t>
            </a: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Date :</a:t>
            </a: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 11 April 2025</a:t>
            </a:r>
          </a:p>
          <a:p>
            <a:pPr marL="0" indent="0" algn="just" eaLnBrk="1" fontAlgn="auto" latinLnBrk="0" hangingPunct="1">
              <a:lnSpc>
                <a:spcPct val="120000"/>
              </a:lnSpc>
              <a:spcBef>
                <a:spcPts val="0"/>
              </a:spcBef>
              <a:spcAft>
                <a:spcPts val="0"/>
              </a:spcAft>
              <a:buNone/>
            </a:pP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             Associate Professor		                                                           </a:t>
            </a: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Batch No: </a:t>
            </a: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22MP41	</a:t>
            </a:r>
          </a:p>
          <a:p>
            <a:pPr marL="0" indent="0" algn="just" eaLnBrk="1" fontAlgn="auto" latinLnBrk="0" hangingPunct="1">
              <a:lnSpc>
                <a:spcPct val="120000"/>
              </a:lnSpc>
              <a:spcBef>
                <a:spcPts val="0"/>
              </a:spcBef>
              <a:spcAft>
                <a:spcPts val="0"/>
              </a:spcAft>
              <a:buNone/>
            </a:pP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CSE-B Coordinator: </a:t>
            </a:r>
            <a:r>
              <a:rPr lang="en-US" b="1" dirty="0">
                <a:latin typeface="Arial" panose="020B0604020202020204" pitchFamily="34" charset="0"/>
                <a:cs typeface="Arial" panose="020B0604020202020204" pitchFamily="34" charset="0"/>
                <a:sym typeface="+mn-ea"/>
              </a:rPr>
              <a:t> </a:t>
            </a:r>
            <a:r>
              <a:rPr lang="en-US" b="1" dirty="0" err="1">
                <a:latin typeface="Arial" panose="020B0604020202020204" pitchFamily="34" charset="0"/>
                <a:cs typeface="Arial" panose="020B0604020202020204" pitchFamily="34" charset="0"/>
                <a:sym typeface="+mn-ea"/>
              </a:rPr>
              <a:t>K.Shireesha</a:t>
            </a: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		</a:t>
            </a: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a:t>
            </a:r>
          </a:p>
          <a:p>
            <a:pPr marL="0" indent="0" algn="l">
              <a:lnSpc>
                <a:spcPct val="115000"/>
              </a:lnSpc>
              <a:spcBef>
                <a:spcPts val="0"/>
              </a:spcBef>
              <a:spcAft>
                <a:spcPts val="0"/>
              </a:spcAft>
              <a:buNone/>
            </a:pP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a:t>
            </a: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Associate Professor </a:t>
            </a: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a:t>
            </a:r>
            <a:r>
              <a:rPr lang="en-US" altLang="zh-CN" sz="1800" b="1" i="0" u="none" strike="noStrike" kern="1200" cap="none" spc="0" baseline="0">
                <a:solidFill>
                  <a:schemeClr val="tx1"/>
                </a:solidFill>
                <a:latin typeface="Times New Roman" panose="02020603050405020304" pitchFamily="18" charset="0"/>
                <a:ea typeface="等线" charset="0"/>
                <a:cs typeface="Times New Roman" panose="02020603050405020304" pitchFamily="18" charset="0"/>
              </a:rPr>
              <a:t>                                                                                </a:t>
            </a:r>
            <a:r>
              <a:rPr lang="en-US" altLang="zh-CN" sz="1800" b="1" i="0" u="none" strike="noStrike" kern="1200" cap="none" spc="0" baseline="0">
                <a:solidFill>
                  <a:schemeClr val="tx1"/>
                </a:solidFill>
                <a:latin typeface="Times New Roman" panose="02020603050405020304" pitchFamily="18" charset="0"/>
                <a:ea typeface="Calibri" panose="020F0502020204030204" charset="0"/>
                <a:cs typeface="Times New Roman" panose="02020603050405020304" pitchFamily="18" charset="0"/>
              </a:rPr>
              <a:t>T.Ramyasree  : </a:t>
            </a:r>
            <a:r>
              <a:rPr lang="en-US" altLang="zh-CN" sz="1800" b="0" i="0" u="none" strike="noStrike" kern="1200" cap="none" spc="0" baseline="0">
                <a:solidFill>
                  <a:schemeClr val="tx1"/>
                </a:solidFill>
                <a:latin typeface="Times New Roman" panose="02020603050405020304" pitchFamily="18" charset="0"/>
                <a:ea typeface="Calibri" panose="020F0502020204030204" charset="0"/>
                <a:cs typeface="Times New Roman" panose="02020603050405020304" pitchFamily="18" charset="0"/>
              </a:rPr>
              <a:t>22321A0576</a:t>
            </a:r>
          </a:p>
          <a:p>
            <a:pPr marL="0" indent="0" algn="l">
              <a:lnSpc>
                <a:spcPct val="115000"/>
              </a:lnSpc>
              <a:spcBef>
                <a:spcPts val="0"/>
              </a:spcBef>
              <a:spcAft>
                <a:spcPts val="0"/>
              </a:spcAft>
              <a:buNone/>
            </a:pPr>
            <a:r>
              <a:rPr lang="en-US" altLang="zh-CN" sz="1800" b="0" i="0" u="none" strike="noStrike" kern="1200" cap="none" spc="0" baseline="0">
                <a:solidFill>
                  <a:schemeClr val="tx1"/>
                </a:solidFill>
                <a:latin typeface="Times New Roman" panose="02020603050405020304" pitchFamily="18" charset="0"/>
                <a:ea typeface="Calibri" panose="020F0502020204030204" charset="0"/>
                <a:cs typeface="Times New Roman" panose="02020603050405020304" pitchFamily="18" charset="0"/>
              </a:rPr>
              <a:t>                                                                                                                                                </a:t>
            </a:r>
            <a:r>
              <a:rPr lang="en-US" altLang="zh-CN" sz="1800" b="1" i="0" u="none" strike="noStrike" kern="1200" cap="none" spc="0" baseline="0">
                <a:solidFill>
                  <a:schemeClr val="tx1"/>
                </a:solidFill>
                <a:latin typeface="Times New Roman" panose="02020603050405020304" pitchFamily="18" charset="0"/>
                <a:ea typeface="Calibri" panose="020F0502020204030204" charset="0"/>
                <a:cs typeface="Times New Roman" panose="02020603050405020304" pitchFamily="18" charset="0"/>
              </a:rPr>
              <a:t>V.Ushakiran  : </a:t>
            </a:r>
            <a:r>
              <a:rPr lang="en-US" altLang="zh-CN" sz="1800" b="0" i="0" u="none" strike="noStrike" kern="1200" cap="none" spc="0" baseline="0">
                <a:solidFill>
                  <a:schemeClr val="tx1"/>
                </a:solidFill>
                <a:latin typeface="Times New Roman" panose="02020603050405020304" pitchFamily="18" charset="0"/>
                <a:ea typeface="Calibri" panose="020F0502020204030204" charset="0"/>
                <a:cs typeface="Times New Roman" panose="02020603050405020304" pitchFamily="18" charset="0"/>
              </a:rPr>
              <a:t>22321A05B7</a:t>
            </a:r>
          </a:p>
          <a:p>
            <a:pPr marL="0" indent="0" algn="l">
              <a:lnSpc>
                <a:spcPct val="115000"/>
              </a:lnSpc>
              <a:spcBef>
                <a:spcPts val="0"/>
              </a:spcBef>
              <a:spcAft>
                <a:spcPts val="0"/>
              </a:spcAft>
              <a:buNone/>
            </a:pPr>
            <a:r>
              <a:rPr lang="en-US" altLang="zh-CN" sz="1800" b="1" i="0" u="none" strike="noStrike" kern="1200" cap="none" spc="0" baseline="0">
                <a:solidFill>
                  <a:schemeClr val="tx1"/>
                </a:solidFill>
                <a:latin typeface="Times New Roman" panose="02020603050405020304" pitchFamily="18" charset="0"/>
                <a:ea typeface="Calibri" panose="020F0502020204030204" charset="0"/>
                <a:cs typeface="Times New Roman" panose="02020603050405020304" pitchFamily="18" charset="0"/>
              </a:rPr>
              <a:t>                                                                                                                                                P.Yamini        : </a:t>
            </a:r>
            <a:r>
              <a:rPr lang="en-US" altLang="zh-CN" sz="1800" b="0" i="0" u="none" strike="noStrike" kern="1200" cap="none" spc="0" baseline="0">
                <a:solidFill>
                  <a:schemeClr val="tx1"/>
                </a:solidFill>
                <a:latin typeface="Times New Roman" panose="02020603050405020304" pitchFamily="18" charset="0"/>
                <a:ea typeface="Calibri" panose="020F0502020204030204" charset="0"/>
                <a:cs typeface="Times New Roman" panose="02020603050405020304" pitchFamily="18" charset="0"/>
              </a:rPr>
              <a:t>22321A05C5</a:t>
            </a:r>
          </a:p>
          <a:p>
            <a:pPr marL="0" indent="0" algn="just" eaLnBrk="1" fontAlgn="auto" latinLnBrk="0" hangingPunct="1">
              <a:lnSpc>
                <a:spcPct val="120000"/>
              </a:lnSpc>
              <a:spcBef>
                <a:spcPts val="0"/>
              </a:spcBef>
              <a:spcAft>
                <a:spcPts val="0"/>
              </a:spcAft>
              <a:buNone/>
            </a:pPr>
            <a:endPar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endParaRPr>
          </a:p>
          <a:p>
            <a:pPr marL="0" indent="0" algn="just" eaLnBrk="1" fontAlgn="auto" latinLnBrk="0" hangingPunct="1">
              <a:lnSpc>
                <a:spcPct val="120000"/>
              </a:lnSpc>
              <a:spcBef>
                <a:spcPts val="0"/>
              </a:spcBef>
              <a:spcAft>
                <a:spcPts val="0"/>
              </a:spcAft>
              <a:buNone/>
            </a:pP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a:t>
            </a:r>
          </a:p>
          <a:p>
            <a:pPr marL="0" indent="0" algn="just" eaLnBrk="1" fontAlgn="auto" latinLnBrk="0" hangingPunct="1">
              <a:lnSpc>
                <a:spcPct val="120000"/>
              </a:lnSpc>
              <a:spcBef>
                <a:spcPts val="0"/>
              </a:spcBef>
              <a:spcAft>
                <a:spcPts val="0"/>
              </a:spcAft>
              <a:buNone/>
            </a:pP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a:t>
            </a:r>
          </a:p>
          <a:p>
            <a:pPr marL="457200" indent="-457200" algn="just" eaLnBrk="1" fontAlgn="auto" latinLnBrk="0" hangingPunct="1">
              <a:lnSpc>
                <a:spcPct val="100000"/>
              </a:lnSpc>
              <a:spcBef>
                <a:spcPts val="0"/>
              </a:spcBef>
              <a:spcAft>
                <a:spcPts val="0"/>
              </a:spcAft>
              <a:buNone/>
            </a:pPr>
            <a:r>
              <a:rPr lang="en-US" altLang="zh-CN" sz="1800" b="1" i="0" u="none" strike="noStrike" kern="1200" cap="none" spc="0" baseline="0">
                <a:solidFill>
                  <a:schemeClr val="tx1"/>
                </a:solidFill>
                <a:latin typeface="Arial" panose="020B0604020202020204" pitchFamily="34" charset="0"/>
                <a:ea typeface="等线" charset="0"/>
                <a:cs typeface="Arial" panose="020B0604020202020204" pitchFamily="34" charset="0"/>
              </a:rPr>
              <a:t>   Dr B Raveendranadh Singh 		                  		                               Dr J Madhavan</a:t>
            </a:r>
          </a:p>
          <a:p>
            <a:pPr marL="457200" indent="-457200" algn="just"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         Professor &amp; Head	                               		                                          Professor &amp; Principal</a:t>
            </a:r>
          </a:p>
          <a:p>
            <a:pPr marL="457200" indent="-457200" algn="just"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Arial" panose="020B0604020202020204" pitchFamily="34" charset="0"/>
                <a:ea typeface="等线" charset="0"/>
                <a:cs typeface="Arial" panose="020B0604020202020204" pitchFamily="34" charset="0"/>
              </a:rPr>
              <a:t>         </a:t>
            </a:r>
            <a:endParaRPr lang="zh-CN" altLang="en-US" sz="18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矩形"/>
          <p:cNvSpPr/>
          <p:nvPr/>
        </p:nvSpPr>
        <p:spPr>
          <a:xfrm>
            <a:off x="683088" y="53633"/>
            <a:ext cx="7605485" cy="739775"/>
          </a:xfrm>
          <a:prstGeom prst="rect">
            <a:avLst/>
          </a:prstGeom>
          <a:noFill/>
          <a:ln w="12700" cap="flat" cmpd="sng">
            <a:noFill/>
            <a:prstDash val="solid"/>
            <a:miter/>
          </a:ln>
        </p:spPr>
        <p:txBody>
          <a:bodyPr vert="horz" wrap="square" lIns="0" tIns="309421" rIns="0" bIns="0" anchor="t" anchorCtr="0">
            <a:spAutoFit/>
          </a:bodyPr>
          <a:lstStyle/>
          <a:p>
            <a:pPr marL="2774315" indent="0" algn="ctr" eaLnBrk="1" latinLnBrk="0" hangingPunct="1">
              <a:lnSpc>
                <a:spcPct val="100000"/>
              </a:lnSpc>
              <a:spcBef>
                <a:spcPts val="100"/>
              </a:spcBef>
              <a:spcAft>
                <a:spcPts val="0"/>
              </a:spcAft>
              <a:buNone/>
            </a:pPr>
            <a:r>
              <a:rPr lang="en-US" altLang="zh-CN"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rPr>
              <a:t>Computational</a:t>
            </a:r>
            <a:r>
              <a:rPr lang="en-US" altLang="zh-CN" sz="2800" b="1" i="0" u="none" strike="noStrike" kern="1200" cap="none" spc="-135" baseline="0">
                <a:solidFill>
                  <a:schemeClr val="tx1"/>
                </a:solidFill>
                <a:latin typeface="Arial" panose="020B0604020202020204" pitchFamily="34" charset="0"/>
                <a:ea typeface="等线 Light" charset="0"/>
                <a:cs typeface="Arial" panose="020B0604020202020204" pitchFamily="34" charset="0"/>
              </a:rPr>
              <a:t> </a:t>
            </a:r>
            <a:r>
              <a:rPr lang="en-US" altLang="zh-CN" sz="2800" b="1" i="0" u="none" strike="noStrike" kern="1200" cap="none" spc="-10" baseline="0">
                <a:solidFill>
                  <a:schemeClr val="tx1"/>
                </a:solidFill>
                <a:latin typeface="Arial" panose="020B0604020202020204" pitchFamily="34" charset="0"/>
                <a:ea typeface="等线 Light" charset="0"/>
                <a:cs typeface="Arial" panose="020B0604020202020204" pitchFamily="34" charset="0"/>
              </a:rPr>
              <a:t>Resources</a:t>
            </a:r>
            <a:endParaRPr lang="zh-CN" altLang="en-US"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
        <p:nvSpPr>
          <p:cNvPr id="54" name="文本框"/>
          <p:cNvSpPr>
            <a:spLocks noGrp="1"/>
          </p:cNvSpPr>
          <p:nvPr>
            <p:ph type="body" idx="1"/>
          </p:nvPr>
        </p:nvSpPr>
        <p:spPr>
          <a:xfrm>
            <a:off x="683088" y="1132114"/>
            <a:ext cx="10515600" cy="5044849"/>
          </a:xfrm>
          <a:prstGeom prst="rect">
            <a:avLst/>
          </a:prstGeom>
          <a:noFill/>
          <a:ln w="12700" cap="flat" cmpd="sng">
            <a:noFill/>
            <a:prstDash val="solid"/>
            <a:miter/>
          </a:ln>
        </p:spPr>
        <p:txBody>
          <a:bodyPr vert="horz" wrap="square" lIns="91440" tIns="45720" rIns="91440" bIns="45720" anchor="t" anchorCtr="0"/>
          <a:lstStyle/>
          <a:p>
            <a:pPr marL="0" indent="0" algn="l">
              <a:lnSpc>
                <a:spcPct val="115000"/>
              </a:lnSpc>
              <a:spcBef>
                <a:spcPts val="960"/>
              </a:spcBef>
              <a:spcAft>
                <a:spcPts val="0"/>
              </a:spcAft>
              <a:buNone/>
            </a:pPr>
            <a:r>
              <a:rPr lang="en-US" altLang="zh-CN" sz="2400" b="1" i="0" u="none" strike="noStrike" kern="1200" cap="none" spc="-10" baseline="0" dirty="0">
                <a:solidFill>
                  <a:schemeClr val="tx1"/>
                </a:solidFill>
                <a:latin typeface="Arial" panose="020B0604020202020204" pitchFamily="34" charset="0"/>
                <a:ea typeface="Calibri" panose="020F0502020204030204" charset="0"/>
                <a:cs typeface="Arial" panose="020B0604020202020204" pitchFamily="34" charset="0"/>
              </a:rPr>
              <a:t>Software</a:t>
            </a:r>
            <a:r>
              <a:rPr lang="en-US" altLang="zh-CN" sz="2400" b="1" i="0" u="none" strike="noStrike" kern="1200" cap="none" spc="5" baseline="0" dirty="0">
                <a:solidFill>
                  <a:schemeClr val="tx1"/>
                </a:solidFill>
                <a:latin typeface="Arial" panose="020B0604020202020204" pitchFamily="34" charset="0"/>
                <a:ea typeface="Calibri" panose="020F0502020204030204" charset="0"/>
                <a:cs typeface="Arial" panose="020B0604020202020204" pitchFamily="34" charset="0"/>
              </a:rPr>
              <a:t> </a:t>
            </a:r>
            <a:r>
              <a:rPr lang="en-US" altLang="zh-CN" sz="2400" b="1" i="0" u="none" strike="noStrike" kern="1200" cap="none" spc="-10" baseline="0" dirty="0">
                <a:solidFill>
                  <a:schemeClr val="tx1"/>
                </a:solidFill>
                <a:latin typeface="Arial" panose="020B0604020202020204" pitchFamily="34" charset="0"/>
                <a:ea typeface="Calibri" panose="020F0502020204030204" charset="0"/>
                <a:cs typeface="Arial" panose="020B0604020202020204" pitchFamily="34" charset="0"/>
              </a:rPr>
              <a:t>Requirements:</a:t>
            </a:r>
            <a:endPar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endParaRPr>
          </a:p>
          <a:p>
            <a:pPr marL="742950" lvl="1" indent="-285750" algn="l">
              <a:lnSpc>
                <a:spcPct val="115000"/>
              </a:lnSpc>
              <a:spcBef>
                <a:spcPts val="960"/>
              </a:spcBef>
              <a:spcAft>
                <a:spcPts val="0"/>
              </a:spcAft>
              <a:buFont typeface="Calibri" panose="020F0502020204030204" charset="0"/>
              <a:buChar char="•"/>
            </a:pPr>
            <a:r>
              <a:rPr lang="en-US" altLang="zh-CN" sz="2400" b="1"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Operating System :</a:t>
            </a:r>
            <a:r>
              <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 Windows 11</a:t>
            </a:r>
          </a:p>
          <a:p>
            <a:pPr marL="742950" lvl="1" indent="-285750" algn="l">
              <a:lnSpc>
                <a:spcPct val="115000"/>
              </a:lnSpc>
              <a:spcBef>
                <a:spcPts val="960"/>
              </a:spcBef>
              <a:spcAft>
                <a:spcPts val="0"/>
              </a:spcAft>
              <a:buFont typeface="Calibri" panose="020F0502020204030204" charset="0"/>
              <a:buChar char="•"/>
            </a:pPr>
            <a:r>
              <a:rPr lang="en-US" altLang="zh-CN" sz="2400" b="1"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Database :</a:t>
            </a:r>
            <a:r>
              <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 MySQL</a:t>
            </a:r>
          </a:p>
          <a:p>
            <a:pPr marL="742950" lvl="1" indent="-285750" algn="l">
              <a:lnSpc>
                <a:spcPct val="115000"/>
              </a:lnSpc>
              <a:spcBef>
                <a:spcPts val="960"/>
              </a:spcBef>
              <a:spcAft>
                <a:spcPts val="0"/>
              </a:spcAft>
              <a:buFont typeface="Calibri" panose="020F0502020204030204" charset="0"/>
              <a:buChar char="•"/>
            </a:pPr>
            <a:r>
              <a:rPr lang="en-US" altLang="zh-CN" sz="2400" b="1"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Front-end :</a:t>
            </a:r>
            <a:r>
              <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 HTML , CSS</a:t>
            </a:r>
          </a:p>
          <a:p>
            <a:pPr marL="742950" lvl="1" indent="-285750" algn="l">
              <a:lnSpc>
                <a:spcPct val="115000"/>
              </a:lnSpc>
              <a:spcBef>
                <a:spcPts val="960"/>
              </a:spcBef>
              <a:spcAft>
                <a:spcPts val="0"/>
              </a:spcAft>
              <a:buFont typeface="Calibri" panose="020F0502020204030204" charset="0"/>
              <a:buChar char="•"/>
            </a:pPr>
            <a:r>
              <a:rPr lang="en-US" altLang="zh-CN" sz="2400" b="1"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Back-end :</a:t>
            </a:r>
            <a:r>
              <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 PHP</a:t>
            </a:r>
          </a:p>
          <a:p>
            <a:pPr marL="742950" lvl="1" indent="-285750" algn="l">
              <a:lnSpc>
                <a:spcPct val="115000"/>
              </a:lnSpc>
              <a:spcBef>
                <a:spcPts val="960"/>
              </a:spcBef>
              <a:spcAft>
                <a:spcPts val="0"/>
              </a:spcAft>
              <a:buFont typeface="Calibri" panose="020F0502020204030204" charset="0"/>
              <a:buChar char="•"/>
            </a:pPr>
            <a:endPar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endParaRPr>
          </a:p>
          <a:p>
            <a:pPr marL="742950" lvl="1" indent="-285750" algn="l">
              <a:lnSpc>
                <a:spcPct val="115000"/>
              </a:lnSpc>
              <a:spcBef>
                <a:spcPts val="960"/>
              </a:spcBef>
              <a:spcAft>
                <a:spcPts val="0"/>
              </a:spcAft>
              <a:buFont typeface="Calibri" panose="020F0502020204030204" charset="0"/>
              <a:buChar char="•"/>
            </a:pPr>
            <a:r>
              <a:rPr lang="en-US" altLang="zh-CN" sz="2400" b="1"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Processor : </a:t>
            </a:r>
            <a:r>
              <a:rPr lang="en-US" altLang="zh-CN" sz="2400" b="0" i="0" u="none" strike="noStrike" kern="1200" cap="none" spc="0" baseline="0" dirty="0" err="1">
                <a:solidFill>
                  <a:schemeClr val="tx1"/>
                </a:solidFill>
                <a:latin typeface="Arial" panose="020B0604020202020204" pitchFamily="34" charset="0"/>
                <a:ea typeface="Calibri" panose="020F0502020204030204" charset="0"/>
                <a:cs typeface="Arial" panose="020B0604020202020204" pitchFamily="34" charset="0"/>
              </a:rPr>
              <a:t>Ryzen</a:t>
            </a:r>
            <a:r>
              <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 7</a:t>
            </a:r>
          </a:p>
          <a:p>
            <a:pPr marL="742950" lvl="1" indent="-285750" algn="l">
              <a:lnSpc>
                <a:spcPct val="115000"/>
              </a:lnSpc>
              <a:spcBef>
                <a:spcPts val="960"/>
              </a:spcBef>
              <a:spcAft>
                <a:spcPts val="0"/>
              </a:spcAft>
              <a:buFont typeface="Calibri" panose="020F0502020204030204" charset="0"/>
              <a:buChar char="•"/>
            </a:pPr>
            <a:r>
              <a:rPr lang="en-US" altLang="zh-CN" sz="2400" b="1"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Ram :</a:t>
            </a:r>
            <a:r>
              <a:rPr lang="en-US" altLang="zh-CN" sz="2400" b="0" i="0" u="none" strike="noStrike" kern="1200" cap="none" spc="0" baseline="0" dirty="0">
                <a:solidFill>
                  <a:schemeClr val="tx1"/>
                </a:solidFill>
                <a:latin typeface="Arial" panose="020B0604020202020204" pitchFamily="34" charset="0"/>
                <a:ea typeface="Calibri" panose="020F0502020204030204" charset="0"/>
                <a:cs typeface="Arial" panose="020B0604020202020204" pitchFamily="34" charset="0"/>
              </a:rPr>
              <a:t> 16.0 GB </a:t>
            </a:r>
          </a:p>
          <a:p>
            <a:pPr marL="742950" lvl="1" indent="-285750" algn="l">
              <a:lnSpc>
                <a:spcPct val="115000"/>
              </a:lnSpc>
              <a:spcBef>
                <a:spcPts val="960"/>
              </a:spcBef>
              <a:spcAft>
                <a:spcPts val="0"/>
              </a:spcAft>
              <a:buFont typeface="Calibri" panose="020F0502020204030204" charset="0"/>
              <a:buChar char="•"/>
            </a:pPr>
            <a:r>
              <a:rPr lang="en-US" altLang="zh-CN" sz="2400" b="1" i="0" u="none" strike="noStrike" kern="1200" cap="none" spc="0" baseline="0">
                <a:solidFill>
                  <a:schemeClr val="tx1"/>
                </a:solidFill>
                <a:latin typeface="Arial" panose="020B0604020202020204" pitchFamily="34" charset="0"/>
                <a:ea typeface="Calibri" panose="020F0502020204030204" charset="0"/>
                <a:cs typeface="Arial" panose="020B0604020202020204" pitchFamily="34" charset="0"/>
              </a:rPr>
              <a:t>Hard disk :</a:t>
            </a:r>
            <a:r>
              <a:rPr lang="en-US" altLang="zh-CN" sz="2400" b="0" i="0" u="none" strike="noStrike" kern="1200" cap="none" spc="0" baseline="0">
                <a:solidFill>
                  <a:schemeClr val="tx1"/>
                </a:solidFill>
                <a:latin typeface="Arial" panose="020B0604020202020204" pitchFamily="34" charset="0"/>
                <a:ea typeface="Calibri" panose="020F0502020204030204" charset="0"/>
                <a:cs typeface="Arial" panose="020B0604020202020204" pitchFamily="34" charset="0"/>
              </a:rPr>
              <a:t> 512 </a:t>
            </a:r>
            <a:r>
              <a:rPr lang="en-US" altLang="zh-CN">
                <a:latin typeface="Arial" panose="020B0604020202020204" pitchFamily="34" charset="0"/>
                <a:ea typeface="Calibri" panose="020F0502020204030204" charset="0"/>
                <a:cs typeface="Arial" panose="020B0604020202020204" pitchFamily="34" charset="0"/>
              </a:rPr>
              <a:t>GB</a:t>
            </a:r>
            <a:endParaRPr lang="en-US" altLang="zh-CN" sz="2400" b="0" i="0" u="none" strike="noStrike" kern="1200" cap="none" spc="0" baseline="0">
              <a:solidFill>
                <a:schemeClr val="tx1"/>
              </a:solidFill>
              <a:latin typeface="Arial" panose="020B0604020202020204" pitchFamily="34" charset="0"/>
              <a:ea typeface="Calibri" panose="020F0502020204030204" charset="0"/>
              <a:cs typeface="Arial" panose="020B0604020202020204" pitchFamily="34" charset="0"/>
            </a:endParaRPr>
          </a:p>
          <a:p>
            <a:pPr marL="0" indent="0" algn="l">
              <a:lnSpc>
                <a:spcPct val="90000"/>
              </a:lnSpc>
              <a:spcBef>
                <a:spcPts val="1000"/>
              </a:spcBef>
              <a:spcAft>
                <a:spcPts val="0"/>
              </a:spcAft>
              <a:buNone/>
            </a:pPr>
            <a:endParaRPr lang="zh-CN" altLang="en-US" sz="2400" b="0" i="0" u="none" strike="noStrike" kern="1200" cap="none" spc="0" baseline="0" dirty="0">
              <a:solidFill>
                <a:schemeClr val="tx1"/>
              </a:solidFill>
              <a:latin typeface="Arial" panose="020B0604020202020204" pitchFamily="34" charset="0"/>
              <a:ea typeface="等线" charset="0"/>
              <a:cs typeface="Arial" panose="020B0604020202020204" pitchFamily="34" charset="0"/>
            </a:endParaRPr>
          </a:p>
        </p:txBody>
      </p:sp>
      <p:sp>
        <p:nvSpPr>
          <p:cNvPr id="55" name="文本框"/>
          <p:cNvSpPr>
            <a:spLocks noGrp="1"/>
          </p:cNvSpPr>
          <p:nvPr>
            <p:ph type="title"/>
          </p:nvPr>
        </p:nvSpPr>
        <p:spPr>
          <a:xfrm>
            <a:off x="683088" y="3817642"/>
            <a:ext cx="7260770" cy="979486"/>
          </a:xfrm>
          <a:prstGeom prst="rect">
            <a:avLst/>
          </a:prstGeom>
          <a:noFill/>
          <a:ln w="12700" cap="flat" cmpd="sng">
            <a:noFill/>
            <a:prstDash val="solid"/>
            <a:miter/>
          </a:ln>
        </p:spPr>
        <p:txBody>
          <a:bodyPr vert="horz" wrap="square" lIns="91440" tIns="45720" rIns="91440" bIns="45720" anchor="ctr" anchorCtr="0"/>
          <a:lstStyle/>
          <a:p>
            <a:pPr marL="0" indent="0" algn="l">
              <a:lnSpc>
                <a:spcPct val="90000"/>
              </a:lnSpc>
              <a:spcBef>
                <a:spcPts val="0"/>
              </a:spcBef>
              <a:spcAft>
                <a:spcPts val="0"/>
              </a:spcAft>
              <a:buNone/>
            </a:pPr>
            <a:r>
              <a:rPr lang="en-US" altLang="zh-CN" sz="2400" b="1"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Hardware</a:t>
            </a:r>
            <a:r>
              <a:rPr lang="en-US" altLang="zh-CN" sz="2400" b="1" i="0" u="none" strike="noStrike" kern="0" cap="none" spc="-55"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 </a:t>
            </a: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Requirements:</a:t>
            </a:r>
            <a:b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br>
            <a:endParaRPr lang="zh-CN" altLang="en-US" sz="2400" b="0"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838200" y="554717"/>
            <a:ext cx="10515600" cy="1325563"/>
          </a:xfrm>
          <a:prstGeom prst="rect">
            <a:avLst/>
          </a:prstGeom>
          <a:noFill/>
          <a:ln w="12700" cap="flat" cmpd="sng">
            <a:noFill/>
            <a:prstDash val="solid"/>
            <a:miter/>
          </a:ln>
        </p:spPr>
        <p:txBody>
          <a:bodyPr vert="horz" wrap="square" lIns="91440" tIns="45720" rIns="91440" bIns="45720" anchor="ctr" anchorCtr="0"/>
          <a:lstStyle/>
          <a:p>
            <a:pPr marL="0" indent="0" algn="ctr">
              <a:lnSpc>
                <a:spcPct val="9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rPr>
              <a:t>Design</a:t>
            </a:r>
          </a:p>
        </p:txBody>
      </p:sp>
      <p:sp>
        <p:nvSpPr>
          <p:cNvPr id="57" name="文本框"/>
          <p:cNvSpPr>
            <a:spLocks noGrp="1"/>
          </p:cNvSpPr>
          <p:nvPr>
            <p:ph type="body" idx="1"/>
          </p:nvPr>
        </p:nvSpPr>
        <p:spPr>
          <a:xfrm>
            <a:off x="1273810" y="1880235"/>
            <a:ext cx="10079990" cy="3217545"/>
          </a:xfrm>
          <a:prstGeom prst="rect">
            <a:avLst/>
          </a:prstGeom>
          <a:noFill/>
          <a:ln w="12700" cap="flat" cmpd="sng">
            <a:noFill/>
            <a:prstDash val="solid"/>
            <a:miter/>
          </a:ln>
        </p:spPr>
        <p:txBody>
          <a:bodyPr vert="horz" wrap="square" lIns="91440" tIns="45720" rIns="91440" bIns="45720" anchor="t" anchorCtr="0"/>
          <a:lstStyle/>
          <a:p>
            <a:pPr marL="0" lvl="0" indent="0" algn="just">
              <a:lnSpc>
                <a:spcPct val="110000"/>
              </a:lnSpc>
              <a:spcBef>
                <a:spcPts val="1000"/>
              </a:spcBef>
              <a:spcAft>
                <a:spcPts val="0"/>
              </a:spcAft>
              <a:buFont typeface="Arial" panose="020B0604020202020204" pitchFamily="34" charset="0"/>
              <a:buNone/>
            </a:pPr>
            <a:r>
              <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rPr>
              <a:t>Design represents the number of components we are using as a part of the project and the flow of request processing i.e., what components in processing the request and in which order.An architecture description is a formal description and representation of a system organized in a way that supports reasoning about the structure of the system.</a:t>
            </a:r>
            <a:endParaRPr lang="zh-CN" altLang="en-US" sz="24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文本框"/>
          <p:cNvSpPr>
            <a:spLocks noGrp="1"/>
          </p:cNvSpPr>
          <p:nvPr>
            <p:ph type="title"/>
          </p:nvPr>
        </p:nvSpPr>
        <p:spPr>
          <a:xfrm>
            <a:off x="838200" y="-108857"/>
            <a:ext cx="10515600" cy="1418545"/>
          </a:xfrm>
          <a:prstGeom prst="rect">
            <a:avLst/>
          </a:prstGeom>
          <a:noFill/>
          <a:ln w="12700" cap="flat" cmpd="sng">
            <a:noFill/>
            <a:prstDash val="solid"/>
            <a:miter/>
          </a:ln>
        </p:spPr>
        <p:txBody>
          <a:bodyPr vert="horz" wrap="square" lIns="91440" tIns="45720" rIns="91440" bIns="45720" anchor="ctr" anchorCtr="0"/>
          <a:lstStyle/>
          <a:p>
            <a:pPr marL="0" indent="0" algn="ctr">
              <a:lnSpc>
                <a:spcPct val="9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rPr>
              <a:t>Software Architecture</a:t>
            </a:r>
            <a:endParaRPr lang="zh-CN" altLang="en-US"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
        <p:nvSpPr>
          <p:cNvPr id="17" name="Rectangle 16"/>
          <p:cNvSpPr/>
          <p:nvPr/>
        </p:nvSpPr>
        <p:spPr>
          <a:xfrm>
            <a:off x="930910" y="1077595"/>
            <a:ext cx="2557145" cy="503999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1124585" y="1251585"/>
            <a:ext cx="2133600" cy="2280920"/>
          </a:xfrm>
          <a:prstGeom prst="rect">
            <a:avLst/>
          </a:prstGeom>
          <a:solidFill>
            <a:schemeClr val="accent1">
              <a:lumMod val="60000"/>
              <a:lumOff val="40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solidFill>
                  <a:schemeClr val="tx1"/>
                </a:solidFill>
                <a:latin typeface="Arial" panose="020B0604020202020204" pitchFamily="34" charset="0"/>
                <a:cs typeface="Arial" panose="020B0604020202020204" pitchFamily="34" charset="0"/>
              </a:rPr>
              <a:t>Admin</a:t>
            </a:r>
          </a:p>
        </p:txBody>
      </p:sp>
      <p:sp>
        <p:nvSpPr>
          <p:cNvPr id="14" name="Content Placeholder 13"/>
          <p:cNvSpPr>
            <a:spLocks noGrp="1"/>
          </p:cNvSpPr>
          <p:nvPr>
            <p:ph idx="1"/>
          </p:nvPr>
        </p:nvSpPr>
        <p:spPr>
          <a:xfrm>
            <a:off x="1145540" y="3836035"/>
            <a:ext cx="2133600" cy="2078355"/>
          </a:xfrm>
          <a:prstGeom prst="rect">
            <a:avLst/>
          </a:prstGeom>
          <a:solidFill>
            <a:schemeClr val="accent1">
              <a:lumMod val="40000"/>
              <a:lumOff val="60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marL="0" indent="0" algn="ctr">
              <a:buNone/>
            </a:pPr>
            <a:r>
              <a:rPr lang="en-US" altLang="en-IN" sz="2400" b="1" dirty="0">
                <a:solidFill>
                  <a:schemeClr val="tx1"/>
                </a:solidFill>
                <a:latin typeface="Arial" panose="020B0604020202020204" pitchFamily="34" charset="0"/>
                <a:cs typeface="Arial" panose="020B0604020202020204" pitchFamily="34" charset="0"/>
              </a:rPr>
              <a:t>Student</a:t>
            </a:r>
          </a:p>
        </p:txBody>
      </p:sp>
      <p:sp>
        <p:nvSpPr>
          <p:cNvPr id="15" name="Rectangle 14"/>
          <p:cNvSpPr/>
          <p:nvPr/>
        </p:nvSpPr>
        <p:spPr>
          <a:xfrm>
            <a:off x="4759325" y="1077595"/>
            <a:ext cx="2642235" cy="5039995"/>
          </a:xfrm>
          <a:prstGeom prst="rect">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p:cNvSpPr/>
          <p:nvPr/>
        </p:nvSpPr>
        <p:spPr>
          <a:xfrm>
            <a:off x="4980940" y="3632835"/>
            <a:ext cx="2188210" cy="2280920"/>
          </a:xfrm>
          <a:prstGeom prst="rect">
            <a:avLst/>
          </a:prstGeom>
          <a:solidFill>
            <a:schemeClr val="accent1">
              <a:lumMod val="40000"/>
              <a:lumOff val="60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pPr>
            <a:endParaRPr lang="en-IN" sz="1400" b="1" dirty="0">
              <a:solidFill>
                <a:schemeClr val="tx1"/>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IN" sz="1600" b="1" dirty="0">
                <a:solidFill>
                  <a:schemeClr val="tx1"/>
                </a:solidFill>
                <a:latin typeface="Arial" panose="020B0604020202020204" pitchFamily="34" charset="0"/>
                <a:cs typeface="Arial" panose="020B0604020202020204" pitchFamily="34" charset="0"/>
              </a:rPr>
              <a:t>Login</a:t>
            </a:r>
          </a:p>
          <a:p>
            <a:pPr marL="285750" indent="-285750">
              <a:lnSpc>
                <a:spcPct val="120000"/>
              </a:lnSpc>
              <a:buFont typeface="Arial" panose="020B0604020202020204" pitchFamily="34" charset="0"/>
              <a:buChar char="•"/>
            </a:pPr>
            <a:r>
              <a:rPr lang="en-US" altLang="en-IN" sz="1600" b="1" dirty="0">
                <a:solidFill>
                  <a:schemeClr val="tx1"/>
                </a:solidFill>
                <a:latin typeface="Arial" panose="020B0604020202020204" pitchFamily="34" charset="0"/>
                <a:cs typeface="Arial" panose="020B0604020202020204" pitchFamily="34" charset="0"/>
              </a:rPr>
              <a:t>View Allotment</a:t>
            </a:r>
            <a:endParaRPr lang="en-IN" sz="1600" b="1"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b="1" dirty="0">
              <a:solidFill>
                <a:schemeClr val="tx1"/>
              </a:solidFill>
              <a:latin typeface="Arial" panose="020B0604020202020204" pitchFamily="34" charset="0"/>
              <a:cs typeface="Arial" panose="020B0604020202020204" pitchFamily="34" charset="0"/>
            </a:endParaRPr>
          </a:p>
        </p:txBody>
      </p:sp>
      <p:sp>
        <p:nvSpPr>
          <p:cNvPr id="19" name="Rectangle 18"/>
          <p:cNvSpPr/>
          <p:nvPr/>
        </p:nvSpPr>
        <p:spPr>
          <a:xfrm>
            <a:off x="4980940" y="1251585"/>
            <a:ext cx="2178050" cy="2280920"/>
          </a:xfrm>
          <a:prstGeom prst="rect">
            <a:avLst/>
          </a:prstGeom>
          <a:solidFill>
            <a:schemeClr val="accent1">
              <a:lumMod val="40000"/>
              <a:lumOff val="60000"/>
            </a:schemeClr>
          </a:solidFill>
          <a:ln w="28575">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20000"/>
              </a:lnSpc>
              <a:buFont typeface="Arial" panose="020B0604020202020204" pitchFamily="34" charset="0"/>
              <a:buChar char="•"/>
            </a:pPr>
            <a:r>
              <a:rPr lang="en-IN" sz="1400" b="1" dirty="0">
                <a:solidFill>
                  <a:schemeClr val="tx1"/>
                </a:solidFill>
                <a:latin typeface="Arial" panose="020B0604020202020204" pitchFamily="34" charset="0"/>
                <a:cs typeface="Arial" panose="020B0604020202020204" pitchFamily="34" charset="0"/>
              </a:rPr>
              <a:t>Login</a:t>
            </a:r>
          </a:p>
          <a:p>
            <a:pPr marL="285750" indent="-285750">
              <a:lnSpc>
                <a:spcPct val="120000"/>
              </a:lnSpc>
              <a:buFont typeface="Arial" panose="020B0604020202020204" pitchFamily="34" charset="0"/>
              <a:buChar char="•"/>
            </a:pPr>
            <a:r>
              <a:rPr lang="en-US" altLang="en-IN" sz="1400" b="1" dirty="0">
                <a:solidFill>
                  <a:schemeClr val="tx1"/>
                </a:solidFill>
                <a:latin typeface="Arial" panose="020B0604020202020204" pitchFamily="34" charset="0"/>
                <a:cs typeface="Arial" panose="020B0604020202020204" pitchFamily="34" charset="0"/>
              </a:rPr>
              <a:t>Manage classes</a:t>
            </a:r>
            <a:endParaRPr lang="en-IN" sz="1400" b="1" dirty="0">
              <a:solidFill>
                <a:schemeClr val="tx1"/>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en-IN" sz="1400" b="1" dirty="0">
                <a:solidFill>
                  <a:schemeClr val="tx1"/>
                </a:solidFill>
                <a:latin typeface="Arial" panose="020B0604020202020204" pitchFamily="34" charset="0"/>
                <a:cs typeface="Arial" panose="020B0604020202020204" pitchFamily="34" charset="0"/>
                <a:sym typeface="+mn-ea"/>
              </a:rPr>
              <a:t>Manage Students</a:t>
            </a:r>
            <a:endParaRPr lang="en-IN" sz="1400" b="1" dirty="0">
              <a:solidFill>
                <a:schemeClr val="tx1"/>
              </a:solidFill>
              <a:latin typeface="Arial" panose="020B0604020202020204" pitchFamily="34" charset="0"/>
              <a:cs typeface="Arial" panose="020B0604020202020204" pitchFamily="34" charset="0"/>
            </a:endParaRPr>
          </a:p>
          <a:p>
            <a:pPr marL="285750" indent="-285750">
              <a:lnSpc>
                <a:spcPct val="120000"/>
              </a:lnSpc>
              <a:buFont typeface="Arial" panose="020B0604020202020204" pitchFamily="34" charset="0"/>
              <a:buChar char="•"/>
            </a:pPr>
            <a:r>
              <a:rPr lang="en-US" altLang="en-IN" sz="1400" b="1" dirty="0">
                <a:solidFill>
                  <a:schemeClr val="tx1"/>
                </a:solidFill>
                <a:latin typeface="Arial" panose="020B0604020202020204" pitchFamily="34" charset="0"/>
                <a:cs typeface="Arial" panose="020B0604020202020204" pitchFamily="34" charset="0"/>
                <a:sym typeface="+mn-ea"/>
              </a:rPr>
              <a:t>Manage Rooms</a:t>
            </a:r>
          </a:p>
          <a:p>
            <a:pPr marL="285750" indent="-285750">
              <a:lnSpc>
                <a:spcPct val="120000"/>
              </a:lnSpc>
              <a:buFont typeface="Arial" panose="020B0604020202020204" pitchFamily="34" charset="0"/>
              <a:buChar char="•"/>
            </a:pPr>
            <a:r>
              <a:rPr lang="en-US" altLang="en-IN" sz="1400" b="1" dirty="0">
                <a:solidFill>
                  <a:schemeClr val="tx1"/>
                </a:solidFill>
                <a:latin typeface="Arial" panose="020B0604020202020204" pitchFamily="34" charset="0"/>
                <a:cs typeface="Arial" panose="020B0604020202020204" pitchFamily="34" charset="0"/>
                <a:sym typeface="+mn-ea"/>
              </a:rPr>
              <a:t>Manage Allotment</a:t>
            </a:r>
          </a:p>
          <a:p>
            <a:pPr marL="285750" indent="-285750">
              <a:lnSpc>
                <a:spcPct val="120000"/>
              </a:lnSpc>
              <a:buFont typeface="Arial" panose="020B0604020202020204" pitchFamily="34" charset="0"/>
              <a:buChar char="•"/>
            </a:pPr>
            <a:r>
              <a:rPr lang="en-US" altLang="en-IN" sz="1400" b="1" dirty="0">
                <a:solidFill>
                  <a:schemeClr val="tx1"/>
                </a:solidFill>
                <a:latin typeface="Arial" panose="020B0604020202020204" pitchFamily="34" charset="0"/>
                <a:cs typeface="Arial" panose="020B0604020202020204" pitchFamily="34" charset="0"/>
                <a:sym typeface="+mn-ea"/>
              </a:rPr>
              <a:t>Logout</a:t>
            </a:r>
          </a:p>
          <a:p>
            <a:pPr>
              <a:buFont typeface="Arial" panose="020B0604020202020204" pitchFamily="34" charset="0"/>
            </a:pPr>
            <a:endParaRPr lang="en-IN" sz="1400" b="1" dirty="0">
              <a:solidFill>
                <a:schemeClr val="tx1"/>
              </a:solidFill>
              <a:latin typeface="Arial" panose="020B0604020202020204" pitchFamily="34" charset="0"/>
              <a:cs typeface="Arial" panose="020B0604020202020204" pitchFamily="34" charset="0"/>
            </a:endParaRPr>
          </a:p>
        </p:txBody>
      </p:sp>
      <p:cxnSp>
        <p:nvCxnSpPr>
          <p:cNvPr id="22" name="Straight Arrow Connector 21"/>
          <p:cNvCxnSpPr/>
          <p:nvPr/>
        </p:nvCxnSpPr>
        <p:spPr>
          <a:xfrm>
            <a:off x="3483429" y="2090057"/>
            <a:ext cx="13661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3483429" y="4495800"/>
            <a:ext cx="13661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342415" y="2090057"/>
            <a:ext cx="13661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7342414" y="4688200"/>
            <a:ext cx="136615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Cylinder 7"/>
          <p:cNvSpPr/>
          <p:nvPr/>
        </p:nvSpPr>
        <p:spPr>
          <a:xfrm>
            <a:off x="8881745" y="1415415"/>
            <a:ext cx="2681605" cy="4366260"/>
          </a:xfrm>
          <a:prstGeom prst="can">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2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sym typeface="+mn-ea"/>
              </a:rPr>
              <a:t>Database</a:t>
            </a:r>
            <a:endParaRPr kumimoji="0" lang="en-US" sz="2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5" name="左右箭头"/>
          <p:cNvSpPr/>
          <p:nvPr/>
        </p:nvSpPr>
        <p:spPr>
          <a:xfrm>
            <a:off x="7392670" y="3180080"/>
            <a:ext cx="1458595" cy="248920"/>
          </a:xfrm>
          <a:prstGeom prst="leftRightArrow">
            <a:avLst>
              <a:gd name="adj1" fmla="val 50000"/>
              <a:gd name="adj2" fmla="val 117515"/>
            </a:avLst>
          </a:prstGeom>
          <a:solidFill>
            <a:schemeClr val="accent1"/>
          </a:solidFill>
          <a:ln w="12700" cap="flat" cmpd="sng">
            <a:solidFill>
              <a:srgbClr val="172C51"/>
            </a:solidFill>
            <a:prstDash val="solid"/>
            <a:miter/>
          </a:ln>
        </p:spPr>
      </p:sp>
      <p:sp>
        <p:nvSpPr>
          <p:cNvPr id="8" name="左右箭头"/>
          <p:cNvSpPr/>
          <p:nvPr/>
        </p:nvSpPr>
        <p:spPr>
          <a:xfrm>
            <a:off x="3481705" y="3199765"/>
            <a:ext cx="1296035" cy="226060"/>
          </a:xfrm>
          <a:prstGeom prst="leftRightArrow">
            <a:avLst>
              <a:gd name="adj1" fmla="val 50000"/>
              <a:gd name="adj2" fmla="val 117515"/>
            </a:avLst>
          </a:prstGeom>
          <a:solidFill>
            <a:schemeClr val="accent1"/>
          </a:solidFill>
          <a:ln w="12700" cap="flat" cmpd="sng">
            <a:solidFill>
              <a:srgbClr val="172C51"/>
            </a:solidFill>
            <a:prstDash val="solid"/>
            <a:miter/>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文本框"/>
          <p:cNvSpPr>
            <a:spLocks noGrp="1"/>
          </p:cNvSpPr>
          <p:nvPr>
            <p:ph type="title"/>
          </p:nvPr>
        </p:nvSpPr>
        <p:spPr>
          <a:xfrm>
            <a:off x="838200" y="365124"/>
            <a:ext cx="10515600" cy="473074"/>
          </a:xfrm>
          <a:prstGeom prst="rect">
            <a:avLst/>
          </a:prstGeom>
          <a:noFill/>
          <a:ln w="12700" cap="flat" cmpd="sng">
            <a:noFill/>
            <a:prstDash val="solid"/>
            <a:miter/>
          </a:ln>
        </p:spPr>
        <p:txBody>
          <a:bodyPr vert="horz" wrap="square" lIns="91440" tIns="45720" rIns="91440" bIns="45720" anchor="ctr" anchorCtr="0"/>
          <a:lstStyle/>
          <a:p>
            <a:pPr marL="0" indent="0" algn="ctr">
              <a:lnSpc>
                <a:spcPct val="9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Verdana" panose="020B0604030504040204" pitchFamily="34" charset="0"/>
                <a:cs typeface="Arial" panose="020B0604020202020204" pitchFamily="34" charset="0"/>
              </a:rPr>
              <a:t>Technical Architecture</a:t>
            </a:r>
            <a:endParaRPr lang="zh-CN" altLang="en-US" sz="2800" b="0"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
        <p:nvSpPr>
          <p:cNvPr id="63" name="矩形"/>
          <p:cNvSpPr/>
          <p:nvPr/>
        </p:nvSpPr>
        <p:spPr>
          <a:xfrm>
            <a:off x="726440" y="1513840"/>
            <a:ext cx="2382520" cy="3733800"/>
          </a:xfrm>
          <a:prstGeom prst="rect">
            <a:avLst/>
          </a:prstGeom>
          <a:solidFill>
            <a:schemeClr val="bg1"/>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ctr" anchorCtr="0"/>
          <a:lstStyle/>
          <a:p>
            <a:pPr marL="0" indent="0" algn="ctr" eaLnBrk="1" fontAlgn="auto" latinLnBrk="0" hangingPunct="1">
              <a:lnSpc>
                <a:spcPct val="100000"/>
              </a:lnSpc>
              <a:spcBef>
                <a:spcPts val="0"/>
              </a:spcBef>
              <a:spcAft>
                <a:spcPts val="0"/>
              </a:spcAft>
              <a:buNone/>
            </a:pPr>
            <a:endParaRPr lang="en-US" altLang="zh-CN" sz="20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a:p>
            <a:pPr marL="0" indent="0" algn="ctr" eaLnBrk="1" fontAlgn="auto" latinLnBrk="0" hangingPunct="1">
              <a:lnSpc>
                <a:spcPct val="100000"/>
              </a:lnSpc>
              <a:spcBef>
                <a:spcPts val="0"/>
              </a:spcBef>
              <a:spcAft>
                <a:spcPts val="0"/>
              </a:spcAft>
              <a:buNone/>
            </a:pPr>
            <a:endParaRPr lang="en-US" altLang="zh-CN" sz="20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a:p>
            <a:pPr marL="0" indent="0" algn="ctr" eaLnBrk="1" fontAlgn="auto" latinLnBrk="0" hangingPunct="1">
              <a:lnSpc>
                <a:spcPct val="100000"/>
              </a:lnSpc>
              <a:spcBef>
                <a:spcPts val="0"/>
              </a:spcBef>
              <a:spcAft>
                <a:spcPts val="0"/>
              </a:spcAft>
              <a:buNone/>
            </a:pPr>
            <a:endParaRPr lang="en-US" altLang="zh-CN" sz="24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a:p>
            <a:pPr marL="0" indent="0" algn="ctr" eaLnBrk="1" fontAlgn="auto" latinLnBrk="0" hangingPunct="1">
              <a:lnSpc>
                <a:spcPct val="100000"/>
              </a:lnSpc>
              <a:spcBef>
                <a:spcPts val="0"/>
              </a:spcBef>
              <a:spcAft>
                <a:spcPts val="0"/>
              </a:spcAft>
              <a:buNone/>
            </a:pPr>
            <a:r>
              <a:rPr lang="en-US" altLang="zh-CN" sz="2400" b="1" i="0" u="none" strike="noStrike" kern="1200" cap="none" spc="0" baseline="0" dirty="0">
                <a:solidFill>
                  <a:srgbClr val="000000"/>
                </a:solidFill>
                <a:latin typeface="Arial" panose="020B0604020202020204" pitchFamily="34" charset="0"/>
                <a:ea typeface="等线" charset="0"/>
                <a:cs typeface="Arial" panose="020B0604020202020204" pitchFamily="34" charset="0"/>
              </a:rPr>
              <a:t>  HTML</a:t>
            </a:r>
          </a:p>
          <a:p>
            <a:pPr marL="0" indent="0" algn="ctr" eaLnBrk="1" fontAlgn="auto" latinLnBrk="0" hangingPunct="1">
              <a:lnSpc>
                <a:spcPct val="100000"/>
              </a:lnSpc>
              <a:spcBef>
                <a:spcPts val="0"/>
              </a:spcBef>
              <a:spcAft>
                <a:spcPts val="0"/>
              </a:spcAft>
              <a:buNone/>
            </a:pPr>
            <a:endParaRPr lang="en-US" altLang="zh-CN" sz="24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a:p>
            <a:pPr marL="0" indent="0" algn="ctr" eaLnBrk="1" fontAlgn="auto" latinLnBrk="0" hangingPunct="1">
              <a:lnSpc>
                <a:spcPct val="100000"/>
              </a:lnSpc>
              <a:spcBef>
                <a:spcPts val="0"/>
              </a:spcBef>
              <a:spcAft>
                <a:spcPts val="0"/>
              </a:spcAft>
              <a:buNone/>
            </a:pPr>
            <a:r>
              <a:rPr lang="en-US" altLang="zh-CN" sz="2400" b="1" i="0" u="none" strike="noStrike" kern="1200" cap="none" spc="0" baseline="0" dirty="0">
                <a:solidFill>
                  <a:srgbClr val="000000"/>
                </a:solidFill>
                <a:latin typeface="Arial" panose="020B0604020202020204" pitchFamily="34" charset="0"/>
                <a:ea typeface="等线" charset="0"/>
                <a:cs typeface="Arial" panose="020B0604020202020204" pitchFamily="34" charset="0"/>
              </a:rPr>
              <a:t>CSS</a:t>
            </a:r>
          </a:p>
          <a:p>
            <a:pPr marL="0" indent="0" algn="ctr" eaLnBrk="1" fontAlgn="auto" latinLnBrk="0" hangingPunct="1">
              <a:lnSpc>
                <a:spcPct val="100000"/>
              </a:lnSpc>
              <a:spcBef>
                <a:spcPts val="0"/>
              </a:spcBef>
              <a:spcAft>
                <a:spcPts val="0"/>
              </a:spcAft>
              <a:buNone/>
            </a:pPr>
            <a:endParaRPr lang="en-US" altLang="zh-CN" sz="20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a:p>
            <a:pPr marL="0" indent="0" algn="ctr" eaLnBrk="1" fontAlgn="auto" latinLnBrk="0" hangingPunct="1">
              <a:lnSpc>
                <a:spcPct val="100000"/>
              </a:lnSpc>
              <a:spcBef>
                <a:spcPts val="0"/>
              </a:spcBef>
              <a:spcAft>
                <a:spcPts val="0"/>
              </a:spcAft>
              <a:buNone/>
            </a:pPr>
            <a:endParaRPr lang="en-US" altLang="zh-CN" sz="20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a:p>
            <a:pPr marL="0" indent="0" algn="ctr" eaLnBrk="1" fontAlgn="auto" latinLnBrk="0" hangingPunct="1">
              <a:lnSpc>
                <a:spcPct val="100000"/>
              </a:lnSpc>
              <a:spcBef>
                <a:spcPts val="0"/>
              </a:spcBef>
              <a:spcAft>
                <a:spcPts val="0"/>
              </a:spcAft>
              <a:buNone/>
            </a:pPr>
            <a:endParaRPr lang="en-US" altLang="zh-CN" sz="20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a:p>
            <a:pPr marL="0" indent="0" algn="ctr" eaLnBrk="1" fontAlgn="auto" latinLnBrk="0" hangingPunct="1">
              <a:lnSpc>
                <a:spcPct val="100000"/>
              </a:lnSpc>
              <a:spcBef>
                <a:spcPts val="0"/>
              </a:spcBef>
              <a:spcAft>
                <a:spcPts val="0"/>
              </a:spcAft>
              <a:buNone/>
            </a:pPr>
            <a:endParaRPr lang="zh-CN" altLang="en-US" sz="20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p:txBody>
      </p:sp>
      <p:sp>
        <p:nvSpPr>
          <p:cNvPr id="64" name="矩形"/>
          <p:cNvSpPr/>
          <p:nvPr/>
        </p:nvSpPr>
        <p:spPr>
          <a:xfrm>
            <a:off x="5068570" y="1513840"/>
            <a:ext cx="2381250" cy="3733165"/>
          </a:xfrm>
          <a:prstGeom prst="rect">
            <a:avLst/>
          </a:prstGeom>
          <a:solidFill>
            <a:srgbClr val="FFFFFF"/>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ctr" anchorCtr="0"/>
          <a:lstStyle/>
          <a:p>
            <a:pPr marL="0" indent="0" algn="ctr" eaLnBrk="1" fontAlgn="auto" latinLnBrk="0" hangingPunct="1">
              <a:lnSpc>
                <a:spcPct val="100000"/>
              </a:lnSpc>
              <a:spcBef>
                <a:spcPts val="0"/>
              </a:spcBef>
              <a:spcAft>
                <a:spcPts val="0"/>
              </a:spcAft>
              <a:buNone/>
            </a:pPr>
            <a:r>
              <a:rPr lang="en-US" altLang="zh-CN" sz="2400" b="1" i="0" u="none" strike="noStrike" kern="1200" cap="none" spc="0" baseline="0" dirty="0">
                <a:solidFill>
                  <a:srgbClr val="000000"/>
                </a:solidFill>
                <a:latin typeface="Arial" panose="020B0604020202020204" pitchFamily="34" charset="0"/>
                <a:ea typeface="等线" charset="0"/>
                <a:cs typeface="Arial" panose="020B0604020202020204" pitchFamily="34" charset="0"/>
              </a:rPr>
              <a:t>PHP</a:t>
            </a:r>
          </a:p>
          <a:p>
            <a:pPr marL="0" indent="0" algn="ctr" eaLnBrk="1" fontAlgn="auto" latinLnBrk="0" hangingPunct="1">
              <a:lnSpc>
                <a:spcPct val="100000"/>
              </a:lnSpc>
              <a:spcBef>
                <a:spcPts val="0"/>
              </a:spcBef>
              <a:spcAft>
                <a:spcPts val="0"/>
              </a:spcAft>
              <a:buNone/>
            </a:pPr>
            <a:r>
              <a:rPr lang="en-US" altLang="zh-CN" sz="2400" b="1" i="0" u="none" strike="noStrike" kern="1200" cap="none" spc="0" baseline="0" dirty="0">
                <a:solidFill>
                  <a:srgbClr val="000000"/>
                </a:solidFill>
                <a:latin typeface="Arial" panose="020B0604020202020204" pitchFamily="34" charset="0"/>
                <a:ea typeface="等线" charset="0"/>
                <a:cs typeface="Arial" panose="020B0604020202020204" pitchFamily="34" charset="0"/>
              </a:rPr>
              <a:t> </a:t>
            </a:r>
            <a:endParaRPr lang="zh-CN" altLang="en-US" sz="2400" b="1" i="0" u="none" strike="noStrike" kern="1200" cap="none" spc="0" baseline="0" dirty="0">
              <a:solidFill>
                <a:srgbClr val="000000"/>
              </a:solidFill>
              <a:latin typeface="Arial" panose="020B0604020202020204" pitchFamily="34" charset="0"/>
              <a:ea typeface="等线" charset="0"/>
              <a:cs typeface="Arial" panose="020B0604020202020204" pitchFamily="34" charset="0"/>
            </a:endParaRPr>
          </a:p>
        </p:txBody>
      </p:sp>
      <p:sp>
        <p:nvSpPr>
          <p:cNvPr id="65" name="左右箭头"/>
          <p:cNvSpPr/>
          <p:nvPr/>
        </p:nvSpPr>
        <p:spPr>
          <a:xfrm>
            <a:off x="3125470" y="3086736"/>
            <a:ext cx="1926590" cy="473074"/>
          </a:xfrm>
          <a:prstGeom prst="leftRightArrow">
            <a:avLst>
              <a:gd name="adj1" fmla="val 50000"/>
              <a:gd name="adj2" fmla="val 117515"/>
            </a:avLst>
          </a:prstGeom>
          <a:solidFill>
            <a:schemeClr val="accent1"/>
          </a:solidFill>
          <a:ln w="12700" cap="flat" cmpd="sng">
            <a:solidFill>
              <a:srgbClr val="172C51"/>
            </a:solidFill>
            <a:prstDash val="solid"/>
            <a:miter/>
          </a:ln>
        </p:spPr>
        <p:txBody>
          <a:bodyPr/>
          <a:lstStyle/>
          <a:p>
            <a:endParaRPr lang="en-US"/>
          </a:p>
        </p:txBody>
      </p:sp>
      <p:sp>
        <p:nvSpPr>
          <p:cNvPr id="2" name="左右箭头"/>
          <p:cNvSpPr/>
          <p:nvPr/>
        </p:nvSpPr>
        <p:spPr>
          <a:xfrm>
            <a:off x="7466330" y="3086736"/>
            <a:ext cx="1845945" cy="473074"/>
          </a:xfrm>
          <a:prstGeom prst="leftRightArrow">
            <a:avLst>
              <a:gd name="adj1" fmla="val 50000"/>
              <a:gd name="adj2" fmla="val 117515"/>
            </a:avLst>
          </a:prstGeom>
          <a:solidFill>
            <a:schemeClr val="accent1"/>
          </a:solidFill>
          <a:ln w="12700" cap="flat" cmpd="sng">
            <a:solidFill>
              <a:srgbClr val="172C51"/>
            </a:solidFill>
            <a:prstDash val="solid"/>
            <a:miter/>
          </a:ln>
        </p:spPr>
        <p:txBody>
          <a:bodyPr/>
          <a:lstStyle/>
          <a:p>
            <a:endParaRPr lang="en-US"/>
          </a:p>
        </p:txBody>
      </p:sp>
      <p:sp>
        <p:nvSpPr>
          <p:cNvPr id="4" name="矩形"/>
          <p:cNvSpPr/>
          <p:nvPr/>
        </p:nvSpPr>
        <p:spPr>
          <a:xfrm>
            <a:off x="9328785" y="1513840"/>
            <a:ext cx="2286000" cy="3732530"/>
          </a:xfrm>
          <a:prstGeom prst="rect">
            <a:avLst/>
          </a:prstGeom>
          <a:solidFill>
            <a:srgbClr val="FFFFFF"/>
          </a:solidFill>
          <a:effectLst>
            <a:outerShdw blurRad="44450" dist="27940" dir="5400000" algn="ctr" rotWithShape="0">
              <a:srgbClr val="000000">
                <a:alpha val="31764"/>
              </a:srgbClr>
            </a:outerShdw>
          </a:effectLst>
          <a:scene3d>
            <a:camera prst="legacyObliqueFront"/>
            <a:lightRig rig="legacyFlat4" dir="t"/>
          </a:scene3d>
          <a:sp3d prstMaterial="legacyMatte">
            <a:bevelT w="13500" h="13500" prst="angle"/>
            <a:bevelB w="13500" h="13500" prst="angle"/>
          </a:sp3d>
        </p:spPr>
        <p:txBody>
          <a:bodyPr vert="horz" wrap="square" lIns="91440" tIns="45720" rIns="91440" bIns="45720" anchor="ctr" anchorCtr="0"/>
          <a:lstStyle/>
          <a:p>
            <a:pPr marL="0" indent="0" algn="ctr" eaLnBrk="1" fontAlgn="auto" latinLnBrk="0" hangingPunct="1">
              <a:lnSpc>
                <a:spcPct val="100000"/>
              </a:lnSpc>
              <a:spcBef>
                <a:spcPts val="0"/>
              </a:spcBef>
              <a:spcAft>
                <a:spcPts val="0"/>
              </a:spcAft>
              <a:buNone/>
            </a:pPr>
            <a:r>
              <a:rPr lang="en-US" altLang="zh-CN" sz="2400" b="1" i="0" u="none" strike="noStrike" kern="1200" cap="none" spc="0" baseline="0">
                <a:solidFill>
                  <a:srgbClr val="000000"/>
                </a:solidFill>
                <a:latin typeface="Arial" panose="020B0604020202020204" pitchFamily="34" charset="0"/>
                <a:ea typeface="等线" charset="0"/>
                <a:cs typeface="Arial" panose="020B0604020202020204" pitchFamily="34" charset="0"/>
              </a:rPr>
              <a:t>MySQL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5543C6-CC41-2A0A-DE85-8B6D734EA050}"/>
              </a:ext>
            </a:extLst>
          </p:cNvPr>
          <p:cNvSpPr txBox="1">
            <a:spLocks noChangeArrowheads="1"/>
          </p:cNvSpPr>
          <p:nvPr/>
        </p:nvSpPr>
        <p:spPr bwMode="auto">
          <a:xfrm>
            <a:off x="3173413" y="311150"/>
            <a:ext cx="55181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3200" b="1" dirty="0">
                <a:latin typeface="Arial" panose="020B0604020202020204" pitchFamily="34" charset="0"/>
                <a:cs typeface="Arial" panose="020B0604020202020204" pitchFamily="34" charset="0"/>
              </a:rPr>
              <a:t>Software Process Model</a:t>
            </a:r>
          </a:p>
        </p:txBody>
      </p:sp>
      <p:pic>
        <p:nvPicPr>
          <p:cNvPr id="3" name="Picture 4">
            <a:extLst>
              <a:ext uri="{FF2B5EF4-FFF2-40B4-BE49-F238E27FC236}">
                <a16:creationId xmlns:a16="http://schemas.microsoft.com/office/drawing/2014/main" id="{D7EC587F-DEB4-8195-38AE-3F18D862A0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5614" y="1158421"/>
            <a:ext cx="7260771" cy="448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
            <a:extLst>
              <a:ext uri="{FF2B5EF4-FFF2-40B4-BE49-F238E27FC236}">
                <a16:creationId xmlns:a16="http://schemas.microsoft.com/office/drawing/2014/main" id="{904891C5-B0B6-521F-EFAD-D0007CE2D8B9}"/>
              </a:ext>
            </a:extLst>
          </p:cNvPr>
          <p:cNvSpPr txBox="1">
            <a:spLocks noChangeArrowheads="1"/>
          </p:cNvSpPr>
          <p:nvPr/>
        </p:nvSpPr>
        <p:spPr bwMode="auto">
          <a:xfrm>
            <a:off x="4560661" y="5905046"/>
            <a:ext cx="29067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dirty="0">
                <a:latin typeface="Arial" panose="020B0604020202020204" pitchFamily="34" charset="0"/>
                <a:cs typeface="Arial" panose="020B0604020202020204" pitchFamily="34" charset="0"/>
              </a:rPr>
              <a:t>Waterfall Model</a:t>
            </a:r>
          </a:p>
        </p:txBody>
      </p:sp>
    </p:spTree>
    <p:extLst>
      <p:ext uri="{BB962C8B-B14F-4D97-AF65-F5344CB8AC3E}">
        <p14:creationId xmlns:p14="http://schemas.microsoft.com/office/powerpoint/2010/main" val="274271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文本框"/>
          <p:cNvSpPr>
            <a:spLocks noGrp="1"/>
          </p:cNvSpPr>
          <p:nvPr>
            <p:ph type="body" idx="1"/>
          </p:nvPr>
        </p:nvSpPr>
        <p:spPr>
          <a:xfrm>
            <a:off x="838200" y="865505"/>
            <a:ext cx="5257800" cy="654685"/>
          </a:xfrm>
          <a:prstGeom prst="rect">
            <a:avLst/>
          </a:prstGeom>
          <a:noFill/>
          <a:ln w="12700" cap="flat" cmpd="sng">
            <a:noFill/>
            <a:prstDash val="solid"/>
            <a:miter/>
          </a:ln>
        </p:spPr>
        <p:txBody>
          <a:bodyPr vert="horz" wrap="square" lIns="91440" tIns="45720" rIns="91440" bIns="45720" anchor="t" anchorCtr="0"/>
          <a:lstStyle/>
          <a:p>
            <a:pPr marL="0" indent="0" algn="l">
              <a:lnSpc>
                <a:spcPct val="90000"/>
              </a:lnSpc>
              <a:spcBef>
                <a:spcPts val="1000"/>
              </a:spcBef>
              <a:spcAft>
                <a:spcPts val="0"/>
              </a:spcAft>
              <a:buFont typeface="Arial" panose="020B0604020202020204" pitchFamily="34" charset="0"/>
              <a:buNone/>
            </a:pPr>
            <a:r>
              <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rPr>
              <a:t>USE CASE DIAGRAM:</a:t>
            </a:r>
          </a:p>
          <a:p>
            <a:pPr marL="228600" indent="-228600" algn="l">
              <a:lnSpc>
                <a:spcPct val="90000"/>
              </a:lnSpc>
              <a:spcBef>
                <a:spcPts val="1000"/>
              </a:spcBef>
              <a:spcAft>
                <a:spcPts val="0"/>
              </a:spcAft>
              <a:buFont typeface="Arial" panose="020B0604020202020204" pitchFamily="34" charset="0"/>
              <a:buChar char="•"/>
            </a:pPr>
            <a:endParaRPr lang="en-US" altLang="zh-CN" sz="2800" b="0" i="0" u="none" strike="noStrike" kern="1200" cap="none" spc="0" baseline="0">
              <a:solidFill>
                <a:schemeClr val="tx1"/>
              </a:solidFill>
              <a:latin typeface="Calibri" panose="020F0502020204030204" charset="0"/>
              <a:ea typeface="等线" charset="0"/>
              <a:cs typeface="Lucida Sans" panose="020B0602030504020204"/>
            </a:endParaRPr>
          </a:p>
          <a:p>
            <a:pPr marL="228600" indent="-228600" algn="l">
              <a:lnSpc>
                <a:spcPct val="90000"/>
              </a:lnSpc>
              <a:spcBef>
                <a:spcPts val="1000"/>
              </a:spcBef>
              <a:spcAft>
                <a:spcPts val="0"/>
              </a:spcAft>
              <a:buFont typeface="Arial" panose="020B0604020202020204" pitchFamily="34" charset="0"/>
              <a:buChar char="•"/>
            </a:pPr>
            <a:endParaRPr lang="zh-CN" altLang="en-US" sz="2800" b="0" i="0" u="none" strike="noStrike" kern="1200" cap="none" spc="0" baseline="0">
              <a:solidFill>
                <a:schemeClr val="tx1"/>
              </a:solidFill>
              <a:latin typeface="Calibri" panose="020F0502020204030204" charset="0"/>
              <a:ea typeface="等线" charset="0"/>
              <a:cs typeface="Lucida Sans" panose="020B0602030504020204"/>
            </a:endParaRPr>
          </a:p>
        </p:txBody>
      </p:sp>
      <p:sp>
        <p:nvSpPr>
          <p:cNvPr id="10" name="TextBox 9"/>
          <p:cNvSpPr txBox="1"/>
          <p:nvPr/>
        </p:nvSpPr>
        <p:spPr>
          <a:xfrm>
            <a:off x="5907812" y="6379008"/>
            <a:ext cx="3522345" cy="36830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Use Case diagram for Admin</a:t>
            </a:r>
          </a:p>
        </p:txBody>
      </p:sp>
      <p:sp>
        <p:nvSpPr>
          <p:cNvPr id="3" name="Title 1"/>
          <p:cNvSpPr>
            <a:spLocks noGrp="1"/>
          </p:cNvSpPr>
          <p:nvPr/>
        </p:nvSpPr>
        <p:spPr>
          <a:xfrm>
            <a:off x="1818158" y="-62865"/>
            <a:ext cx="7886700" cy="92837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800" b="1" dirty="0">
                <a:latin typeface="Arial" panose="020B0604020202020204" pitchFamily="34" charset="0"/>
                <a:cs typeface="Arial" panose="020B0604020202020204" pitchFamily="34" charset="0"/>
              </a:rPr>
              <a:t>UML DIAGRAMS</a:t>
            </a:r>
          </a:p>
        </p:txBody>
      </p:sp>
      <p:pic>
        <p:nvPicPr>
          <p:cNvPr id="4" name="Picture 3">
            <a:extLst>
              <a:ext uri="{FF2B5EF4-FFF2-40B4-BE49-F238E27FC236}">
                <a16:creationId xmlns:a16="http://schemas.microsoft.com/office/drawing/2014/main" id="{888BA877-9A5F-13C3-1CE3-2EB2D4509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3657" y="865504"/>
            <a:ext cx="6890657" cy="551350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0" y="5825490"/>
            <a:ext cx="3430905" cy="64516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Use Case diagram for </a:t>
            </a:r>
            <a:r>
              <a:rPr lang="en-US" dirty="0">
                <a:latin typeface="Arial" panose="020B0604020202020204" pitchFamily="34" charset="0"/>
                <a:cs typeface="Arial" panose="020B0604020202020204" pitchFamily="34" charset="0"/>
                <a:sym typeface="+mn-ea"/>
              </a:rPr>
              <a:t>Student</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67" name="文本框"/>
          <p:cNvSpPr>
            <a:spLocks noGrp="1"/>
          </p:cNvSpPr>
          <p:nvPr>
            <p:ph type="body" idx="1"/>
          </p:nvPr>
        </p:nvSpPr>
        <p:spPr>
          <a:xfrm>
            <a:off x="838200" y="522514"/>
            <a:ext cx="5257800" cy="654685"/>
          </a:xfrm>
          <a:prstGeom prst="rect">
            <a:avLst/>
          </a:prstGeom>
          <a:noFill/>
          <a:ln w="12700" cap="flat" cmpd="sng">
            <a:noFill/>
            <a:prstDash val="solid"/>
            <a:miter/>
          </a:ln>
        </p:spPr>
        <p:txBody>
          <a:bodyPr vert="horz" wrap="square" lIns="91440" tIns="45720" rIns="91440" bIns="45720" anchor="t" anchorCtr="0"/>
          <a:lstStyle/>
          <a:p>
            <a:pPr marL="0" indent="0" algn="l">
              <a:lnSpc>
                <a:spcPct val="90000"/>
              </a:lnSpc>
              <a:spcBef>
                <a:spcPts val="1000"/>
              </a:spcBef>
              <a:spcAft>
                <a:spcPts val="0"/>
              </a:spcAft>
              <a:buFont typeface="Arial" panose="020B0604020202020204" pitchFamily="34" charset="0"/>
              <a:buNone/>
            </a:pPr>
            <a:r>
              <a:rPr lang="en-US" altLang="zh-CN" sz="2400" b="0" i="0" u="none" strike="noStrike" kern="1200" cap="none" spc="0" baseline="0" dirty="0">
                <a:solidFill>
                  <a:schemeClr val="tx1"/>
                </a:solidFill>
                <a:latin typeface="Arial" panose="020B0604020202020204" pitchFamily="34" charset="0"/>
                <a:ea typeface="等线" charset="0"/>
                <a:cs typeface="Arial" panose="020B0604020202020204" pitchFamily="34" charset="0"/>
              </a:rPr>
              <a:t>USE CASE DIAGRAM:</a:t>
            </a:r>
          </a:p>
          <a:p>
            <a:pPr marL="228600" indent="-228600" algn="l">
              <a:lnSpc>
                <a:spcPct val="90000"/>
              </a:lnSpc>
              <a:spcBef>
                <a:spcPts val="1000"/>
              </a:spcBef>
              <a:spcAft>
                <a:spcPts val="0"/>
              </a:spcAft>
              <a:buFont typeface="Arial" panose="020B0604020202020204" pitchFamily="34" charset="0"/>
              <a:buChar char="•"/>
            </a:pPr>
            <a:endParaRPr lang="en-US" altLang="zh-CN" sz="2800" b="0" i="0" u="none" strike="noStrike" kern="1200" cap="none" spc="0" baseline="0" dirty="0">
              <a:solidFill>
                <a:schemeClr val="tx1"/>
              </a:solidFill>
              <a:latin typeface="Calibri" panose="020F0502020204030204" charset="0"/>
              <a:ea typeface="等线" charset="0"/>
              <a:cs typeface="Lucida Sans" panose="020B0602030504020204"/>
            </a:endParaRPr>
          </a:p>
          <a:p>
            <a:pPr marL="228600" indent="-228600" algn="l">
              <a:lnSpc>
                <a:spcPct val="90000"/>
              </a:lnSpc>
              <a:spcBef>
                <a:spcPts val="1000"/>
              </a:spcBef>
              <a:spcAft>
                <a:spcPts val="0"/>
              </a:spcAft>
              <a:buFont typeface="Arial" panose="020B0604020202020204" pitchFamily="34" charset="0"/>
              <a:buChar char="•"/>
            </a:pPr>
            <a:endParaRPr lang="zh-CN" altLang="en-US" sz="2800" b="0" i="0" u="none" strike="noStrike" kern="1200" cap="none" spc="0" baseline="0" dirty="0">
              <a:solidFill>
                <a:schemeClr val="tx1"/>
              </a:solidFill>
              <a:latin typeface="Calibri" panose="020F0502020204030204" charset="0"/>
              <a:ea typeface="等线" charset="0"/>
              <a:cs typeface="Lucida Sans" panose="020B0602030504020204"/>
            </a:endParaRPr>
          </a:p>
        </p:txBody>
      </p:sp>
      <p:pic>
        <p:nvPicPr>
          <p:cNvPr id="3" name="Picture 2">
            <a:extLst>
              <a:ext uri="{FF2B5EF4-FFF2-40B4-BE49-F238E27FC236}">
                <a16:creationId xmlns:a16="http://schemas.microsoft.com/office/drawing/2014/main" id="{F89F3CD0-631A-8FFF-8B6F-9CE2695DF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22514"/>
            <a:ext cx="6150429" cy="502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380999" y="-20914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latin typeface="Arial" panose="020B0604020202020204" pitchFamily="34" charset="0"/>
                <a:cs typeface="Arial" panose="020B0604020202020204" pitchFamily="34" charset="0"/>
              </a:rPr>
              <a:t>SEQUENCE D</a:t>
            </a:r>
            <a:r>
              <a:rPr lang="en-US" altLang="en-IN" sz="2400" dirty="0">
                <a:latin typeface="Arial" panose="020B0604020202020204" pitchFamily="34" charset="0"/>
                <a:cs typeface="Arial" panose="020B0604020202020204" pitchFamily="34" charset="0"/>
              </a:rPr>
              <a:t>IAGRAM: </a:t>
            </a:r>
          </a:p>
        </p:txBody>
      </p:sp>
      <p:sp>
        <p:nvSpPr>
          <p:cNvPr id="6" name="TextBox 5"/>
          <p:cNvSpPr txBox="1"/>
          <p:nvPr/>
        </p:nvSpPr>
        <p:spPr>
          <a:xfrm>
            <a:off x="5662430" y="6489700"/>
            <a:ext cx="3642995" cy="36830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Sequence diagram for Admin</a:t>
            </a:r>
          </a:p>
        </p:txBody>
      </p:sp>
      <p:pic>
        <p:nvPicPr>
          <p:cNvPr id="7" name="Picture 6">
            <a:extLst>
              <a:ext uri="{FF2B5EF4-FFF2-40B4-BE49-F238E27FC236}">
                <a16:creationId xmlns:a16="http://schemas.microsoft.com/office/drawing/2014/main" id="{699DAE2C-F884-D0C0-9303-F2F64874F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86" y="185057"/>
            <a:ext cx="7010399" cy="630464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nvSpPr>
        <p:spPr>
          <a:xfrm>
            <a:off x="424542" y="1618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a:latin typeface="Arial" panose="020B0604020202020204" pitchFamily="34" charset="0"/>
                <a:cs typeface="Arial" panose="020B0604020202020204" pitchFamily="34" charset="0"/>
              </a:rPr>
              <a:t>SEQUENCE D</a:t>
            </a:r>
            <a:r>
              <a:rPr lang="en-US" altLang="en-IN" sz="2400" dirty="0">
                <a:latin typeface="Arial" panose="020B0604020202020204" pitchFamily="34" charset="0"/>
                <a:cs typeface="Arial" panose="020B0604020202020204" pitchFamily="34" charset="0"/>
              </a:rPr>
              <a:t>IAGRAM: </a:t>
            </a:r>
          </a:p>
        </p:txBody>
      </p:sp>
      <p:sp>
        <p:nvSpPr>
          <p:cNvPr id="6" name="TextBox 5"/>
          <p:cNvSpPr txBox="1"/>
          <p:nvPr/>
        </p:nvSpPr>
        <p:spPr>
          <a:xfrm>
            <a:off x="6084760" y="5556251"/>
            <a:ext cx="3642995" cy="36830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Sequence diagram for </a:t>
            </a:r>
            <a:r>
              <a:rPr lang="en-US" dirty="0">
                <a:latin typeface="Arial" panose="020B0604020202020204" pitchFamily="34" charset="0"/>
                <a:cs typeface="Arial" panose="020B0604020202020204" pitchFamily="34" charset="0"/>
                <a:sym typeface="+mn-ea"/>
              </a:rPr>
              <a:t>Student</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5B14FBA-86C2-EE40-1B99-D1FF68A3A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058" y="772887"/>
            <a:ext cx="7722400" cy="478336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60576" y="220685"/>
            <a:ext cx="6094428" cy="52197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ACTIVITY DIAGRAM:</a:t>
            </a:r>
          </a:p>
        </p:txBody>
      </p:sp>
      <p:sp>
        <p:nvSpPr>
          <p:cNvPr id="6" name="TextBox 5"/>
          <p:cNvSpPr txBox="1"/>
          <p:nvPr/>
        </p:nvSpPr>
        <p:spPr>
          <a:xfrm>
            <a:off x="6303839" y="6336030"/>
            <a:ext cx="609442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Activity Diagram for Admin</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9B8F642-03EB-E2F4-C640-C0C8BED4A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124" y="152638"/>
            <a:ext cx="6508647" cy="618339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矩形"/>
          <p:cNvSpPr/>
          <p:nvPr/>
        </p:nvSpPr>
        <p:spPr>
          <a:xfrm>
            <a:off x="797560" y="1623695"/>
            <a:ext cx="10596880" cy="3928110"/>
          </a:xfrm>
          <a:prstGeom prst="rect">
            <a:avLst/>
          </a:prstGeom>
          <a:noFill/>
          <a:ln w="12700" cap="flat" cmpd="sng">
            <a:noFill/>
            <a:prstDash val="solid"/>
            <a:miter/>
          </a:ln>
        </p:spPr>
        <p:txBody>
          <a:bodyPr vert="horz" wrap="square" lIns="91440" tIns="45720" rIns="91440" bIns="45720" anchor="t" anchorCtr="0">
            <a:spAutoFit/>
          </a:bodyPr>
          <a:lstStyle/>
          <a:p>
            <a:pPr marL="14605" lvl="0" algn="just">
              <a:lnSpc>
                <a:spcPct val="130000"/>
              </a:lnSpc>
              <a:spcBef>
                <a:spcPts val="95"/>
              </a:spcBef>
              <a:spcAft>
                <a:spcPts val="0"/>
              </a:spcAft>
              <a:buFont typeface="Arial" panose="020B0604020202020204" pitchFamily="34" charset="0"/>
            </a:pP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The "Exam Seating Auto-Generation System" automates and optimizes exam seat allocation in educational institutions. It ensures fair student distribution, prevents cheating, accommodates special needs, and supports various hall layouts. Integrated with student databases, it resolves conflicts, provides smart reallocation, and offers reporting for data-driven decisions. With a user-friendly interface and strong security measures, it enhances efficiency, fairness, and compliance with regulations, making exam management seamless and scalable.</a:t>
            </a:r>
            <a:endParaRPr lang="zh-CN" altLang="en-US"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p:txBody>
      </p:sp>
      <p:sp>
        <p:nvSpPr>
          <p:cNvPr id="22" name="矩形"/>
          <p:cNvSpPr/>
          <p:nvPr/>
        </p:nvSpPr>
        <p:spPr>
          <a:xfrm>
            <a:off x="4932045" y="755015"/>
            <a:ext cx="2327910" cy="521970"/>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charset="0"/>
                <a:cs typeface="Arial" panose="020B0604020202020204" pitchFamily="34"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60576" y="220685"/>
            <a:ext cx="6094428" cy="52197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ACTIVITY DIAGRAM:</a:t>
            </a:r>
            <a:endParaRPr lang="en-IN" sz="2800" dirty="0"/>
          </a:p>
        </p:txBody>
      </p:sp>
      <p:sp>
        <p:nvSpPr>
          <p:cNvPr id="6" name="TextBox 5"/>
          <p:cNvSpPr txBox="1"/>
          <p:nvPr/>
        </p:nvSpPr>
        <p:spPr>
          <a:xfrm>
            <a:off x="6097572" y="6361599"/>
            <a:ext cx="6094428" cy="36830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Activity Diagram for Student</a:t>
            </a:r>
            <a:endParaRPr lang="en-IN"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120F0D9-A774-D8E7-EDA6-4DDC68F6F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171" y="115534"/>
            <a:ext cx="5519058" cy="62076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文本框"/>
          <p:cNvSpPr>
            <a:spLocks noGrp="1"/>
          </p:cNvSpPr>
          <p:nvPr>
            <p:ph type="body" idx="1"/>
          </p:nvPr>
        </p:nvSpPr>
        <p:spPr>
          <a:xfrm>
            <a:off x="685800" y="398813"/>
            <a:ext cx="10515600" cy="4351338"/>
          </a:xfrm>
          <a:prstGeom prst="rect">
            <a:avLst/>
          </a:prstGeom>
          <a:noFill/>
          <a:ln w="12700" cap="flat" cmpd="sng">
            <a:noFill/>
            <a:prstDash val="solid"/>
            <a:miter/>
          </a:ln>
        </p:spPr>
        <p:txBody>
          <a:bodyPr vert="horz" wrap="square" lIns="91440" tIns="45720" rIns="91440" bIns="45720" anchor="t" anchorCtr="0"/>
          <a:lstStyle/>
          <a:p>
            <a:pPr marL="228600" indent="-228600" algn="l">
              <a:lnSpc>
                <a:spcPct val="90000"/>
              </a:lnSpc>
              <a:spcBef>
                <a:spcPts val="1000"/>
              </a:spcBef>
              <a:spcAft>
                <a:spcPts val="0"/>
              </a:spcAft>
              <a:buFont typeface="Arial" panose="020B0604020202020204" pitchFamily="34" charset="0"/>
              <a:buChar char="•"/>
            </a:pPr>
            <a:r>
              <a:rPr lang="en-US" altLang="zh-CN" b="0" i="0" u="none" strike="noStrike" kern="1200" cap="none" spc="0" baseline="0">
                <a:solidFill>
                  <a:schemeClr val="tx1"/>
                </a:solidFill>
                <a:latin typeface="Arial" panose="020B0604020202020204" pitchFamily="34" charset="0"/>
                <a:ea typeface="等线" charset="0"/>
                <a:cs typeface="Arial" panose="020B0604020202020204" pitchFamily="34" charset="0"/>
              </a:rPr>
              <a:t>CLASS DIAGRAM:</a:t>
            </a:r>
          </a:p>
          <a:p>
            <a:pPr marL="228600" indent="-228600" algn="l">
              <a:lnSpc>
                <a:spcPct val="90000"/>
              </a:lnSpc>
              <a:spcBef>
                <a:spcPts val="1000"/>
              </a:spcBef>
              <a:spcAft>
                <a:spcPts val="0"/>
              </a:spcAft>
              <a:buFont typeface="Arial" panose="020B0604020202020204" pitchFamily="34" charset="0"/>
              <a:buChar char="•"/>
            </a:pPr>
            <a:endParaRPr lang="en-US" altLang="zh-CN"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pic>
        <p:nvPicPr>
          <p:cNvPr id="2" name="Picture 1" descr="class diagram (576)11"/>
          <p:cNvPicPr>
            <a:picLocks noChangeAspect="1"/>
          </p:cNvPicPr>
          <p:nvPr/>
        </p:nvPicPr>
        <p:blipFill>
          <a:blip r:embed="rId3"/>
          <a:stretch>
            <a:fillRect/>
          </a:stretch>
        </p:blipFill>
        <p:spPr>
          <a:xfrm>
            <a:off x="1086485" y="974090"/>
            <a:ext cx="10019030" cy="53555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矩形"/>
          <p:cNvSpPr/>
          <p:nvPr/>
        </p:nvSpPr>
        <p:spPr>
          <a:xfrm>
            <a:off x="465376" y="2678112"/>
            <a:ext cx="10825820" cy="687070"/>
          </a:xfrm>
          <a:prstGeom prst="rect">
            <a:avLst/>
          </a:prstGeom>
          <a:noFill/>
          <a:ln w="12700" cap="flat" cmpd="sng">
            <a:noFill/>
            <a:prstDash val="solid"/>
            <a:miter/>
          </a:ln>
        </p:spPr>
        <p:txBody>
          <a:bodyPr vert="horz" wrap="square" lIns="0" tIns="194985" rIns="0" bIns="0" anchor="t" anchorCtr="0">
            <a:spAutoFit/>
          </a:bodyPr>
          <a:lstStyle/>
          <a:p>
            <a:pPr marL="3797935" indent="0" algn="l">
              <a:lnSpc>
                <a:spcPct val="100000"/>
              </a:lnSpc>
              <a:spcBef>
                <a:spcPts val="100"/>
              </a:spcBef>
              <a:spcAft>
                <a:spcPts val="0"/>
              </a:spcAft>
              <a:buNone/>
            </a:pPr>
            <a:r>
              <a:rPr lang="en-US" altLang="zh-CN" sz="3200" b="1" i="0" u="none" strike="noStrike" kern="1200" cap="none" spc="0" baseline="0">
                <a:solidFill>
                  <a:schemeClr val="tx1"/>
                </a:solidFill>
                <a:latin typeface="Arial" panose="020B0604020202020204" pitchFamily="34" charset="0"/>
                <a:ea typeface="等线 Light" charset="0"/>
                <a:cs typeface="Arial" panose="020B0604020202020204" pitchFamily="34" charset="0"/>
              </a:rPr>
              <a:t>Expected</a:t>
            </a:r>
            <a:r>
              <a:rPr lang="en-US" altLang="zh-CN" sz="3200" b="1" i="0" u="none" strike="noStrike" kern="1200" cap="none" spc="-20" baseline="0">
                <a:solidFill>
                  <a:schemeClr val="tx1"/>
                </a:solidFill>
                <a:latin typeface="Arial" panose="020B0604020202020204" pitchFamily="34" charset="0"/>
                <a:ea typeface="等线 Light" charset="0"/>
                <a:cs typeface="Arial" panose="020B0604020202020204" pitchFamily="34" charset="0"/>
              </a:rPr>
              <a:t> </a:t>
            </a:r>
            <a:r>
              <a:rPr lang="en-US" altLang="zh-CN" sz="3200" b="1" i="0" u="none" strike="noStrike" kern="1200" cap="none" spc="-10" baseline="0">
                <a:solidFill>
                  <a:schemeClr val="tx1"/>
                </a:solidFill>
                <a:latin typeface="Arial" panose="020B0604020202020204" pitchFamily="34" charset="0"/>
                <a:ea typeface="等线 Light" charset="0"/>
                <a:cs typeface="Arial" panose="020B0604020202020204" pitchFamily="34" charset="0"/>
              </a:rPr>
              <a:t>Output</a:t>
            </a:r>
            <a:endParaRPr lang="zh-CN" altLang="en-US" sz="3200" b="1" i="0" u="none" strike="noStrike" kern="1200" cap="none" spc="-10" baseline="0">
              <a:solidFill>
                <a:schemeClr val="tx1"/>
              </a:solidFill>
              <a:latin typeface="Arial" panose="020B0604020202020204" pitchFamily="34" charset="0"/>
              <a:ea typeface="等线 Light"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 name="图片"/>
          <p:cNvPicPr>
            <a:picLocks noChangeAspect="1"/>
          </p:cNvPicPr>
          <p:nvPr/>
        </p:nvPicPr>
        <p:blipFill>
          <a:blip r:embed="rId3" cstate="print"/>
          <a:stretch>
            <a:fillRect/>
          </a:stretch>
        </p:blipFill>
        <p:spPr>
          <a:xfrm>
            <a:off x="319842" y="0"/>
            <a:ext cx="5598906" cy="3604532"/>
          </a:xfrm>
          <a:prstGeom prst="rect">
            <a:avLst/>
          </a:prstGeom>
          <a:noFill/>
          <a:ln w="12700" cap="flat" cmpd="sng">
            <a:noFill/>
            <a:prstDash val="solid"/>
            <a:miter/>
          </a:ln>
        </p:spPr>
      </p:pic>
      <p:pic>
        <p:nvPicPr>
          <p:cNvPr id="77" name="图片"/>
          <p:cNvPicPr>
            <a:picLocks noChangeAspect="1"/>
          </p:cNvPicPr>
          <p:nvPr/>
        </p:nvPicPr>
        <p:blipFill>
          <a:blip r:embed="rId4" cstate="print"/>
          <a:stretch>
            <a:fillRect/>
          </a:stretch>
        </p:blipFill>
        <p:spPr>
          <a:xfrm>
            <a:off x="5918750" y="0"/>
            <a:ext cx="6287764" cy="3429000"/>
          </a:xfrm>
          <a:prstGeom prst="rect">
            <a:avLst/>
          </a:prstGeom>
          <a:noFill/>
          <a:ln w="12700" cap="flat" cmpd="sng">
            <a:noFill/>
            <a:prstDash val="solid"/>
            <a:miter/>
          </a:ln>
        </p:spPr>
      </p:pic>
      <p:pic>
        <p:nvPicPr>
          <p:cNvPr id="78" name="图片"/>
          <p:cNvPicPr>
            <a:picLocks noChangeAspect="1"/>
          </p:cNvPicPr>
          <p:nvPr/>
        </p:nvPicPr>
        <p:blipFill>
          <a:blip r:embed="rId5" cstate="print"/>
          <a:stretch>
            <a:fillRect/>
          </a:stretch>
        </p:blipFill>
        <p:spPr>
          <a:xfrm>
            <a:off x="0" y="3604532"/>
            <a:ext cx="6096000" cy="3149424"/>
          </a:xfrm>
          <a:prstGeom prst="rect">
            <a:avLst/>
          </a:prstGeom>
          <a:noFill/>
          <a:ln w="12700" cap="flat" cmpd="sng">
            <a:noFill/>
            <a:prstDash val="solid"/>
            <a:miter/>
          </a:ln>
        </p:spPr>
      </p:pic>
      <p:pic>
        <p:nvPicPr>
          <p:cNvPr id="79" name="图片"/>
          <p:cNvPicPr>
            <a:picLocks noChangeAspect="1"/>
          </p:cNvPicPr>
          <p:nvPr/>
        </p:nvPicPr>
        <p:blipFill>
          <a:blip r:embed="rId6" cstate="print"/>
          <a:stretch>
            <a:fillRect/>
          </a:stretch>
        </p:blipFill>
        <p:spPr>
          <a:xfrm>
            <a:off x="6095998" y="3428999"/>
            <a:ext cx="6096000" cy="3080495"/>
          </a:xfrm>
          <a:prstGeom prst="rect">
            <a:avLst/>
          </a:prstGeom>
          <a:noFill/>
          <a:ln w="12700" cap="flat" cmpd="sng">
            <a:noFill/>
            <a:prstDash val="solid"/>
            <a:miter/>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0" name="图片"/>
          <p:cNvPicPr>
            <a:picLocks noChangeAspect="1"/>
          </p:cNvPicPr>
          <p:nvPr/>
        </p:nvPicPr>
        <p:blipFill>
          <a:blip r:embed="rId3" cstate="print"/>
          <a:stretch>
            <a:fillRect/>
          </a:stretch>
        </p:blipFill>
        <p:spPr>
          <a:xfrm>
            <a:off x="0" y="1045028"/>
            <a:ext cx="6096000" cy="4084401"/>
          </a:xfrm>
          <a:prstGeom prst="rect">
            <a:avLst/>
          </a:prstGeom>
          <a:noFill/>
          <a:ln w="12700" cap="flat" cmpd="sng">
            <a:noFill/>
            <a:prstDash val="solid"/>
            <a:miter/>
          </a:ln>
        </p:spPr>
      </p:pic>
      <p:pic>
        <p:nvPicPr>
          <p:cNvPr id="81" name="图片"/>
          <p:cNvPicPr>
            <a:picLocks noChangeAspect="1"/>
          </p:cNvPicPr>
          <p:nvPr/>
        </p:nvPicPr>
        <p:blipFill>
          <a:blip r:embed="rId4" cstate="print"/>
          <a:stretch>
            <a:fillRect/>
          </a:stretch>
        </p:blipFill>
        <p:spPr>
          <a:xfrm>
            <a:off x="6096000" y="1045026"/>
            <a:ext cx="6096000" cy="4084401"/>
          </a:xfrm>
          <a:prstGeom prst="rect">
            <a:avLst/>
          </a:prstGeom>
          <a:noFill/>
          <a:ln w="12700" cap="flat" cmpd="sng">
            <a:noFill/>
            <a:prstDash val="solid"/>
            <a:miter/>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文本框"/>
          <p:cNvSpPr>
            <a:spLocks noGrp="1"/>
          </p:cNvSpPr>
          <p:nvPr>
            <p:ph type="title"/>
          </p:nvPr>
        </p:nvSpPr>
        <p:spPr>
          <a:xfrm>
            <a:off x="1260383" y="467223"/>
            <a:ext cx="9670142" cy="1325563"/>
          </a:xfrm>
          <a:prstGeom prst="rect">
            <a:avLst/>
          </a:prstGeom>
          <a:noFill/>
          <a:ln w="12700" cap="flat" cmpd="sng">
            <a:noFill/>
            <a:prstDash val="solid"/>
            <a:miter/>
          </a:ln>
        </p:spPr>
        <p:txBody>
          <a:bodyPr vert="horz" wrap="square" lIns="91440" tIns="45720" rIns="91440" bIns="45720" anchor="ctr" anchorCtr="0"/>
          <a:lstStyle/>
          <a:p>
            <a:pPr marL="0" indent="0" algn="ctr">
              <a:lnSpc>
                <a:spcPct val="9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rPr>
              <a:t>CONCLUSION</a:t>
            </a:r>
            <a:endParaRPr lang="zh-CN" altLang="en-US"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
        <p:nvSpPr>
          <p:cNvPr id="83" name="文本框"/>
          <p:cNvSpPr>
            <a:spLocks noGrp="1"/>
          </p:cNvSpPr>
          <p:nvPr>
            <p:ph type="body" idx="1"/>
          </p:nvPr>
        </p:nvSpPr>
        <p:spPr>
          <a:xfrm>
            <a:off x="837565" y="1588951"/>
            <a:ext cx="10515600" cy="4351338"/>
          </a:xfrm>
          <a:prstGeom prst="rect">
            <a:avLst/>
          </a:prstGeom>
          <a:noFill/>
          <a:ln w="12700" cap="flat" cmpd="sng">
            <a:noFill/>
            <a:prstDash val="solid"/>
            <a:miter/>
          </a:ln>
        </p:spPr>
        <p:txBody>
          <a:bodyPr vert="horz" wrap="square" lIns="91440" tIns="45720" rIns="91440" bIns="45720" anchor="t" anchorCtr="0"/>
          <a:lstStyle/>
          <a:p>
            <a:pPr marL="0" lvl="0" indent="0" algn="just">
              <a:lnSpc>
                <a:spcPct val="110000"/>
              </a:lnSpc>
              <a:spcBef>
                <a:spcPts val="1000"/>
              </a:spcBef>
              <a:spcAft>
                <a:spcPts val="0"/>
              </a:spcAft>
              <a:buNone/>
            </a:pPr>
            <a:r>
              <a:rPr lang="en-US" altLang="zh-CN" sz="2395" b="0" i="0" u="none" strike="noStrike" kern="1200" cap="none" spc="0" baseline="0">
                <a:solidFill>
                  <a:schemeClr val="tx1"/>
                </a:solidFill>
                <a:latin typeface="Arial" panose="020B0604020202020204" pitchFamily="34" charset="0"/>
                <a:ea typeface="等线" charset="0"/>
                <a:cs typeface="Arial" panose="020B0604020202020204" pitchFamily="34" charset="0"/>
              </a:rPr>
              <a:t>The </a:t>
            </a:r>
            <a:r>
              <a:rPr lang="en-US" altLang="zh-CN" sz="2395" b="1" i="0" u="none" strike="noStrike" kern="1200" cap="none" spc="0" baseline="0">
                <a:solidFill>
                  <a:schemeClr val="tx1"/>
                </a:solidFill>
                <a:latin typeface="Arial" panose="020B0604020202020204" pitchFamily="34" charset="0"/>
                <a:ea typeface="等线" charset="0"/>
                <a:cs typeface="Arial" panose="020B0604020202020204" pitchFamily="34" charset="0"/>
              </a:rPr>
              <a:t>"Exam Seating Allocation System"</a:t>
            </a:r>
            <a:r>
              <a:rPr lang="en-US" altLang="zh-CN" sz="2395" b="0" i="0" u="none" strike="noStrike" kern="1200" cap="none" spc="0" baseline="0">
                <a:solidFill>
                  <a:schemeClr val="tx1"/>
                </a:solidFill>
                <a:latin typeface="Arial" panose="020B0604020202020204" pitchFamily="34" charset="0"/>
                <a:ea typeface="等线" charset="0"/>
                <a:cs typeface="Arial" panose="020B0604020202020204" pitchFamily="34" charset="0"/>
              </a:rPr>
              <a:t> successfully addresses the challenges associated with manual exam seating arrangements by automating the process, thereby enhancing efficiency, accuracy, and ease of use. Also the system ensures reliable and secure performance. This project not only streamlines the allocation of seats based on predefined rules and constraints but also provides a user-friendly interface for both administrators and students. The comprehensive testing process has validated the system's robustness, usability, and compliance with specified requirements, making it a dependable tool for educational institutions.</a:t>
            </a:r>
            <a:endParaRPr lang="zh-CN" altLang="en-US" sz="2395"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 name="文本框"/>
          <p:cNvSpPr>
            <a:spLocks noGrp="1"/>
          </p:cNvSpPr>
          <p:nvPr>
            <p:ph type="title"/>
          </p:nvPr>
        </p:nvSpPr>
        <p:spPr>
          <a:xfrm>
            <a:off x="838200" y="507999"/>
            <a:ext cx="10515600" cy="899886"/>
          </a:xfrm>
          <a:prstGeom prst="rect">
            <a:avLst/>
          </a:prstGeom>
          <a:noFill/>
          <a:ln w="12700" cap="flat" cmpd="sng">
            <a:noFill/>
            <a:prstDash val="solid"/>
            <a:miter/>
          </a:ln>
        </p:spPr>
        <p:txBody>
          <a:bodyPr vert="horz" wrap="square" lIns="91440" tIns="45720" rIns="91440" bIns="45720" anchor="ctr" anchorCtr="0"/>
          <a:lstStyle/>
          <a:p>
            <a:pPr marL="0" indent="0" algn="ctr">
              <a:lnSpc>
                <a:spcPct val="90000"/>
              </a:lnSpc>
              <a:spcBef>
                <a:spcPts val="0"/>
              </a:spcBef>
              <a:spcAft>
                <a:spcPts val="0"/>
              </a:spcAft>
              <a:buNone/>
            </a:pPr>
            <a:r>
              <a:rPr lang="en-US" altLang="zh-CN" sz="2800" b="1" i="0" u="none" strike="noStrike" kern="1200" cap="none" spc="-10" baseline="0">
                <a:solidFill>
                  <a:schemeClr val="tx1"/>
                </a:solidFill>
                <a:latin typeface="Arial" panose="020B0604020202020204" pitchFamily="34" charset="0"/>
                <a:ea typeface="等线 Light" charset="0"/>
                <a:cs typeface="Arial" panose="020B0604020202020204" pitchFamily="34" charset="0"/>
              </a:rPr>
              <a:t>References</a:t>
            </a:r>
            <a:endParaRPr lang="zh-CN" altLang="en-US"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
        <p:nvSpPr>
          <p:cNvPr id="87" name="文本框"/>
          <p:cNvSpPr>
            <a:spLocks noGrp="1"/>
          </p:cNvSpPr>
          <p:nvPr>
            <p:ph type="body" idx="1"/>
          </p:nvPr>
        </p:nvSpPr>
        <p:spPr>
          <a:xfrm>
            <a:off x="838200" y="1407795"/>
            <a:ext cx="10515600" cy="4768850"/>
          </a:xfrm>
          <a:prstGeom prst="rect">
            <a:avLst/>
          </a:prstGeom>
          <a:noFill/>
          <a:ln w="12700" cap="flat" cmpd="sng">
            <a:noFill/>
            <a:prstDash val="solid"/>
            <a:miter/>
          </a:ln>
        </p:spPr>
        <p:txBody>
          <a:bodyPr vert="horz" wrap="square" lIns="91440" tIns="45720" rIns="91440" bIns="45720" anchor="t" anchorCtr="0"/>
          <a:lstStyle/>
          <a:p>
            <a:pPr marL="228600" lvl="0" indent="-228600" algn="just">
              <a:lnSpc>
                <a:spcPct val="100000"/>
              </a:lnSpc>
              <a:spcBef>
                <a:spcPts val="1000"/>
              </a:spcBef>
              <a:spcAft>
                <a:spcPts val="0"/>
              </a:spcAft>
              <a:buFont typeface="Wingdings" panose="05000000000000000000" pitchFamily="2" charset="2"/>
              <a:buChar char="§"/>
            </a:pPr>
            <a:r>
              <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rPr>
              <a:t>Kishore, A. N. Sasireka, &amp; Vijay. K (2021). </a:t>
            </a:r>
            <a:r>
              <a:rPr lang="en-US" altLang="zh-CN" sz="1995" b="1" i="0" u="none" strike="noStrike" kern="1200" cap="none" spc="0" baseline="0">
                <a:solidFill>
                  <a:schemeClr val="tx1"/>
                </a:solidFill>
                <a:latin typeface="Arial" panose="020B0604020202020204" pitchFamily="34" charset="0"/>
                <a:ea typeface="等线" charset="0"/>
                <a:cs typeface="Arial" panose="020B0604020202020204" pitchFamily="34" charset="0"/>
              </a:rPr>
              <a:t>Design and Development of Enhanced Exam Hall Seating Arrangement Automation System.</a:t>
            </a:r>
            <a:r>
              <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rPr>
              <a:t> International Journal of Innovative Technology and Exploring Engineering (IJITEE), DOI:10.17762/ITII.V9I2.418.</a:t>
            </a:r>
          </a:p>
          <a:p>
            <a:pPr marL="228600" lvl="0" indent="-228600" algn="just">
              <a:lnSpc>
                <a:spcPct val="100000"/>
              </a:lnSpc>
              <a:spcBef>
                <a:spcPts val="1000"/>
              </a:spcBef>
              <a:spcAft>
                <a:spcPts val="0"/>
              </a:spcAft>
              <a:buFont typeface="Wingdings" panose="05000000000000000000" pitchFamily="2" charset="2"/>
              <a:buChar char="§"/>
            </a:pPr>
            <a:endPar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a:p>
            <a:pPr marL="228600" lvl="0" indent="-228600" algn="just">
              <a:lnSpc>
                <a:spcPct val="100000"/>
              </a:lnSpc>
              <a:spcBef>
                <a:spcPts val="1000"/>
              </a:spcBef>
              <a:spcAft>
                <a:spcPts val="0"/>
              </a:spcAft>
              <a:buFont typeface="Wingdings" panose="05000000000000000000" pitchFamily="2" charset="2"/>
              <a:buChar char="§"/>
            </a:pPr>
            <a:r>
              <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rPr>
              <a:t>Vidyashree B. P., Azadar Hussain, Harsha Kumar Gowda D. K., Karthik S., &amp; Kshithij Bharadwaj K. V. (2023). </a:t>
            </a:r>
            <a:r>
              <a:rPr lang="en-US" altLang="zh-CN" sz="1995" b="1" i="0" u="none" strike="noStrike" kern="1200" cap="none" spc="0" baseline="0">
                <a:solidFill>
                  <a:schemeClr val="tx1"/>
                </a:solidFill>
                <a:latin typeface="Arial" panose="020B0604020202020204" pitchFamily="34" charset="0"/>
                <a:ea typeface="等线" charset="0"/>
                <a:cs typeface="Arial" panose="020B0604020202020204" pitchFamily="34" charset="0"/>
              </a:rPr>
              <a:t>Automatic Exam Seating Arrangement System. </a:t>
            </a:r>
            <a:r>
              <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rPr>
              <a:t>International Journal of Engineering Research and Technology (IJERT), e-ISSN: 2582-5208.</a:t>
            </a:r>
          </a:p>
          <a:p>
            <a:pPr marL="228600" lvl="0" indent="-228600" algn="just">
              <a:lnSpc>
                <a:spcPct val="100000"/>
              </a:lnSpc>
              <a:spcBef>
                <a:spcPts val="1000"/>
              </a:spcBef>
              <a:spcAft>
                <a:spcPts val="0"/>
              </a:spcAft>
              <a:buFont typeface="Wingdings" panose="05000000000000000000" pitchFamily="2" charset="2"/>
              <a:buChar char="§"/>
            </a:pPr>
            <a:endPar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a:p>
            <a:pPr marL="228600" lvl="0" indent="-228600" algn="just">
              <a:lnSpc>
                <a:spcPct val="100000"/>
              </a:lnSpc>
              <a:spcBef>
                <a:spcPts val="1000"/>
              </a:spcBef>
              <a:spcAft>
                <a:spcPts val="0"/>
              </a:spcAft>
              <a:buFont typeface="Wingdings" panose="05000000000000000000" pitchFamily="2" charset="2"/>
              <a:buChar char="§"/>
            </a:pPr>
            <a:r>
              <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rPr>
              <a:t> Sankari, G. R., Jenisha, R., Mary, X., Haritha, K., &amp; Pushparaj, D. J. (2020</a:t>
            </a:r>
            <a:r>
              <a:rPr lang="en-US" altLang="zh-CN" sz="1995" b="1" i="0" u="none" strike="noStrike" kern="1200" cap="none" spc="0" baseline="0">
                <a:solidFill>
                  <a:schemeClr val="tx1"/>
                </a:solidFill>
                <a:latin typeface="Arial" panose="020B0604020202020204" pitchFamily="34" charset="0"/>
                <a:ea typeface="等线" charset="0"/>
                <a:cs typeface="Arial" panose="020B0604020202020204" pitchFamily="34" charset="0"/>
              </a:rPr>
              <a:t>). Exam Seating Arrangement. </a:t>
            </a:r>
            <a:r>
              <a:rPr lang="en-US" altLang="zh-CN" sz="1995" b="0" i="0" u="none" strike="noStrike" kern="1200" cap="none" spc="0" baseline="0">
                <a:solidFill>
                  <a:schemeClr val="tx1"/>
                </a:solidFill>
                <a:latin typeface="Arial" panose="020B0604020202020204" pitchFamily="34" charset="0"/>
                <a:ea typeface="等线" charset="0"/>
                <a:cs typeface="Arial" panose="020B0604020202020204" pitchFamily="34" charset="0"/>
              </a:rPr>
              <a:t>International Journal of Advanced Research Trends in Engineering and Technology (IJARTET), Vol. 7, Issue 7.</a:t>
            </a:r>
            <a:r>
              <a:rPr lang="en-US" altLang="zh-CN" sz="2395" b="0" i="0" u="none" strike="noStrike" kern="1200" cap="none" spc="0" baseline="0">
                <a:solidFill>
                  <a:schemeClr val="tx1"/>
                </a:solidFill>
                <a:latin typeface="Arial" panose="020B0604020202020204" pitchFamily="34" charset="0"/>
                <a:ea typeface="等线" charset="0"/>
                <a:cs typeface="Arial" panose="020B0604020202020204" pitchFamily="34" charset="0"/>
              </a:rPr>
              <a:t> </a:t>
            </a:r>
            <a:endParaRPr lang="zh-CN" altLang="en-US" sz="2395"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文本框"/>
          <p:cNvSpPr>
            <a:spLocks noGrp="1"/>
          </p:cNvSpPr>
          <p:nvPr>
            <p:ph type="title"/>
          </p:nvPr>
        </p:nvSpPr>
        <p:spPr>
          <a:xfrm>
            <a:off x="3002643" y="2279967"/>
            <a:ext cx="6186714" cy="1325563"/>
          </a:xfrm>
          <a:prstGeom prst="rect">
            <a:avLst/>
          </a:prstGeom>
          <a:noFill/>
          <a:ln w="12700" cap="flat" cmpd="sng">
            <a:noFill/>
            <a:prstDash val="solid"/>
            <a:miter/>
          </a:ln>
        </p:spPr>
        <p:txBody>
          <a:bodyPr vert="horz" wrap="square" lIns="91440" tIns="45720" rIns="91440" bIns="45720" anchor="ctr" anchorCtr="0"/>
          <a:lstStyle/>
          <a:p>
            <a:pPr marL="0" indent="0" algn="ctr">
              <a:lnSpc>
                <a:spcPct val="90000"/>
              </a:lnSpc>
              <a:spcBef>
                <a:spcPts val="0"/>
              </a:spcBef>
              <a:spcAft>
                <a:spcPts val="0"/>
              </a:spcAft>
              <a:buNone/>
            </a:pPr>
            <a:r>
              <a:rPr lang="en-US" altLang="zh-CN" sz="6600" b="0" i="0" u="none" strike="noStrike" kern="1200" cap="none" spc="0" baseline="0">
                <a:solidFill>
                  <a:schemeClr val="tx1"/>
                </a:solidFill>
                <a:latin typeface="Arial" panose="020B0604020202020204" pitchFamily="34" charset="0"/>
                <a:ea typeface="等线 Light" charset="0"/>
                <a:cs typeface="Arial" panose="020B0604020202020204" pitchFamily="34" charset="0"/>
              </a:rPr>
              <a:t>THANK YOU !</a:t>
            </a:r>
            <a:endParaRPr lang="zh-CN" altLang="en-US" sz="6600" b="0"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p:cNvSpPr/>
          <p:nvPr/>
        </p:nvSpPr>
        <p:spPr>
          <a:xfrm>
            <a:off x="2992664" y="787917"/>
            <a:ext cx="6096000" cy="521970"/>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charset="0"/>
                <a:cs typeface="Arial" panose="020B0604020202020204" pitchFamily="34" charset="0"/>
              </a:rPr>
              <a:t>Scope</a:t>
            </a:r>
            <a:endParaRPr lang="zh-CN" altLang="en-US" sz="28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
        <p:nvSpPr>
          <p:cNvPr id="29" name="文本框"/>
          <p:cNvSpPr>
            <a:spLocks noGrp="1"/>
          </p:cNvSpPr>
          <p:nvPr>
            <p:ph type="body" idx="1"/>
          </p:nvPr>
        </p:nvSpPr>
        <p:spPr>
          <a:xfrm>
            <a:off x="1106805" y="1625600"/>
            <a:ext cx="10182860" cy="3622675"/>
          </a:xfrm>
          <a:prstGeom prst="rect">
            <a:avLst/>
          </a:prstGeom>
          <a:noFill/>
          <a:ln w="12700" cap="flat" cmpd="sng">
            <a:noFill/>
            <a:prstDash val="solid"/>
            <a:round/>
          </a:ln>
        </p:spPr>
        <p:txBody>
          <a:bodyPr vert="horz" wrap="square" lIns="91440" tIns="45720" rIns="91440" bIns="45720" anchor="ctr" anchorCtr="0">
            <a:noAutofit/>
          </a:bodyPr>
          <a:lstStyle/>
          <a:p>
            <a:pPr marL="0" lvl="0" indent="0" algn="just" eaLnBrk="0" fontAlgn="base" latinLnBrk="0" hangingPunct="0">
              <a:lnSpc>
                <a:spcPct val="140000"/>
              </a:lnSpc>
              <a:spcBef>
                <a:spcPts val="0"/>
              </a:spcBef>
              <a:spcAft>
                <a:spcPts val="0"/>
              </a:spcAft>
              <a:buNone/>
            </a:pPr>
            <a:r>
              <a:rPr lang="en-US" altLang="zh-CN" sz="238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The Exam Seating Auto-Generation System </a:t>
            </a:r>
            <a:r>
              <a:rPr lang="en-US" altLang="zh-CN" sz="2380" b="0" i="0" u="none" strike="noStrike" kern="1200" cap="none" spc="0" baseline="0">
                <a:solidFill>
                  <a:schemeClr val="tx1"/>
                </a:solidFill>
                <a:latin typeface="Arial" panose="020B0604020202020204" pitchFamily="34" charset="0"/>
                <a:ea typeface="等线" charset="0"/>
                <a:cs typeface="Arial" panose="020B0604020202020204" pitchFamily="34" charset="0"/>
              </a:rPr>
              <a:t>Ensures fair student distribution, minimizes cheating, and accommodates special needs and preferences.Supports various hall layouts, integrates with student databases, and resolves seating conflicts.Provides an intuitive interface, ensures data privacy, and complies with regulations.Offers automated seat allocation, comprehensive reporting, and a structured development process for reliability. </a:t>
            </a:r>
            <a:endParaRPr lang="zh-CN" altLang="en-US" sz="238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2575104" y="740806"/>
            <a:ext cx="7043057" cy="521970"/>
          </a:xfrm>
          <a:prstGeom prst="rect">
            <a:avLst/>
          </a:prstGeom>
          <a:noFill/>
        </p:spPr>
        <p:txBody>
          <a:bodyPr wrap="square">
            <a:spAutoFit/>
          </a:bodyPr>
          <a:lstStyle/>
          <a:p>
            <a:pPr algn="ctr"/>
            <a:r>
              <a:rPr lang="en-US" altLang="en-US" sz="2800" b="1" dirty="0">
                <a:latin typeface="Arial" panose="020B0604020202020204" pitchFamily="34" charset="0"/>
                <a:cs typeface="Arial" panose="020B0604020202020204" pitchFamily="34" charset="0"/>
              </a:rPr>
              <a:t>Existing System</a:t>
            </a:r>
          </a:p>
        </p:txBody>
      </p:sp>
      <p:sp>
        <p:nvSpPr>
          <p:cNvPr id="5" name="TextBox 4"/>
          <p:cNvSpPr txBox="1"/>
          <p:nvPr/>
        </p:nvSpPr>
        <p:spPr>
          <a:xfrm>
            <a:off x="742315" y="1583690"/>
            <a:ext cx="10708005" cy="3689985"/>
          </a:xfrm>
          <a:prstGeom prst="rect">
            <a:avLst/>
          </a:prstGeom>
          <a:noFill/>
        </p:spPr>
        <p:txBody>
          <a:bodyPr wrap="square">
            <a:noAutofit/>
          </a:bodyPr>
          <a:lstStyle/>
          <a:p>
            <a:pPr marL="109855" lvl="0" indent="0" algn="just">
              <a:lnSpc>
                <a:spcPct val="140000"/>
              </a:lnSpc>
              <a:spcBef>
                <a:spcPts val="960"/>
              </a:spcBef>
              <a:buFont typeface="Arial" panose="020B0604020202020204" pitchFamily="34" charset="0"/>
              <a:buNone/>
            </a:pPr>
            <a:r>
              <a:rPr lang="en-US" altLang="en-US" sz="2400" dirty="0">
                <a:effectLst/>
                <a:latin typeface="Arial" panose="020B0604020202020204" pitchFamily="34" charset="0"/>
                <a:ea typeface="Calibri" panose="020F0502020204030204" charset="0"/>
                <a:cs typeface="Arial" panose="020B0604020202020204" pitchFamily="34" charset="0"/>
              </a:rPr>
              <a:t>Current exam seating arrangements rely on manual methods or basic software, which are time-consuming, error-prone, and lack automation. These systems struggle with fair student distribution, cheating prevention, special needs accommodations, and conflict resolution. Limited integration with student databases and weak reporting further reduce efficiency. Overall, existing solutions are inflexible and inefficient, emphasizing the need for an advanced automated system.</a:t>
            </a:r>
            <a:endParaRPr lang="en-US" sz="2400" dirty="0">
              <a:effectLst/>
              <a:latin typeface="Arial" panose="020B0604020202020204" pitchFamily="34" charset="0"/>
              <a:ea typeface="Calibri" panose="020F050202020403020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矩形"/>
          <p:cNvSpPr/>
          <p:nvPr/>
        </p:nvSpPr>
        <p:spPr>
          <a:xfrm>
            <a:off x="2275114" y="549030"/>
            <a:ext cx="7641773" cy="521970"/>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charset="0"/>
                <a:cs typeface="Arial" panose="020B0604020202020204" pitchFamily="34" charset="0"/>
              </a:rPr>
              <a:t>Disadvantages of Existing System</a:t>
            </a:r>
            <a:endParaRPr lang="zh-CN" altLang="en-US" sz="28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
        <p:nvSpPr>
          <p:cNvPr id="35" name="矩形"/>
          <p:cNvSpPr/>
          <p:nvPr/>
        </p:nvSpPr>
        <p:spPr>
          <a:xfrm>
            <a:off x="785948" y="1282337"/>
            <a:ext cx="10620103" cy="4575810"/>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just">
              <a:lnSpc>
                <a:spcPct val="110000"/>
              </a:lnSpc>
              <a:spcBef>
                <a:spcPts val="830"/>
              </a:spcBef>
              <a:spcAft>
                <a:spcPts val="0"/>
              </a:spcAft>
              <a:buClrTx/>
              <a:buAutoNum type="arabicPeriod"/>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Manual Processes: </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Time-consuming, error-prone, and lack automation for complex scenarios.</a:t>
            </a:r>
          </a:p>
          <a:p>
            <a:pPr marL="342900" indent="-342900" algn="just">
              <a:lnSpc>
                <a:spcPct val="110000"/>
              </a:lnSpc>
              <a:spcBef>
                <a:spcPts val="830"/>
              </a:spcBef>
              <a:spcAft>
                <a:spcPts val="0"/>
              </a:spcAft>
              <a:buClrTx/>
              <a:buAutoNum type="arabicPeriod"/>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Limited Flexibility: </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Inability to support various hall layouts and configurations.</a:t>
            </a:r>
            <a:endParaRPr lang="en-US" altLang="zh-CN"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830"/>
              </a:spcBef>
              <a:spcAft>
                <a:spcPts val="0"/>
              </a:spcAft>
              <a:buClrTx/>
              <a:buAutoNum type="arabicPeriod"/>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Integration Challenges: </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Difficulty syncing with student databases, leading to outdated information.</a:t>
            </a:r>
            <a:endParaRPr lang="en-US" altLang="zh-CN" sz="2400" b="0"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830"/>
              </a:spcBef>
              <a:spcAft>
                <a:spcPts val="0"/>
              </a:spcAft>
              <a:buClrTx/>
              <a:buAutoNum type="arabicPeriod"/>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Conflict Resolution Issues: </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Weak mechanisms for handling overlapping schedules and seating preferences.</a:t>
            </a:r>
            <a:endParaRPr lang="en-US" altLang="zh-CN"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830"/>
              </a:spcBef>
              <a:spcAft>
                <a:spcPts val="0"/>
              </a:spcAft>
              <a:buClrTx/>
              <a:buAutoNum type="arabicPeriod"/>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Security and Privacy Concerns: </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Insufficient measures to protect student data, increasing privacy risks.</a:t>
            </a:r>
            <a:endParaRPr lang="zh-CN" altLang="en-US"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矩形"/>
          <p:cNvSpPr/>
          <p:nvPr/>
        </p:nvSpPr>
        <p:spPr>
          <a:xfrm>
            <a:off x="2639782" y="531130"/>
            <a:ext cx="6912428" cy="583565"/>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3200" b="1" i="0" u="none" strike="noStrike" kern="1200" cap="none" spc="0" baseline="0">
                <a:solidFill>
                  <a:schemeClr val="tx1"/>
                </a:solidFill>
                <a:latin typeface="Arial" panose="020B0604020202020204" pitchFamily="34" charset="0"/>
                <a:ea typeface="等线" charset="0"/>
                <a:cs typeface="Arial" panose="020B0604020202020204" pitchFamily="34" charset="0"/>
              </a:rPr>
              <a:t>Proposed </a:t>
            </a:r>
            <a:r>
              <a:rPr lang="en-US" altLang="zh-CN" sz="2800" b="1" i="0" u="none" strike="noStrike" kern="1200" cap="none" spc="0" baseline="0">
                <a:solidFill>
                  <a:schemeClr val="tx1"/>
                </a:solidFill>
                <a:latin typeface="Arial" panose="020B0604020202020204" pitchFamily="34" charset="0"/>
                <a:ea typeface="等线" charset="0"/>
                <a:cs typeface="Arial" panose="020B0604020202020204" pitchFamily="34" charset="0"/>
              </a:rPr>
              <a:t>System</a:t>
            </a:r>
            <a:endParaRPr lang="zh-CN" altLang="en-US" sz="28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
        <p:nvSpPr>
          <p:cNvPr id="37" name="矩形"/>
          <p:cNvSpPr/>
          <p:nvPr/>
        </p:nvSpPr>
        <p:spPr>
          <a:xfrm>
            <a:off x="1032510" y="1259840"/>
            <a:ext cx="10126980" cy="4438650"/>
          </a:xfrm>
          <a:prstGeom prst="rect">
            <a:avLst/>
          </a:prstGeom>
          <a:noFill/>
          <a:ln w="12700" cap="flat" cmpd="sng">
            <a:noFill/>
            <a:prstDash val="solid"/>
            <a:miter/>
          </a:ln>
        </p:spPr>
        <p:txBody>
          <a:bodyPr vert="horz" wrap="square" lIns="91440" tIns="45720" rIns="91440" bIns="45720" anchor="t" anchorCtr="0">
            <a:noAutofit/>
          </a:bodyPr>
          <a:lstStyle/>
          <a:p>
            <a:pPr marL="14605" algn="just">
              <a:lnSpc>
                <a:spcPct val="140000"/>
              </a:lnSpc>
              <a:spcBef>
                <a:spcPts val="885"/>
              </a:spcBef>
              <a:spcAft>
                <a:spcPts val="0"/>
              </a:spcAft>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The proposed system introduces automated exam seating system which will streamline seat allocation using advanced algorithms, ensuring fair distribution, reducing administrative workload, and minimizing cheating. It will support various hall layouts for flexible adjustments and integrate seamlessly with student databases to maintain accurate information and accommodate special needs. The system will detect and resolve conflicts like overlapping schedules and seating preferences through alerts and reallocation suggestions.</a:t>
            </a:r>
            <a:endParaRPr lang="zh-CN" altLang="en-US"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矩形"/>
          <p:cNvSpPr/>
          <p:nvPr/>
        </p:nvSpPr>
        <p:spPr>
          <a:xfrm>
            <a:off x="2541814" y="572095"/>
            <a:ext cx="7108370" cy="521970"/>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charset="0"/>
                <a:cs typeface="Arial" panose="020B0604020202020204" pitchFamily="34" charset="0"/>
              </a:rPr>
              <a:t>Advantages of Proposed System</a:t>
            </a:r>
            <a:endParaRPr lang="zh-CN" altLang="en-US" sz="28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
        <p:nvSpPr>
          <p:cNvPr id="41" name="矩形"/>
          <p:cNvSpPr/>
          <p:nvPr/>
        </p:nvSpPr>
        <p:spPr>
          <a:xfrm>
            <a:off x="897255" y="1418590"/>
            <a:ext cx="10477500" cy="4765675"/>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just">
              <a:lnSpc>
                <a:spcPct val="110000"/>
              </a:lnSpc>
              <a:spcBef>
                <a:spcPts val="960"/>
              </a:spcBef>
              <a:spcAft>
                <a:spcPts val="0"/>
              </a:spcAft>
              <a:buClrTx/>
              <a:buFont typeface="Wingdings" panose="05000000000000000000" charset="0"/>
              <a:buChar char="§"/>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Increased Efficiency: </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Automation reduces manual effort, minimizes errors, and speeds up seat allocation.</a:t>
            </a:r>
            <a:endParaRPr lang="en-US" altLang="zh-CN"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960"/>
              </a:spcBef>
              <a:spcAft>
                <a:spcPts val="0"/>
              </a:spcAft>
              <a:buClrTx/>
              <a:buFont typeface="Wingdings" panose="05000000000000000000" charset="0"/>
              <a:buChar char="§"/>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Fair Distribution:</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 Ensures equitable student placement, reducing cheating opportunities.</a:t>
            </a:r>
            <a:endParaRPr lang="en-US" altLang="zh-CN"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960"/>
              </a:spcBef>
              <a:spcAft>
                <a:spcPts val="0"/>
              </a:spcAft>
              <a:buClrTx/>
              <a:buFont typeface="Wingdings" panose="05000000000000000000" charset="0"/>
              <a:buChar char="§"/>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Accurate Data Management:</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 Integrates with student databases for up-to-date seating information.</a:t>
            </a:r>
            <a:endParaRPr lang="en-US" altLang="zh-CN"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960"/>
              </a:spcBef>
              <a:spcAft>
                <a:spcPts val="0"/>
              </a:spcAft>
              <a:buClrTx/>
              <a:buFont typeface="Wingdings" panose="05000000000000000000" charset="0"/>
              <a:buChar char="§"/>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Effective Conflict Resolution: </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Identifies and resolves scheduling and seating conflicts efficiently.</a:t>
            </a:r>
            <a:endParaRPr lang="en-US" altLang="zh-CN"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960"/>
              </a:spcBef>
              <a:spcAft>
                <a:spcPts val="0"/>
              </a:spcAft>
              <a:buClrTx/>
              <a:buFont typeface="Wingdings" panose="05000000000000000000" charset="0"/>
              <a:buChar char="§"/>
            </a:pPr>
            <a:r>
              <a:rPr lang="en-US" altLang="zh-CN" sz="2400" b="1"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Enhanced Security:</a:t>
            </a:r>
            <a:r>
              <a:rPr lang="en-US" altLang="zh-CN" sz="2400" b="0" i="0" u="none" strike="noStrike" kern="0" cap="none" spc="-1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 Protects student data with robust privacy measures.</a:t>
            </a:r>
            <a:endParaRPr lang="en-US" altLang="zh-CN"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342900" indent="-342900" algn="just">
              <a:lnSpc>
                <a:spcPct val="110000"/>
              </a:lnSpc>
              <a:spcBef>
                <a:spcPts val="960"/>
              </a:spcBef>
              <a:spcAft>
                <a:spcPts val="0"/>
              </a:spcAft>
              <a:buClrTx/>
              <a:buFont typeface="Wingdings" panose="05000000000000000000" charset="0"/>
              <a:buChar char="§"/>
            </a:pPr>
            <a:r>
              <a:rPr lang="en-US" altLang="zh-CN" sz="2400" b="1" i="0" u="none" strike="noStrike" kern="1200" cap="none" spc="-10" baseline="0">
                <a:solidFill>
                  <a:schemeClr val="tx1"/>
                </a:solidFill>
                <a:latin typeface="Arial" panose="020B0604020202020204" pitchFamily="34" charset="0"/>
                <a:ea typeface="Calibri" panose="020F0502020204030204" charset="0"/>
                <a:cs typeface="Arial" panose="020B0604020202020204" pitchFamily="34" charset="0"/>
              </a:rPr>
              <a:t>Scalability: </a:t>
            </a:r>
            <a:r>
              <a:rPr lang="en-US" altLang="zh-CN" sz="2400" b="0" i="0" u="none" strike="noStrike" kern="1200" cap="none" spc="-10" baseline="0">
                <a:solidFill>
                  <a:schemeClr val="tx1"/>
                </a:solidFill>
                <a:latin typeface="Arial" panose="020B0604020202020204" pitchFamily="34" charset="0"/>
                <a:ea typeface="Calibri" panose="020F0502020204030204" charset="0"/>
                <a:cs typeface="Arial" panose="020B0604020202020204" pitchFamily="34" charset="0"/>
              </a:rPr>
              <a:t>Adapts to different exam hall sizes and student numbers.</a:t>
            </a:r>
            <a:endParaRPr lang="zh-CN" altLang="en-US" sz="2400" b="1" i="0" u="sng"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矩形"/>
          <p:cNvSpPr/>
          <p:nvPr/>
        </p:nvSpPr>
        <p:spPr>
          <a:xfrm>
            <a:off x="2541814" y="188214"/>
            <a:ext cx="7108370" cy="521970"/>
          </a:xfrm>
          <a:prstGeom prst="rect">
            <a:avLst/>
          </a:prstGeom>
          <a:noFill/>
          <a:ln w="12700" cap="flat" cmpd="sng">
            <a:noFill/>
            <a:prstDash val="solid"/>
            <a:miter/>
          </a:ln>
        </p:spPr>
        <p:txBody>
          <a:bodyPr vert="horz" wrap="square" lIns="91440" tIns="45720" rIns="91440" bIns="45720" anchor="t" anchorCtr="0">
            <a:spAutoFit/>
          </a:bodyPr>
          <a:lstStyle/>
          <a:p>
            <a:pPr marL="0" indent="0" algn="ctr" eaLnBrk="1" latinLnBrk="0" hangingPunct="1">
              <a:lnSpc>
                <a:spcPct val="10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charset="0"/>
                <a:cs typeface="Arial" panose="020B0604020202020204" pitchFamily="34" charset="0"/>
              </a:rPr>
              <a:t>Requirement Analysis</a:t>
            </a:r>
            <a:endParaRPr lang="zh-CN" altLang="en-US" sz="28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
        <p:nvSpPr>
          <p:cNvPr id="47" name="矩形"/>
          <p:cNvSpPr/>
          <p:nvPr/>
        </p:nvSpPr>
        <p:spPr>
          <a:xfrm>
            <a:off x="920115" y="1713865"/>
            <a:ext cx="10869295" cy="5552440"/>
          </a:xfrm>
          <a:prstGeom prst="rect">
            <a:avLst/>
          </a:prstGeom>
          <a:noFill/>
          <a:ln w="12700" cap="flat" cmpd="sng">
            <a:noFill/>
            <a:prstDash val="solid"/>
            <a:miter/>
          </a:ln>
        </p:spPr>
        <p:txBody>
          <a:bodyPr vert="horz" wrap="square" lIns="91440" tIns="45720" rIns="91440" bIns="45720" anchor="t" anchorCtr="0">
            <a:noAutofit/>
          </a:bodyPr>
          <a:lstStyle/>
          <a:p>
            <a:pPr marL="285750" indent="-28575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Login</a:t>
            </a:r>
          </a:p>
          <a:p>
            <a:pPr marL="285750" indent="-28575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Manage Classes</a:t>
            </a:r>
          </a:p>
          <a:p>
            <a:pPr marL="285750" indent="-28575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Manage students</a:t>
            </a:r>
          </a:p>
          <a:p>
            <a:pPr marL="285750" indent="-28575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Manage Rooms</a:t>
            </a:r>
          </a:p>
          <a:p>
            <a:pPr marL="285750" indent="-28575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Manage Allotment</a:t>
            </a:r>
          </a:p>
          <a:p>
            <a:pPr marL="285750" indent="-28575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Logout </a:t>
            </a:r>
          </a:p>
          <a:p>
            <a:pPr marL="285750" indent="-285750" algn="l">
              <a:lnSpc>
                <a:spcPct val="90000"/>
              </a:lnSpc>
              <a:spcBef>
                <a:spcPts val="1140"/>
              </a:spcBef>
              <a:spcAft>
                <a:spcPts val="0"/>
              </a:spcAft>
              <a:buFont typeface="Arial" panose="020B0604020202020204" pitchFamily="34" charset="0"/>
              <a:buChar char="•"/>
            </a:pPr>
            <a:endPar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endParaRPr>
          </a:p>
          <a:p>
            <a:pPr marL="285750" indent="-28575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Login</a:t>
            </a:r>
          </a:p>
          <a:p>
            <a:pPr marL="342900" indent="-342900" algn="l">
              <a:lnSpc>
                <a:spcPct val="90000"/>
              </a:lnSpc>
              <a:spcBef>
                <a:spcPts val="1140"/>
              </a:spcBef>
              <a:spcAft>
                <a:spcPts val="0"/>
              </a:spcAft>
              <a:buFont typeface="Arial" panose="020B0604020202020204" pitchFamily="34" charset="0"/>
              <a:buChar char="•"/>
            </a:pPr>
            <a:r>
              <a:rPr lang="en-US" altLang="zh-CN" sz="2400" b="0"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View Allocation</a:t>
            </a:r>
          </a:p>
          <a:p>
            <a:pPr marL="0" indent="0" algn="l">
              <a:lnSpc>
                <a:spcPct val="100000"/>
              </a:lnSpc>
              <a:spcBef>
                <a:spcPts val="1140"/>
              </a:spcBef>
              <a:spcAft>
                <a:spcPts val="0"/>
              </a:spcAft>
              <a:buNone/>
            </a:pPr>
            <a:endParaRPr lang="en-US" altLang="zh-CN" sz="1800" b="0" i="0" u="none" strike="noStrike" kern="0" cap="none" spc="0" baseline="0">
              <a:solidFill>
                <a:schemeClr val="tx1"/>
              </a:solidFill>
              <a:uFill>
                <a:solidFill>
                  <a:srgbClr val="000000"/>
                </a:solidFill>
              </a:uFill>
              <a:latin typeface="Times New Roman" panose="02020603050405020304" pitchFamily="18" charset="0"/>
              <a:ea typeface="Calibri" panose="020F0502020204030204" charset="0"/>
              <a:cs typeface="Calibri" panose="020F0502020204030204" charset="0"/>
            </a:endParaRPr>
          </a:p>
          <a:p>
            <a:pPr marL="0" indent="0" algn="l">
              <a:lnSpc>
                <a:spcPct val="100000"/>
              </a:lnSpc>
              <a:spcBef>
                <a:spcPts val="1140"/>
              </a:spcBef>
              <a:spcAft>
                <a:spcPts val="0"/>
              </a:spcAft>
              <a:buNone/>
            </a:pPr>
            <a:endParaRPr lang="zh-CN" altLang="en-US" sz="1800" b="1" i="0" u="sng" strike="noStrike" kern="0" cap="none" spc="0" baseline="0">
              <a:solidFill>
                <a:schemeClr val="tx1"/>
              </a:solidFill>
              <a:uFill>
                <a:solidFill>
                  <a:srgbClr val="000000"/>
                </a:solidFill>
              </a:uFill>
              <a:latin typeface="Calibri" panose="020F0502020204030204" charset="0"/>
              <a:ea typeface="Calibri" panose="020F0502020204030204" charset="0"/>
              <a:cs typeface="Calibri" panose="020F0502020204030204" charset="0"/>
            </a:endParaRPr>
          </a:p>
        </p:txBody>
      </p:sp>
      <p:sp>
        <p:nvSpPr>
          <p:cNvPr id="48" name="文本框"/>
          <p:cNvSpPr>
            <a:spLocks noGrp="1"/>
          </p:cNvSpPr>
          <p:nvPr>
            <p:ph type="title"/>
          </p:nvPr>
        </p:nvSpPr>
        <p:spPr>
          <a:xfrm>
            <a:off x="539750" y="1419860"/>
            <a:ext cx="2705100" cy="593090"/>
          </a:xfrm>
          <a:prstGeom prst="rect">
            <a:avLst/>
          </a:prstGeom>
          <a:noFill/>
          <a:ln w="12700" cap="flat" cmpd="sng">
            <a:noFill/>
            <a:prstDash val="solid"/>
            <a:miter/>
          </a:ln>
        </p:spPr>
        <p:txBody>
          <a:bodyPr vert="horz" wrap="square" lIns="91440" tIns="45720" rIns="91440" bIns="45720" anchor="ctr" anchorCtr="0"/>
          <a:lstStyle/>
          <a:p>
            <a:pPr marL="0" indent="0" algn="l">
              <a:lnSpc>
                <a:spcPct val="90000"/>
              </a:lnSpc>
              <a:spcBef>
                <a:spcPts val="0"/>
              </a:spcBef>
              <a:spcAft>
                <a:spcPts val="0"/>
              </a:spcAft>
              <a:buNone/>
            </a:pPr>
            <a:r>
              <a:rPr lang="en-US" altLang="zh-CN" sz="2400" b="1"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1.  Admin:</a:t>
            </a:r>
            <a:br>
              <a:rPr lang="zh-CN" altLang="en-US" sz="1800" b="1" i="0" u="sng" strike="noStrike" kern="0" cap="none" spc="0" baseline="0">
                <a:solidFill>
                  <a:schemeClr val="tx1"/>
                </a:solidFill>
                <a:uFill>
                  <a:solidFill>
                    <a:srgbClr val="000000"/>
                  </a:solidFill>
                </a:uFill>
                <a:latin typeface="Calibri" panose="020F0502020204030204" charset="0"/>
                <a:ea typeface="Calibri" panose="020F0502020204030204" charset="0"/>
                <a:cs typeface="Lucida Sans" panose="020B0602030504020204"/>
              </a:rPr>
            </a:br>
            <a:endParaRPr lang="zh-CN" altLang="en-US" sz="1800" b="0" i="0" u="none" strike="noStrike" kern="1200" cap="none" spc="0" baseline="0">
              <a:solidFill>
                <a:schemeClr val="tx1"/>
              </a:solidFill>
              <a:latin typeface="Calibri Light" panose="020F0302020204030204" charset="0"/>
              <a:ea typeface="等线 Light" charset="0"/>
              <a:cs typeface="Lucida Sans" panose="020B0602030504020204"/>
            </a:endParaRPr>
          </a:p>
        </p:txBody>
      </p:sp>
      <p:sp>
        <p:nvSpPr>
          <p:cNvPr id="49" name="矩形"/>
          <p:cNvSpPr/>
          <p:nvPr/>
        </p:nvSpPr>
        <p:spPr>
          <a:xfrm>
            <a:off x="539750" y="4705985"/>
            <a:ext cx="2794000" cy="654685"/>
          </a:xfrm>
          <a:prstGeom prst="rect">
            <a:avLst/>
          </a:prstGeom>
          <a:noFill/>
          <a:ln w="12700" cap="flat" cmpd="sng">
            <a:noFill/>
            <a:prstDash val="solid"/>
            <a:miter/>
          </a:ln>
        </p:spPr>
        <p:txBody>
          <a:bodyPr vert="horz" wrap="square" lIns="91440" tIns="45720" rIns="91440" bIns="45720" anchor="ctr" anchorCtr="0"/>
          <a:lstStyle/>
          <a:p>
            <a:pPr marL="0" indent="0" algn="l" eaLnBrk="1" latinLnBrk="0" hangingPunct="1">
              <a:lnSpc>
                <a:spcPct val="70000"/>
              </a:lnSpc>
              <a:spcBef>
                <a:spcPts val="0"/>
              </a:spcBef>
              <a:spcAft>
                <a:spcPts val="0"/>
              </a:spcAft>
              <a:buNone/>
            </a:pPr>
            <a:r>
              <a:rPr lang="en-US" altLang="zh-CN" sz="2400" b="1" i="0" u="none" strike="noStrike" kern="0" cap="none" spc="0" baseline="0">
                <a:solidFill>
                  <a:schemeClr val="tx1"/>
                </a:solidFill>
                <a:uFill>
                  <a:solidFill>
                    <a:srgbClr val="000000"/>
                  </a:solidFill>
                </a:uFill>
                <a:latin typeface="Arial" panose="020B0604020202020204" pitchFamily="34" charset="0"/>
                <a:ea typeface="Calibri" panose="020F0502020204030204" charset="0"/>
                <a:cs typeface="Arial" panose="020B0604020202020204" pitchFamily="34" charset="0"/>
              </a:rPr>
              <a:t>2.  Student:</a:t>
            </a:r>
            <a:br>
              <a:rPr lang="zh-CN" altLang="en-US" sz="2000" b="1" i="0" u="sng" strike="noStrike" kern="0" cap="none" spc="0" baseline="0">
                <a:solidFill>
                  <a:schemeClr val="tx1"/>
                </a:solidFill>
                <a:uFill>
                  <a:solidFill>
                    <a:srgbClr val="000000"/>
                  </a:solidFill>
                </a:uFill>
                <a:latin typeface="Times New Roman" panose="02020603050405020304" pitchFamily="18" charset="0"/>
                <a:ea typeface="Calibri" panose="020F0502020204030204" charset="0"/>
                <a:cs typeface="Times New Roman" panose="02020603050405020304" pitchFamily="18" charset="0"/>
              </a:rPr>
            </a:br>
            <a:endParaRPr lang="zh-CN" altLang="en-US" sz="1600" b="0" i="0" u="none" strike="noStrike" kern="1200" cap="none" spc="0" baseline="0">
              <a:solidFill>
                <a:schemeClr val="tx1"/>
              </a:solidFill>
              <a:latin typeface="Times New Roman" panose="02020603050405020304" pitchFamily="18" charset="0"/>
              <a:ea typeface="等线 Light" charset="0"/>
              <a:cs typeface="Times New Roman" panose="02020603050405020304" pitchFamily="18" charset="0"/>
            </a:endParaRPr>
          </a:p>
        </p:txBody>
      </p:sp>
      <p:sp>
        <p:nvSpPr>
          <p:cNvPr id="50" name="矩形"/>
          <p:cNvSpPr/>
          <p:nvPr/>
        </p:nvSpPr>
        <p:spPr>
          <a:xfrm>
            <a:off x="495300" y="904892"/>
            <a:ext cx="4727575" cy="381635"/>
          </a:xfrm>
          <a:prstGeom prst="rect">
            <a:avLst/>
          </a:prstGeom>
          <a:noFill/>
          <a:ln w="12700" cap="flat" cmpd="sng">
            <a:noFill/>
            <a:prstDash val="solid"/>
            <a:miter/>
          </a:ln>
        </p:spPr>
        <p:txBody>
          <a:bodyPr vert="horz" wrap="square" lIns="0" tIns="12700" rIns="0" bIns="0" anchor="t" anchorCtr="0">
            <a:spAutoFit/>
          </a:bodyPr>
          <a:lstStyle/>
          <a:p>
            <a:pPr marL="12700" algn="l">
              <a:lnSpc>
                <a:spcPct val="100000"/>
              </a:lnSpc>
              <a:spcBef>
                <a:spcPts val="100"/>
              </a:spcBef>
              <a:spcAft>
                <a:spcPts val="0"/>
              </a:spcAft>
              <a:buSzPct val="86000"/>
              <a:buFont typeface="Segoe UI Symbol" panose="020B0502040204020203" charset="0"/>
              <a:tabLst>
                <a:tab pos="328295" algn="l"/>
              </a:tabLst>
            </a:pPr>
            <a:r>
              <a:rPr lang="en-US" altLang="zh-CN" sz="2400" b="1" i="0" u="none" strike="noStrike" kern="1200" cap="none" spc="0" baseline="0">
                <a:solidFill>
                  <a:schemeClr val="tx1"/>
                </a:solidFill>
                <a:latin typeface="Arial" panose="020B0604020202020204" pitchFamily="34" charset="0"/>
                <a:ea typeface="等线" charset="0"/>
                <a:cs typeface="Arial" panose="020B0604020202020204" pitchFamily="34" charset="0"/>
              </a:rPr>
              <a:t>Functional</a:t>
            </a:r>
            <a:r>
              <a:rPr lang="en-US" altLang="zh-CN" sz="2400" b="1" i="0" u="none" strike="noStrike" kern="1200" cap="none" spc="-170" baseline="0">
                <a:solidFill>
                  <a:schemeClr val="tx1"/>
                </a:solidFill>
                <a:latin typeface="Arial" panose="020B0604020202020204" pitchFamily="34" charset="0"/>
                <a:ea typeface="等线" charset="0"/>
                <a:cs typeface="Arial" panose="020B0604020202020204" pitchFamily="34" charset="0"/>
              </a:rPr>
              <a:t> </a:t>
            </a:r>
            <a:r>
              <a:rPr lang="en-US" altLang="zh-CN" sz="2400" b="1" i="0" u="none" strike="noStrike" kern="1200" cap="none" spc="-10" baseline="0">
                <a:solidFill>
                  <a:schemeClr val="tx1"/>
                </a:solidFill>
                <a:latin typeface="Arial" panose="020B0604020202020204" pitchFamily="34" charset="0"/>
                <a:ea typeface="等线" charset="0"/>
                <a:cs typeface="Arial" panose="020B0604020202020204" pitchFamily="34" charset="0"/>
              </a:rPr>
              <a:t>Requirements:</a:t>
            </a:r>
            <a:endParaRPr lang="zh-CN" altLang="en-US" sz="24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文本框"/>
          <p:cNvSpPr>
            <a:spLocks noGrp="1"/>
          </p:cNvSpPr>
          <p:nvPr>
            <p:ph type="title"/>
          </p:nvPr>
        </p:nvSpPr>
        <p:spPr>
          <a:xfrm>
            <a:off x="3147784" y="265201"/>
            <a:ext cx="5896428" cy="761774"/>
          </a:xfrm>
          <a:prstGeom prst="rect">
            <a:avLst/>
          </a:prstGeom>
          <a:noFill/>
          <a:ln w="12700" cap="flat" cmpd="sng">
            <a:noFill/>
            <a:prstDash val="solid"/>
            <a:miter/>
          </a:ln>
        </p:spPr>
        <p:txBody>
          <a:bodyPr vert="horz" wrap="square" lIns="91440" tIns="45720" rIns="91440" bIns="45720" anchor="ctr" anchorCtr="0"/>
          <a:lstStyle/>
          <a:p>
            <a:pPr marL="0" indent="0" algn="ctr">
              <a:lnSpc>
                <a:spcPct val="90000"/>
              </a:lnSpc>
              <a:spcBef>
                <a:spcPts val="0"/>
              </a:spcBef>
              <a:spcAft>
                <a:spcPts val="0"/>
              </a:spcAft>
              <a:buNone/>
            </a:pPr>
            <a:r>
              <a:rPr lang="en-US" altLang="zh-CN"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rPr>
              <a:t>Requirement</a:t>
            </a:r>
            <a:r>
              <a:rPr lang="en-US" altLang="zh-CN" sz="2800" b="1" i="0" u="none" strike="noStrike" kern="1200" cap="none" spc="-204" baseline="0">
                <a:solidFill>
                  <a:schemeClr val="tx1"/>
                </a:solidFill>
                <a:latin typeface="Arial" panose="020B0604020202020204" pitchFamily="34" charset="0"/>
                <a:ea typeface="等线 Light" charset="0"/>
                <a:cs typeface="Arial" panose="020B0604020202020204" pitchFamily="34" charset="0"/>
              </a:rPr>
              <a:t> </a:t>
            </a:r>
            <a:r>
              <a:rPr lang="en-US" altLang="zh-CN" sz="2800" b="1" i="0" u="none" strike="noStrike" kern="1200" cap="none" spc="-10" baseline="0">
                <a:solidFill>
                  <a:schemeClr val="tx1"/>
                </a:solidFill>
                <a:latin typeface="Arial" panose="020B0604020202020204" pitchFamily="34" charset="0"/>
                <a:ea typeface="等线 Light" charset="0"/>
                <a:cs typeface="Arial" panose="020B0604020202020204" pitchFamily="34" charset="0"/>
              </a:rPr>
              <a:t>Analysis</a:t>
            </a:r>
            <a:endParaRPr lang="zh-CN" altLang="en-US" sz="2800" b="1" i="0" u="none" strike="noStrike" kern="1200" cap="none" spc="0" baseline="0">
              <a:solidFill>
                <a:schemeClr val="tx1"/>
              </a:solidFill>
              <a:latin typeface="Arial" panose="020B0604020202020204" pitchFamily="34" charset="0"/>
              <a:ea typeface="等线 Light" charset="0"/>
              <a:cs typeface="Arial" panose="020B0604020202020204" pitchFamily="34" charset="0"/>
            </a:endParaRPr>
          </a:p>
        </p:txBody>
      </p:sp>
      <p:sp>
        <p:nvSpPr>
          <p:cNvPr id="52" name="文本框"/>
          <p:cNvSpPr>
            <a:spLocks noGrp="1"/>
          </p:cNvSpPr>
          <p:nvPr>
            <p:ph type="body" idx="1"/>
          </p:nvPr>
        </p:nvSpPr>
        <p:spPr>
          <a:xfrm>
            <a:off x="922020" y="1129665"/>
            <a:ext cx="10230485" cy="5262245"/>
          </a:xfrm>
          <a:prstGeom prst="rect">
            <a:avLst/>
          </a:prstGeom>
          <a:noFill/>
          <a:ln w="12700" cap="flat" cmpd="sng">
            <a:noFill/>
            <a:prstDash val="solid"/>
            <a:miter/>
          </a:ln>
        </p:spPr>
        <p:txBody>
          <a:bodyPr vert="horz" wrap="square" lIns="91440" tIns="45720" rIns="91440" bIns="45720" anchor="t" anchorCtr="0"/>
          <a:lstStyle/>
          <a:p>
            <a:pPr marL="12700" indent="0" algn="just">
              <a:lnSpc>
                <a:spcPct val="120000"/>
              </a:lnSpc>
              <a:spcBef>
                <a:spcPts val="100"/>
              </a:spcBef>
              <a:spcAft>
                <a:spcPts val="0"/>
              </a:spcAft>
              <a:buSzPct val="86000"/>
              <a:buFont typeface="Segoe UI Symbol" panose="020B0502040204020203" charset="0"/>
              <a:buNone/>
              <a:tabLst>
                <a:tab pos="328295" algn="l"/>
              </a:tabLst>
            </a:pPr>
            <a:r>
              <a:rPr lang="en-US" altLang="zh-CN" sz="2400" b="1" i="0" u="none" strike="noStrike" kern="1200" cap="none" spc="-25" baseline="0">
                <a:solidFill>
                  <a:schemeClr val="tx1"/>
                </a:solidFill>
                <a:latin typeface="Arial" panose="020B0604020202020204" pitchFamily="34" charset="0"/>
                <a:ea typeface="等线" charset="0"/>
                <a:cs typeface="Arial" panose="020B0604020202020204" pitchFamily="34" charset="0"/>
              </a:rPr>
              <a:t>Non-</a:t>
            </a:r>
            <a:r>
              <a:rPr lang="en-US" altLang="zh-CN" sz="2400" b="1" i="0" u="none" strike="noStrike" kern="1200" cap="none" spc="0" baseline="0">
                <a:solidFill>
                  <a:schemeClr val="tx1"/>
                </a:solidFill>
                <a:latin typeface="Arial" panose="020B0604020202020204" pitchFamily="34" charset="0"/>
                <a:ea typeface="等线" charset="0"/>
                <a:cs typeface="Arial" panose="020B0604020202020204" pitchFamily="34" charset="0"/>
              </a:rPr>
              <a:t>Functional</a:t>
            </a:r>
            <a:r>
              <a:rPr lang="en-US" altLang="zh-CN" sz="2400" b="1" i="0" u="none" strike="noStrike" kern="1200" cap="none" spc="-145" baseline="0">
                <a:solidFill>
                  <a:schemeClr val="tx1"/>
                </a:solidFill>
                <a:latin typeface="Arial" panose="020B0604020202020204" pitchFamily="34" charset="0"/>
                <a:ea typeface="等线" charset="0"/>
                <a:cs typeface="Arial" panose="020B0604020202020204" pitchFamily="34" charset="0"/>
              </a:rPr>
              <a:t> </a:t>
            </a:r>
            <a:r>
              <a:rPr lang="en-US" altLang="zh-CN" sz="2400" b="1" i="0" u="none" strike="noStrike" kern="1200" cap="none" spc="-10" baseline="0">
                <a:solidFill>
                  <a:schemeClr val="tx1"/>
                </a:solidFill>
                <a:latin typeface="Arial" panose="020B0604020202020204" pitchFamily="34" charset="0"/>
                <a:ea typeface="等线" charset="0"/>
                <a:cs typeface="Arial" panose="020B0604020202020204" pitchFamily="34" charset="0"/>
              </a:rPr>
              <a:t>Requirements:</a:t>
            </a:r>
            <a:endPar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a:p>
            <a:pPr marL="228600" indent="-228600" algn="just" eaLnBrk="0" fontAlgn="base" latinLnBrk="0" hangingPunct="0">
              <a:lnSpc>
                <a:spcPct val="120000"/>
              </a:lnSpc>
              <a:spcBef>
                <a:spcPts val="0"/>
              </a:spcBef>
              <a:spcAft>
                <a:spcPts val="0"/>
              </a:spcAft>
              <a:buSzPct val="100000"/>
              <a:buFont typeface="Wingdings" panose="05000000000000000000" pitchFamily="2" charset="2"/>
              <a:buChar char="§"/>
            </a:pPr>
            <a:r>
              <a:rPr lang="en-US" altLang="zh-CN" sz="2400" b="1" i="0" u="none" strike="noStrike" kern="1200" cap="none" spc="0" baseline="0">
                <a:solidFill>
                  <a:schemeClr val="tx1"/>
                </a:solidFill>
                <a:latin typeface="Arial" panose="020B0604020202020204" pitchFamily="34" charset="0"/>
                <a:ea typeface="等线" charset="0"/>
                <a:cs typeface="Arial" panose="020B0604020202020204" pitchFamily="34" charset="0"/>
              </a:rPr>
              <a:t>Security</a:t>
            </a:r>
            <a:r>
              <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rPr>
              <a:t>: Ensures secure access with role-based authentication, encryption, and compliance with privacy laws.</a:t>
            </a:r>
          </a:p>
          <a:p>
            <a:pPr marL="228600" indent="-228600" algn="just" eaLnBrk="0" fontAlgn="base" latinLnBrk="0" hangingPunct="0">
              <a:lnSpc>
                <a:spcPct val="120000"/>
              </a:lnSpc>
              <a:spcBef>
                <a:spcPts val="0"/>
              </a:spcBef>
              <a:spcAft>
                <a:spcPts val="0"/>
              </a:spcAft>
              <a:buSzPct val="100000"/>
              <a:buFont typeface="Wingdings" panose="05000000000000000000" pitchFamily="2" charset="2"/>
              <a:buChar char="§"/>
            </a:pPr>
            <a:r>
              <a:rPr lang="en-US" altLang="zh-CN" sz="2400" b="1" i="0" u="none" strike="noStrike" kern="1200" cap="none" spc="0" baseline="0">
                <a:solidFill>
                  <a:schemeClr val="tx1"/>
                </a:solidFill>
                <a:latin typeface="Arial" panose="020B0604020202020204" pitchFamily="34" charset="0"/>
                <a:ea typeface="等线" charset="0"/>
                <a:cs typeface="Arial" panose="020B0604020202020204" pitchFamily="34" charset="0"/>
              </a:rPr>
              <a:t>Scalability</a:t>
            </a:r>
            <a:r>
              <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rPr>
              <a:t>: Capable of handling a large number of students, exams, and halls without performance issues.</a:t>
            </a:r>
          </a:p>
          <a:p>
            <a:pPr marL="228600" indent="-228600" algn="just" eaLnBrk="0" fontAlgn="base" latinLnBrk="0" hangingPunct="0">
              <a:lnSpc>
                <a:spcPct val="120000"/>
              </a:lnSpc>
              <a:spcBef>
                <a:spcPts val="0"/>
              </a:spcBef>
              <a:spcAft>
                <a:spcPts val="0"/>
              </a:spcAft>
              <a:buSzPct val="100000"/>
              <a:buFont typeface="Wingdings" panose="05000000000000000000" pitchFamily="2" charset="2"/>
              <a:buChar char="§"/>
            </a:pPr>
            <a:r>
              <a:rPr lang="en-US" altLang="zh-CN" sz="2400" b="1" i="0" u="none" strike="noStrike" kern="1200" cap="none" spc="0" baseline="0">
                <a:solidFill>
                  <a:schemeClr val="tx1"/>
                </a:solidFill>
                <a:latin typeface="Arial" panose="020B0604020202020204" pitchFamily="34" charset="0"/>
                <a:ea typeface="等线" charset="0"/>
                <a:cs typeface="Arial" panose="020B0604020202020204" pitchFamily="34" charset="0"/>
              </a:rPr>
              <a:t>Reliability: </a:t>
            </a:r>
            <a:r>
              <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rPr>
              <a:t>Must function smoothly during peak exam periods without crashes or data loss.</a:t>
            </a:r>
          </a:p>
          <a:p>
            <a:pPr marL="228600" indent="-228600" algn="just" eaLnBrk="0" fontAlgn="base" latinLnBrk="0" hangingPunct="0">
              <a:lnSpc>
                <a:spcPct val="120000"/>
              </a:lnSpc>
              <a:spcBef>
                <a:spcPts val="0"/>
              </a:spcBef>
              <a:spcAft>
                <a:spcPts val="0"/>
              </a:spcAft>
              <a:buSzPct val="100000"/>
              <a:buFont typeface="Wingdings" panose="05000000000000000000" pitchFamily="2" charset="2"/>
              <a:buChar char="§"/>
            </a:pPr>
            <a:r>
              <a:rPr lang="en-US" altLang="zh-CN" sz="2400" b="1" i="0" u="none" strike="noStrike" kern="1200" cap="none" spc="0" baseline="0">
                <a:solidFill>
                  <a:schemeClr val="tx1"/>
                </a:solidFill>
                <a:latin typeface="Arial" panose="020B0604020202020204" pitchFamily="34" charset="0"/>
                <a:ea typeface="等线" charset="0"/>
                <a:cs typeface="Arial" panose="020B0604020202020204" pitchFamily="34" charset="0"/>
              </a:rPr>
              <a:t>Performance</a:t>
            </a:r>
            <a:r>
              <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rPr>
              <a:t>: Should be fast and responsive, enabling quick seat allocations, conflict detection, and report generation.</a:t>
            </a:r>
          </a:p>
          <a:p>
            <a:pPr marL="228600" indent="-228600" algn="just" eaLnBrk="0" fontAlgn="base" latinLnBrk="0" hangingPunct="0">
              <a:lnSpc>
                <a:spcPct val="120000"/>
              </a:lnSpc>
              <a:spcBef>
                <a:spcPts val="0"/>
              </a:spcBef>
              <a:spcAft>
                <a:spcPts val="0"/>
              </a:spcAft>
              <a:buSzPct val="100000"/>
              <a:buFont typeface="Wingdings" panose="05000000000000000000" pitchFamily="2" charset="2"/>
              <a:buChar char="§"/>
            </a:pPr>
            <a:r>
              <a:rPr lang="en-US" altLang="zh-CN" sz="2400" b="1" i="0" u="none" strike="noStrike" kern="1200" cap="none" spc="0" baseline="0">
                <a:solidFill>
                  <a:schemeClr val="tx1"/>
                </a:solidFill>
                <a:latin typeface="Arial" panose="020B0604020202020204" pitchFamily="34" charset="0"/>
                <a:ea typeface="等线" charset="0"/>
                <a:cs typeface="Arial" panose="020B0604020202020204" pitchFamily="34" charset="0"/>
              </a:rPr>
              <a:t>Data Integrity</a:t>
            </a:r>
            <a:r>
              <a:rPr lang="en-US" altLang="zh-CN" sz="2400" b="0" i="0" u="none" strike="noStrike" kern="1200" cap="none" spc="0" baseline="0">
                <a:solidFill>
                  <a:schemeClr val="tx1"/>
                </a:solidFill>
                <a:latin typeface="Arial" panose="020B0604020202020204" pitchFamily="34" charset="0"/>
                <a:ea typeface="等线" charset="0"/>
                <a:cs typeface="Arial" panose="020B0604020202020204" pitchFamily="34" charset="0"/>
              </a:rPr>
              <a:t>: Ensures accuracy of seating assignments and prevents unauthorized modifications. </a:t>
            </a:r>
          </a:p>
          <a:p>
            <a:pPr marL="228600" indent="-228600" algn="l">
              <a:lnSpc>
                <a:spcPct val="130000"/>
              </a:lnSpc>
              <a:spcBef>
                <a:spcPts val="1000"/>
              </a:spcBef>
              <a:spcAft>
                <a:spcPts val="0"/>
              </a:spcAft>
              <a:buFont typeface="Arial" panose="020B0604020202020204" pitchFamily="34" charset="0"/>
              <a:buChar char="•"/>
            </a:pPr>
            <a:endParaRPr lang="zh-CN" altLang="en-US" sz="2400" b="0" i="0" u="none" strike="noStrike" kern="1200" cap="none" spc="0" baseline="0">
              <a:solidFill>
                <a:schemeClr val="tx1"/>
              </a:solidFill>
              <a:latin typeface="Arial" panose="020B0604020202020204" pitchFamily="34" charset="0"/>
              <a:ea typeface="等线"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39</TotalTime>
  <Words>1187</Words>
  <Application>Microsoft Office PowerPoint</Application>
  <PresentationFormat>Widescreen</PresentationFormat>
  <Paragraphs>147</Paragraphs>
  <Slides>27</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Droid Sans</vt:lpstr>
      <vt:lpstr>Segoe UI 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Admin: </vt:lpstr>
      <vt:lpstr>Requirement Analysis</vt:lpstr>
      <vt:lpstr>Hardware Requirements: </vt:lpstr>
      <vt:lpstr>Design</vt:lpstr>
      <vt:lpstr>Software Architecture</vt:lpstr>
      <vt:lpstr>Technical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Pogula Yamini</dc:creator>
  <cp:lastModifiedBy>Pogula Yamini</cp:lastModifiedBy>
  <cp:revision>25</cp:revision>
  <dcterms:created xsi:type="dcterms:W3CDTF">2025-02-24T16:09:00Z</dcterms:created>
  <dcterms:modified xsi:type="dcterms:W3CDTF">2025-04-11T06:53:19Z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9B3B0A22B51A482CA0C63F521DABF80C_13</vt:lpwstr>
  </property>
  <property fmtid="{D5CDD505-2E9C-101B-9397-08002B2CF9AE}" pid="3" name="KSOProductBuildVer">
    <vt:lpwstr>1033-12.2.0.20326</vt:lpwstr>
  </property>
</Properties>
</file>