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78" r:id="rId5"/>
    <p:sldId id="284" r:id="rId6"/>
    <p:sldId id="399" r:id="rId7"/>
    <p:sldId id="406" r:id="rId8"/>
    <p:sldId id="407" r:id="rId9"/>
    <p:sldId id="409" r:id="rId10"/>
    <p:sldId id="410" r:id="rId11"/>
    <p:sldId id="411" r:id="rId12"/>
    <p:sldId id="412" r:id="rId13"/>
    <p:sldId id="413" r:id="rId14"/>
    <p:sldId id="400" r:id="rId15"/>
    <p:sldId id="401" r:id="rId16"/>
    <p:sldId id="402" r:id="rId17"/>
    <p:sldId id="403" r:id="rId18"/>
    <p:sldId id="404" r:id="rId19"/>
    <p:sldId id="405" r:id="rId20"/>
    <p:sldId id="414" r:id="rId21"/>
    <p:sldId id="415" r:id="rId22"/>
    <p:sldId id="416" r:id="rId23"/>
    <p:sldId id="417" r:id="rId24"/>
    <p:sldId id="279" r:id="rId25"/>
    <p:sldId id="394" r:id="rId26"/>
    <p:sldId id="285" r:id="rId27"/>
    <p:sldId id="419" r:id="rId28"/>
    <p:sldId id="420" r:id="rId29"/>
    <p:sldId id="422" r:id="rId30"/>
    <p:sldId id="421" r:id="rId31"/>
    <p:sldId id="418" r:id="rId32"/>
    <p:sldId id="423" r:id="rId33"/>
    <p:sldId id="395" r:id="rId34"/>
    <p:sldId id="281" r:id="rId35"/>
    <p:sldId id="287" r:id="rId36"/>
    <p:sldId id="424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Proxima Nova" panose="02000506030000020004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64847"/>
  </p:normalViewPr>
  <p:slideViewPr>
    <p:cSldViewPr snapToGrid="0">
      <p:cViewPr varScale="1">
        <p:scale>
          <a:sx n="110" d="100"/>
          <a:sy n="110" d="100"/>
        </p:scale>
        <p:origin x="2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Código estático: </a:t>
            </a:r>
            <a:r>
              <a:rPr lang="pt-BR" sz="11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Exibe o mesmo conteúdo o tempo todo.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Código dinâmico: 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exibir coisas diferentes em circunstâncias diferentes.</a:t>
            </a: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 Gerar novo conteúdo diante do solicitado.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Possibilidade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de </a:t>
            </a: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“se </a:t>
            </a:r>
            <a:r>
              <a:rPr lang="en-US" sz="1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comunicar</a:t>
            </a: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…”</a:t>
            </a:r>
          </a:p>
          <a:p>
            <a:pPr algn="l"/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94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Código compilado:  Geralmente não legível para um desenvolvedor (linguagem de máquina). </a:t>
            </a:r>
            <a:r>
              <a:rPr lang="pt-BR" sz="11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Exemplo: 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C/C++ são compiladas em Assembly, e depois são executadas pelo computador.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Código interpretado: </a:t>
            </a:r>
            <a:r>
              <a:rPr lang="pt-BR" sz="11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 é uma linguagem interpretada.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Não é necessário transformar o código em algo diferente antes do navegador executá-lo.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34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92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 err="1"/>
              <a:t>Apis</a:t>
            </a:r>
            <a:r>
              <a:rPr lang="pt-BR" dirty="0"/>
              <a:t> de navegadores: 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Exemplos:</a:t>
            </a:r>
            <a:endParaRPr lang="pt-BR" sz="8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- API de </a:t>
            </a:r>
            <a:r>
              <a:rPr lang="pt-BR" sz="11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Geolocalização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;</a:t>
            </a: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11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Canvas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 e </a:t>
            </a:r>
            <a:r>
              <a:rPr lang="pt-BR" sz="11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WebGL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;</a:t>
            </a: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- Áudio e vídeo.</a:t>
            </a:r>
          </a:p>
          <a:p>
            <a:pPr algn="l"/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11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Fontes externas: 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Não estão diretamente implementados no navegadores e se encontram disponíveis em algum lugar da Web. Exemplos:</a:t>
            </a:r>
            <a:endParaRPr lang="pt-BR" sz="11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- API do </a:t>
            </a:r>
            <a:r>
              <a:rPr lang="pt-BR" sz="11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Twitter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;</a:t>
            </a:r>
          </a:p>
          <a:p>
            <a:pPr algn="l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- API do Google </a:t>
            </a:r>
            <a:r>
              <a:rPr lang="pt-BR" sz="11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Maps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algn="l"/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86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73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3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Padronização que é feita por um órgão responsável.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26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100" dirty="0">
                <a:latin typeface="Century Gothic" panose="020B0502020202020204" pitchFamily="34" charset="0"/>
              </a:rPr>
              <a:t>Outras linguagens também seguem esse mesmo padrão, porém cada um provê recursos adicionais não descritos na especificação ECMA. Exemplo: </a:t>
            </a:r>
            <a:r>
              <a:rPr lang="pt-BR" sz="1100" b="1" dirty="0">
                <a:latin typeface="Century Gothic" panose="020B0502020202020204" pitchFamily="34" charset="0"/>
              </a:rPr>
              <a:t>JScript, </a:t>
            </a:r>
            <a:r>
              <a:rPr lang="pt-BR" sz="1100" b="1" dirty="0" err="1">
                <a:latin typeface="Century Gothic" panose="020B0502020202020204" pitchFamily="34" charset="0"/>
              </a:rPr>
              <a:t>ActionScript</a:t>
            </a:r>
            <a:r>
              <a:rPr lang="pt-BR" sz="1100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pt-BR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Talvez a confusão dos nomes comece aqui. ES6 foi o nome popularizado. No entanto, o comitê que supervisiona as especificações do </a:t>
            </a:r>
            <a:endParaRPr lang="pt-BR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51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Obtém informações de outras partes da web e as exibe no computador ou dispositivo móvel.</a:t>
            </a:r>
            <a:endParaRPr lang="pt-BR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10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Exemplos:</a:t>
            </a:r>
          </a:p>
          <a:p>
            <a:endParaRPr lang="pt-BR" sz="8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WebKit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– Chrome / Safari;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 V8 – Google Chrome;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EdgeHTML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– Microsoft Edge;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Gecko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–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Mozila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FireFox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;</a:t>
            </a:r>
          </a:p>
          <a:p>
            <a:endParaRPr lang="pt-BR" sz="1100" b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pt-BR" sz="11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Analogia das marcas de carros. Navegadores sendo veículos inclusive com motores e modelos mais antigos.</a:t>
            </a:r>
            <a:endParaRPr lang="pt-BR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92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58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Após falarmos sobre: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JavaScript</a:t>
            </a:r>
            <a:r>
              <a:rPr lang="pt-BR" dirty="0"/>
              <a:t>: Como as coisas funcionam;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EcmaScript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Navegadores.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Exemplos práticos serão realizados.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JavaScript</a:t>
            </a:r>
            <a:r>
              <a:rPr lang="pt-BR" dirty="0"/>
              <a:t> na prática.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8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latin typeface="Century Gothic" panose="020B0502020202020204" pitchFamily="34" charset="0"/>
              </a:rPr>
              <a:t>Conjunto adicional de instruções, </a:t>
            </a:r>
            <a:r>
              <a:rPr lang="pt-BR" sz="1100" dirty="0" err="1">
                <a:latin typeface="Century Gothic" panose="020B0502020202020204" pitchFamily="34" charset="0"/>
              </a:rPr>
              <a:t>keywords</a:t>
            </a:r>
            <a:r>
              <a:rPr lang="pt-BR" sz="1100" dirty="0">
                <a:latin typeface="Century Gothic" panose="020B0502020202020204" pitchFamily="34" charset="0"/>
              </a:rPr>
              <a:t> e estruturas.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latin typeface="Century Gothic" panose="020B0502020202020204" pitchFamily="34" charset="0"/>
              </a:rPr>
              <a:t>Ou seja, você ainda estará programando </a:t>
            </a:r>
            <a:r>
              <a:rPr lang="pt-BR" sz="1100" dirty="0" err="1">
                <a:latin typeface="Century Gothic" panose="020B0502020202020204" pitchFamily="34" charset="0"/>
              </a:rPr>
              <a:t>JavaScript</a:t>
            </a:r>
            <a:r>
              <a:rPr lang="pt-BR" sz="1100" dirty="0">
                <a:latin typeface="Century Gothic" panose="020B0502020202020204" pitchFamily="34" charset="0"/>
              </a:rPr>
              <a:t>, mas com “</a:t>
            </a:r>
            <a:r>
              <a:rPr lang="pt-BR" sz="1100" dirty="0" err="1">
                <a:latin typeface="Century Gothic" panose="020B0502020202020204" pitchFamily="34" charset="0"/>
              </a:rPr>
              <a:t>super</a:t>
            </a:r>
            <a:r>
              <a:rPr lang="pt-BR" sz="1100" dirty="0">
                <a:latin typeface="Century Gothic" panose="020B0502020202020204" pitchFamily="34" charset="0"/>
              </a:rPr>
              <a:t> poderes”.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É possível incrementar a </a:t>
            </a:r>
            <a:r>
              <a:rPr lang="pt-BR" sz="11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inteligência 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IntelliSense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) da </a:t>
            </a:r>
            <a:r>
              <a:rPr lang="pt-BR" sz="11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IDE 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que estamos utilizando.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sz="11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É possível notar que o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TypeScript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 vai além da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tipagem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estática de código.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sz="11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sz="11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latin typeface="Century Gothic" panose="020B0502020202020204" pitchFamily="34" charset="0"/>
              </a:rPr>
              <a:t>Código interpretado: Já comentado anteriormente,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 código é executado e o resultado da execução do código é imediatamente retornado. Não é necessário transformar o código em algo diferente antes do navegador executá-lo.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Código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transpilado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Os </a:t>
            </a:r>
            <a:r>
              <a:rPr lang="pt-BR" sz="11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transpiladores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também são conhecidos como compiladores fonte-a-fonte.</a:t>
            </a:r>
          </a:p>
        </p:txBody>
      </p:sp>
    </p:spTree>
    <p:extLst>
      <p:ext uri="{BB962C8B-B14F-4D97-AF65-F5344CB8AC3E}">
        <p14:creationId xmlns:p14="http://schemas.microsoft.com/office/powerpoint/2010/main" val="2632238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 breve no decorrer do curso, será possível visualizar o processo de </a:t>
            </a:r>
            <a:r>
              <a:rPr lang="pt-BR" dirty="0" err="1"/>
              <a:t>transpilação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027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De </a:t>
            </a:r>
            <a:r>
              <a:rPr lang="pt-BR" sz="11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ES6+</a:t>
            </a: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 para </a:t>
            </a:r>
            <a:r>
              <a:rPr lang="pt-BR" sz="11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ES5 por exemplo.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Babel é um software </a:t>
            </a:r>
            <a:r>
              <a:rPr lang="pt-BR" sz="11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0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 breve no decorrer do curso, será possível visualizar o processo de </a:t>
            </a:r>
            <a:r>
              <a:rPr lang="pt-BR" dirty="0" err="1"/>
              <a:t>transpilação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504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Empolgações da tecnologia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8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Após falarmos sobre: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JavaScript</a:t>
            </a:r>
            <a:r>
              <a:rPr lang="pt-BR" dirty="0"/>
              <a:t>: Como as coisas funcionam;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EcmaScript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Navegadores.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Exemplos práticos serão realizados.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JavaScript</a:t>
            </a:r>
            <a:r>
              <a:rPr lang="pt-BR" dirty="0"/>
              <a:t> na prática.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801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Esse resultado final desse exercício será reutilizado na próxima apresentação que ocorrerá falando sobre Componentes em Angular.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741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31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8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28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Isso significa que é necessário ter cuidado com a ordem na qual criamos/definimos as coisas.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73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Lado do cliente: Quando uma página web é visualizada, o código é baixado pelo cliente, executado e exibido pelo navegador.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073763"/>
                </a:solidFill>
                <a:latin typeface="Century Gothic" panose="020B0502020202020204" pitchFamily="34" charset="0"/>
              </a:rPr>
              <a:t>Lado do servidor: </a:t>
            </a:r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Exemplos de linguagens do lado do servidor: 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Python;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Java;</a:t>
            </a:r>
          </a:p>
          <a:p>
            <a:r>
              <a:rPr lang="pt-BR" sz="11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ASP.NET;</a:t>
            </a:r>
          </a:p>
          <a:p>
            <a:r>
              <a:rPr lang="pt-B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03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cma-international.org/publications-and-standards/standards/ecma-2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gsimoes/santander-bootcamp-fullstack-developer-typescrip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404218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[Santander Bootcamp | </a:t>
            </a:r>
            <a:r>
              <a:rPr lang="en-US" sz="24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Fullstack</a:t>
            </a:r>
            <a:r>
              <a:rPr lang="en-US" sz="24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Developer]</a:t>
            </a:r>
            <a:endParaRPr sz="24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666527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[Introdução de </a:t>
            </a:r>
            <a:r>
              <a:rPr lang="pt-BR" sz="32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r>
              <a:rPr lang="pt-BR" sz="32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Angular]</a:t>
            </a:r>
            <a:endParaRPr sz="32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54;p13">
            <a:extLst>
              <a:ext uri="{FF2B5EF4-FFF2-40B4-BE49-F238E27FC236}">
                <a16:creationId xmlns:a16="http://schemas.microsoft.com/office/drawing/2014/main" id="{9C7664AF-B4F3-B04E-A115-47F70EBA4C34}"/>
              </a:ext>
            </a:extLst>
          </p:cNvPr>
          <p:cNvSpPr txBox="1">
            <a:spLocks/>
          </p:cNvSpPr>
          <p:nvPr/>
        </p:nvSpPr>
        <p:spPr>
          <a:xfrm>
            <a:off x="387900" y="3785425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Alexandre Garcia Simões</a:t>
            </a:r>
            <a:br>
              <a:rPr lang="pt-BR" sz="200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Front-End</a:t>
            </a:r>
            <a:br>
              <a:rPr lang="pt-BR" sz="150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  <a:endParaRPr lang="pt-BR" sz="12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57;p13">
            <a:extLst>
              <a:ext uri="{FF2B5EF4-FFF2-40B4-BE49-F238E27FC236}">
                <a16:creationId xmlns:a16="http://schemas.microsoft.com/office/drawing/2014/main" id="{68DE6566-19A4-0A40-A9F4-A4CF32C68879}"/>
              </a:ext>
            </a:extLst>
          </p:cNvPr>
          <p:cNvSpPr/>
          <p:nvPr/>
        </p:nvSpPr>
        <p:spPr>
          <a:xfrm>
            <a:off x="465750" y="3719659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16006CF-09C1-A247-83DB-755BF269E093}"/>
              </a:ext>
            </a:extLst>
          </p:cNvPr>
          <p:cNvCxnSpPr/>
          <p:nvPr/>
        </p:nvCxnSpPr>
        <p:spPr>
          <a:xfrm>
            <a:off x="3851331" y="3733800"/>
            <a:ext cx="0" cy="84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886FEC6B-EFF8-1C4F-B7B3-799098D9E712}"/>
              </a:ext>
            </a:extLst>
          </p:cNvPr>
          <p:cNvSpPr txBox="1">
            <a:spLocks/>
          </p:cNvSpPr>
          <p:nvPr/>
        </p:nvSpPr>
        <p:spPr>
          <a:xfrm>
            <a:off x="4020423" y="3785425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Wiley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Barbosa Marques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21" name="Google Shape;57;p13">
            <a:extLst>
              <a:ext uri="{FF2B5EF4-FFF2-40B4-BE49-F238E27FC236}">
                <a16:creationId xmlns:a16="http://schemas.microsoft.com/office/drawing/2014/main" id="{BC73A769-9CAD-EB41-B1A3-91B1141ECCD0}"/>
              </a:ext>
            </a:extLst>
          </p:cNvPr>
          <p:cNvSpPr/>
          <p:nvPr/>
        </p:nvSpPr>
        <p:spPr>
          <a:xfrm>
            <a:off x="4098273" y="3719659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8085986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Código estático: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Uma página web sem ações/atualizações é chamada de estática.</a:t>
            </a: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Código dinâmico: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Habilidade de atualizar dados.</a:t>
            </a: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8294416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Código compilado: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Transformado em algo diferente antes que sejam executadas pelo computador.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Ex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: C/C++.</a:t>
            </a: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Código interpretado: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Executado e o resultado da execução é imediatamente retornado.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Ex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: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algn="l"/>
            <a:endParaRPr lang="pt-BR" sz="105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8294416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Interface de Programação de Aplicativos: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     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(API: </a:t>
            </a:r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Application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Programming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Interface)</a:t>
            </a: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Conjuntos/blocos de código prontos que permitem um desenvolvedor implementar lógicas complexas de maneira simples.</a:t>
            </a: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7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8294416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Interface de Programação de Aplicativos: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     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(API: </a:t>
            </a:r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Application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Programming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Interface)</a:t>
            </a: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Navegadores: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Disponíveis no próprio navegador. </a:t>
            </a: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Fontes externas: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Se encontram disponíveis em algum lugar da web.</a:t>
            </a:r>
          </a:p>
        </p:txBody>
      </p:sp>
    </p:spTree>
    <p:extLst>
      <p:ext uri="{BB962C8B-B14F-4D97-AF65-F5344CB8AC3E}">
        <p14:creationId xmlns:p14="http://schemas.microsoft.com/office/powerpoint/2010/main" val="52210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ECMAScript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5C14989-5C13-8F40-BD47-141322790989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22955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ECMAScript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Nada mais é do que a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padronização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da linguagem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88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ECMAScript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A partir do momento que uma linguagem de programação se populariza amplamente, se torna necessária uma padronização.</a:t>
            </a:r>
          </a:p>
        </p:txBody>
      </p:sp>
    </p:spTree>
    <p:extLst>
      <p:ext uri="{BB962C8B-B14F-4D97-AF65-F5344CB8AC3E}">
        <p14:creationId xmlns:p14="http://schemas.microsoft.com/office/powerpoint/2010/main" val="8920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ECMAScript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ECMA- </a:t>
            </a:r>
            <a:r>
              <a:rPr lang="pt-BR" sz="18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Associação Europeia dos Fabricantes de Computadores:</a:t>
            </a: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Realiza a especificação ou padronização de sistemas da informação. Para os padrões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, foi dado o nome de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ECMAScript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9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ECMAScript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Toda vez que nos deparamos com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ES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seguido de um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número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, se trata de uma edição específica:</a:t>
            </a:r>
          </a:p>
          <a:p>
            <a:pPr lvl="1"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ES1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junho de 1997;</a:t>
            </a:r>
          </a:p>
          <a:p>
            <a:pPr lvl="1"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ES2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junho de 1998;</a:t>
            </a:r>
          </a:p>
          <a:p>
            <a:pPr lvl="1"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ES3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dezembro de 1999;</a:t>
            </a:r>
          </a:p>
          <a:p>
            <a:pPr lvl="1"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ES4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"Abandonado".</a:t>
            </a:r>
          </a:p>
          <a:p>
            <a:pPr algn="l"/>
            <a:endParaRPr lang="pt-BR" sz="24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ECMAScript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    ES5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Ainda falando sobre browsers mais antigos. Quase 10 anos depois, foi lançado em 2009.</a:t>
            </a:r>
          </a:p>
          <a:p>
            <a:pPr algn="l"/>
            <a:r>
              <a:rPr lang="pt-BR" sz="2400" b="1" i="1" dirty="0">
                <a:solidFill>
                  <a:srgbClr val="073763"/>
                </a:solidFill>
                <a:latin typeface="Century Gothic" panose="020B0502020202020204" pitchFamily="34" charset="0"/>
              </a:rPr>
              <a:t>    ES6 (ES2015)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ECMAScript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tomou a decisão de passar às atualizações anuais.</a:t>
            </a:r>
          </a:p>
          <a:p>
            <a:pPr algn="l"/>
            <a:endParaRPr lang="pt-BR" sz="105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Edições disponíveis: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hlinkClick r:id="rId4"/>
              </a:rPr>
              <a:t>www.ecma-international.org</a:t>
            </a:r>
            <a:endParaRPr lang="pt-BR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de hoje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0" y="581290"/>
            <a:ext cx="8119606" cy="2726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	1.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[Como as coisas funcionam]</a:t>
            </a:r>
          </a:p>
          <a:p>
            <a:pPr marL="1397000" lvl="3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pt-BR" sz="18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marL="1397000" lvl="3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pt-BR" sz="18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ECMAScript</a:t>
            </a: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marL="1397000" lvl="3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Navegadores;</a:t>
            </a:r>
          </a:p>
          <a:p>
            <a:pPr marL="1397000" lvl="3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Exemplos práticos.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423077" y="2523972"/>
            <a:ext cx="5674446" cy="1306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TypeScript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Definição da tecnologia;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Exemplos práticos.</a:t>
            </a:r>
            <a:endParaRPr sz="18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B1C30A55-6B51-7F41-882D-5AD210DB82E9}"/>
              </a:ext>
            </a:extLst>
          </p:cNvPr>
          <p:cNvSpPr txBox="1">
            <a:spLocks/>
          </p:cNvSpPr>
          <p:nvPr/>
        </p:nvSpPr>
        <p:spPr>
          <a:xfrm>
            <a:off x="1864589" y="3577812"/>
            <a:ext cx="5674446" cy="130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[Exercício final]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- Criando métodos úteis.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Navegadores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2E9AA20F-1862-5646-9A82-3D59F209AE66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22915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Navegadores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0" y="1135802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Aplicativo utilizado para navegar na internet: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D91460-5D15-5544-BDB7-DDB5887D5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63" b="4225"/>
          <a:stretch/>
        </p:blipFill>
        <p:spPr>
          <a:xfrm>
            <a:off x="-1" y="1698284"/>
            <a:ext cx="9144000" cy="23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Navegadores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Motores: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Utilizado pelos navegadores para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renderizar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páginas. </a:t>
            </a:r>
          </a:p>
        </p:txBody>
      </p:sp>
    </p:spTree>
    <p:extLst>
      <p:ext uri="{BB962C8B-B14F-4D97-AF65-F5344CB8AC3E}">
        <p14:creationId xmlns:p14="http://schemas.microsoft.com/office/powerpoint/2010/main" val="10387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Navegadores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Cada guia do navegador tem seu próprio espaço para executar código separadamente não interferindo diretamente o código de outra.</a:t>
            </a: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Mas sim,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Guias podem se comunicar.</a:t>
            </a:r>
          </a:p>
        </p:txBody>
      </p:sp>
    </p:spTree>
    <p:extLst>
      <p:ext uri="{BB962C8B-B14F-4D97-AF65-F5344CB8AC3E}">
        <p14:creationId xmlns:p14="http://schemas.microsoft.com/office/powerpoint/2010/main" val="34604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Exemplos práticos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Pegadinhas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JavaScript.</a:t>
            </a:r>
          </a:p>
        </p:txBody>
      </p:sp>
    </p:spTree>
    <p:extLst>
      <p:ext uri="{BB962C8B-B14F-4D97-AF65-F5344CB8AC3E}">
        <p14:creationId xmlns:p14="http://schemas.microsoft.com/office/powerpoint/2010/main" val="3876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2: TypeScript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097B378D-6790-FF4C-88B1-C1615B114C90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790221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Superset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para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criado pela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Microsoft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. A grande empolgação é a possibilidade de descobrir erros durante o processo de desenvolvimento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790221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Código interpretado: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é uma linguagem interpretada.</a:t>
            </a:r>
          </a:p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Código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: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é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. </a:t>
            </a:r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790221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Código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Converte o código para alguma outra linguagem específica ou até mesmo versões diferentes da própria linguagem. O código gerado é compreensível por um ser humano.</a:t>
            </a:r>
          </a:p>
        </p:txBody>
      </p:sp>
    </p:spTree>
    <p:extLst>
      <p:ext uri="{BB962C8B-B14F-4D97-AF65-F5344CB8AC3E}">
        <p14:creationId xmlns:p14="http://schemas.microsoft.com/office/powerpoint/2010/main" val="316805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790221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pode ser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para versões diferentes da linguagem </a:t>
            </a:r>
            <a:r>
              <a:rPr lang="pt-BR" sz="24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Exemplo de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: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Babel.</a:t>
            </a: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Recomendado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Visual Code Studio;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Node/</a:t>
            </a:r>
            <a:r>
              <a:rPr lang="en-US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Navegador</a:t>
            </a: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web;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</a:t>
            </a: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básico</a:t>
            </a: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github</a:t>
            </a:r>
            <a:r>
              <a:rPr lang="en-US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345972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Exemplo de código em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TypeScript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transpilado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 para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JavaScript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327FE9-5E97-4048-8F46-4A7DD8C4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72" y="1866542"/>
            <a:ext cx="7842209" cy="10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6" y="1540572"/>
            <a:ext cx="3833162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defRPr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É possível incrementar a </a:t>
            </a:r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inteligência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na </a:t>
            </a:r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IDE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que estamos utilizando. Atualmente, podemos notar a popularidade do </a:t>
            </a:r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Visual </a:t>
            </a:r>
            <a:r>
              <a:rPr lang="pt-BR" sz="2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Code</a:t>
            </a:r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também da </a:t>
            </a:r>
            <a:r>
              <a:rPr lang="pt-BR" sz="2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Microsoft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  <a:defRPr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C980F6-9766-3241-BFEB-4F6B2C4FC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6"/>
          <a:stretch/>
        </p:blipFill>
        <p:spPr>
          <a:xfrm>
            <a:off x="4187438" y="1404377"/>
            <a:ext cx="4644862" cy="24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Exemplos práticos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TypeScript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na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prática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2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final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2794BA26-51A2-8747-8D69-98B0C2DBE9CF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4E07A56-FC68-4118-82DA-FD2DCC2E51A1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úteis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capazes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de:</a:t>
            </a:r>
          </a:p>
          <a:p>
            <a:pPr marL="533400" lvl="1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- Validar um e-mail de forma simples;</a:t>
            </a:r>
          </a:p>
          <a:p>
            <a:pPr marL="533400" lvl="1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Calcular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desconto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percentual;</a:t>
            </a:r>
          </a:p>
          <a:p>
            <a:pPr marL="533400" lvl="1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Calcular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juros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simples.</a:t>
            </a:r>
          </a:p>
          <a:p>
            <a:pPr marL="533400" lvl="1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16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https://github.com/agsimoes/santander-bootcamp-fullstack-developer-typescript</a:t>
            </a:r>
            <a:endParaRPr lang="en-US" sz="16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9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912AB0AE-65F7-D343-87D6-EA4C0D63472A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101D79E3-EBED-FE42-9184-C89593F1087F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Obrigado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! :)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8B0F6E6B-E3AE-6E46-90B0-382C8D37D461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4531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JavaScript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65750" y="2339168"/>
            <a:ext cx="8522401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</a:t>
            </a:r>
            <a:r>
              <a:rPr lang="en-US" sz="32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2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TypeScript para Angular]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318695"/>
            <a:ext cx="808598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Linguagem de programação que permite implementar itens complexos, dinâmicos e interativos em páginas web.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7736364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É a terceira camada do bolo das tecnologias padrões da web: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162EDA-76D9-4B40-BDDE-9262A485A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3644"/>
            <a:ext cx="7704668" cy="20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7736364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Possibilidades proporcionadas pela tecnologia:</a:t>
            </a: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- </a:t>
            </a:r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Atualizar dados dinamicamente;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- Armazenar dados temporariamente;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- Controlar multimídia;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- Manipular textos;</a:t>
            </a:r>
          </a:p>
          <a:p>
            <a:pPr algn="l"/>
            <a:r>
              <a:rPr lang="pt-BR" sz="1800" dirty="0">
                <a:solidFill>
                  <a:srgbClr val="073763"/>
                </a:solidFill>
                <a:latin typeface="Century Gothic" panose="020B0502020202020204" pitchFamily="34" charset="0"/>
              </a:rPr>
              <a:t>- Executar código de acordo com ações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74291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7736364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Ordem de execução: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O navegador executa o bloco de código encontrado  geralmente na ordem de cima para baixo.</a:t>
            </a:r>
          </a:p>
        </p:txBody>
      </p:sp>
    </p:spTree>
    <p:extLst>
      <p:ext uri="{BB962C8B-B14F-4D97-AF65-F5344CB8AC3E}">
        <p14:creationId xmlns:p14="http://schemas.microsoft.com/office/powerpoint/2010/main" val="33255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JavaScript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2" y="1177491"/>
            <a:ext cx="7736364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   Lado do cliente: 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Executado no computador do usuário. </a:t>
            </a:r>
          </a:p>
          <a:p>
            <a:pPr algn="l"/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    </a:t>
            </a: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Lado do servidor: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</a:rPr>
              <a:t>Executado no servidor e o resultado é baixado pelo cliente. </a:t>
            </a:r>
          </a:p>
          <a:p>
            <a:pPr algn="l"/>
            <a:endParaRPr lang="pt-BR" sz="11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algn="l"/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1510</Words>
  <Application>Microsoft Macintosh PowerPoint</Application>
  <PresentationFormat>Apresentação na tela (16:9)</PresentationFormat>
  <Paragraphs>209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Century Gothic</vt:lpstr>
      <vt:lpstr>Proxima Nova</vt:lpstr>
      <vt:lpstr>Arial</vt:lpstr>
      <vt:lpstr>Wingdings</vt:lpstr>
      <vt:lpstr>Simple Light</vt:lpstr>
      <vt:lpstr>[Santander Bootcamp | Fullstack Developer]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Alexandre Garcia Simoes</cp:lastModifiedBy>
  <cp:revision>42</cp:revision>
  <dcterms:modified xsi:type="dcterms:W3CDTF">2021-08-16T17:37:28Z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2021-08-13T10:27:06Z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fcfe0fb0-ec14-450e-a594-ec725cb7eeb2</vt:lpwstr>
  </property>
  <property fmtid="{D5CDD505-2E9C-101B-9397-08002B2CF9AE}" pid="8" name="MSIP_Label_41b88ec2-a72b-4523-9e84-0458a1764731_ContentBits">
    <vt:lpwstr>0</vt:lpwstr>
  </property>
</Properties>
</file>