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6"/>
  </p:notesMasterIdLst>
  <p:sldIdLst>
    <p:sldId id="273" r:id="rId2"/>
    <p:sldId id="271" r:id="rId3"/>
    <p:sldId id="272" r:id="rId4"/>
    <p:sldId id="274" r:id="rId5"/>
  </p:sldIdLst>
  <p:sldSz cx="24387175" cy="13716000"/>
  <p:notesSz cx="24387175" cy="13716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1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185"/>
    <a:srgbClr val="A9D18E"/>
    <a:srgbClr val="FFFF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59" autoAdjust="0"/>
    <p:restoredTop sz="94170"/>
  </p:normalViewPr>
  <p:slideViewPr>
    <p:cSldViewPr snapToGrid="0" snapToObjects="1">
      <p:cViewPr varScale="1">
        <p:scale>
          <a:sx n="51" d="100"/>
          <a:sy n="51" d="100"/>
        </p:scale>
        <p:origin x="144" y="294"/>
      </p:cViewPr>
      <p:guideLst>
        <p:guide pos="7681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>
                <a:solidFill>
                  <a:schemeClr val="bg1"/>
                </a:solidFill>
              </a:rPr>
              <a:t>Прямое</a:t>
            </a:r>
            <a:r>
              <a:rPr lang="ru-RU" sz="2800" baseline="0" dirty="0">
                <a:solidFill>
                  <a:schemeClr val="bg1"/>
                </a:solidFill>
              </a:rPr>
              <a:t> подчинение</a:t>
            </a:r>
            <a:endParaRPr lang="ru-RU" sz="2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Помощь в решении проблемных вопросов</c:v>
                </c:pt>
                <c:pt idx="1">
                  <c:v>Эмоциональный настрой от совместной работы</c:v>
                </c:pt>
                <c:pt idx="2">
                  <c:v>Вклад в улучшение и оптимизацию процессов подразделения</c:v>
                </c:pt>
                <c:pt idx="3">
                  <c:v>Способствование развитию команды</c:v>
                </c:pt>
                <c:pt idx="4">
                  <c:v>Процесс предоставления обратной связи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0.6</c:v>
                </c:pt>
                <c:pt idx="1">
                  <c:v>0.6</c:v>
                </c:pt>
                <c:pt idx="2">
                  <c:v>0.8</c:v>
                </c:pt>
                <c:pt idx="3">
                  <c:v>0.6</c:v>
                </c:pt>
                <c:pt idx="4">
                  <c:v>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A8-EB40-A426-C8A06B745F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Помощь в решении проблемных вопросов</c:v>
                </c:pt>
                <c:pt idx="1">
                  <c:v>Эмоциональный настрой от совместной работы</c:v>
                </c:pt>
                <c:pt idx="2">
                  <c:v>Вклад в улучшение и оптимизацию процессов подразделения</c:v>
                </c:pt>
                <c:pt idx="3">
                  <c:v>Способствование развитию команды</c:v>
                </c:pt>
                <c:pt idx="4">
                  <c:v>Процесс предоставления обратной связи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0.2</c:v>
                </c:pt>
                <c:pt idx="3">
                  <c:v>0.4</c:v>
                </c:pt>
                <c:pt idx="4">
                  <c:v>0.4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A8-EB40-A426-C8A06B745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54255056"/>
        <c:axId val="254257800"/>
      </c:barChart>
      <c:catAx>
        <c:axId val="254255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4257800"/>
        <c:crosses val="autoZero"/>
        <c:auto val="1"/>
        <c:lblAlgn val="ctr"/>
        <c:lblOffset val="100"/>
        <c:noMultiLvlLbl val="0"/>
      </c:catAx>
      <c:valAx>
        <c:axId val="254257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425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baseline="0" dirty="0" err="1">
                <a:solidFill>
                  <a:schemeClr val="bg1"/>
                </a:solidFill>
              </a:rPr>
              <a:t>Нижнеуровневое</a:t>
            </a:r>
            <a:r>
              <a:rPr lang="ru-RU" sz="2800" baseline="0" dirty="0">
                <a:solidFill>
                  <a:schemeClr val="bg1"/>
                </a:solidFill>
              </a:rPr>
              <a:t> подчинение</a:t>
            </a:r>
            <a:endParaRPr lang="ru-RU" sz="2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Вклад в улучшение и оптимизацию процессов подразделения</c:v>
                </c:pt>
                <c:pt idx="1">
                  <c:v>Эмоциональный вклад </c:v>
                </c:pt>
                <c:pt idx="2">
                  <c:v>Предоставление информации по ключевым изменениям в компании 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A8-EB40-A426-C8A06B745F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Вклад в улучшение и оптимизацию процессов подразделения</c:v>
                </c:pt>
                <c:pt idx="1">
                  <c:v>Эмоциональный вклад </c:v>
                </c:pt>
                <c:pt idx="2">
                  <c:v>Предоставление информации по ключевым изменениям в компании 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0.5</c:v>
                </c:pt>
                <c:pt idx="1">
                  <c:v>0.8</c:v>
                </c:pt>
                <c:pt idx="2">
                  <c:v>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A8-EB40-A426-C8A06B745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0970616"/>
        <c:axId val="450971008"/>
      </c:barChart>
      <c:catAx>
        <c:axId val="450970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0971008"/>
        <c:crosses val="autoZero"/>
        <c:auto val="1"/>
        <c:lblAlgn val="ctr"/>
        <c:lblOffset val="100"/>
        <c:noMultiLvlLbl val="0"/>
      </c:catAx>
      <c:valAx>
        <c:axId val="450971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0970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baseline="0" dirty="0">
                <a:solidFill>
                  <a:schemeClr val="bg1"/>
                </a:solidFill>
              </a:rPr>
              <a:t>Функциональное подчинение</a:t>
            </a:r>
            <a:endParaRPr lang="ru-RU" sz="2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Объединение кроссфункциональной команды</c:v>
                </c:pt>
                <c:pt idx="1">
                  <c:v>Эмоциональный настрой в команде</c:v>
                </c:pt>
                <c:pt idx="2">
                  <c:v>Предоставление информации по ключевым изминениям в компании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BA4-0441-8418-BD049F4FC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Объединение кроссфункциональной команды</c:v>
                </c:pt>
                <c:pt idx="1">
                  <c:v>Эмоциональный настрой в команде</c:v>
                </c:pt>
                <c:pt idx="2">
                  <c:v>Предоставление информации по ключевым изминениям в компании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BA4-0441-8418-BD049F4FC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0968264"/>
        <c:axId val="450968656"/>
      </c:barChart>
      <c:catAx>
        <c:axId val="450968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0968656"/>
        <c:crosses val="autoZero"/>
        <c:auto val="1"/>
        <c:lblAlgn val="ctr"/>
        <c:lblOffset val="100"/>
        <c:noMultiLvlLbl val="0"/>
      </c:catAx>
      <c:valAx>
        <c:axId val="450968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0968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7988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3814425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F3C4E-327C-A047-9FB9-F5531D39D7A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078788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10375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7988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3814425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0F84B-27A8-6B44-BAB7-862094310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46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2AB3157-C3E7-18EC-460A-FAEB776A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xmlns="" id="{19E37C89-43AB-98ED-C7E0-CB4C135B6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xmlns="" id="{74A41B0F-5A9E-6B77-D398-6C52182F1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9882A90-D0B2-76F3-870E-3A6D25C43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65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FCF641D-41EC-E893-FB54-420D1D962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xmlns="" id="{F574EA9D-89F8-6425-3C9C-DE5EBF113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xmlns="" id="{FBD2F5F6-7BFE-ACD7-8FB4-35EBAA378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575D1A0-F9E3-0D19-B6FA-CDF52B2FD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610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13A5BCA-F75E-EFA4-6B6E-D5CE85620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xmlns="" id="{FEF1AC9A-91CE-E852-4459-0590A7DDC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xmlns="" id="{F1D8A850-78AD-AEA2-952D-1AB1155C5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AD1F722-2783-A1B8-835A-66A9C97BB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5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EFAU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/>
          <p:nvPr/>
        </p:nvSpPr>
        <p:spPr bwMode="auto">
          <a:xfrm>
            <a:off x="788899" y="3901442"/>
            <a:ext cx="21000625" cy="6395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14000" dirty="0" smtClean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Подразделение </a:t>
            </a:r>
            <a:r>
              <a:rPr lang="en-US" sz="14000" dirty="0" smtClean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X</a:t>
            </a:r>
            <a:endParaRPr lang="ru-RU" sz="14000" dirty="0">
              <a:solidFill>
                <a:srgbClr val="E3E3E3"/>
              </a:solidFill>
              <a:latin typeface="TT Interphases Pro Regular"/>
              <a:ea typeface="TT Interphases Pro Regular"/>
              <a:cs typeface="TT Interphases Pro Regular"/>
            </a:endParaRPr>
          </a:p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88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Итоги 2024: вовлеченность, лояльность и оценка руководства</a:t>
            </a:r>
          </a:p>
        </p:txBody>
      </p:sp>
      <p:sp>
        <p:nvSpPr>
          <p:cNvPr id="2" name="Shape 0"/>
          <p:cNvSpPr/>
          <p:nvPr/>
        </p:nvSpPr>
        <p:spPr bwMode="auto">
          <a:xfrm>
            <a:off x="788987" y="762000"/>
            <a:ext cx="3021489" cy="1052812"/>
          </a:xfrm>
          <a:prstGeom prst="rect">
            <a:avLst/>
          </a:prstGeom>
          <a:noFill/>
          <a:ln/>
        </p:spPr>
      </p:sp>
      <p:pic>
        <p:nvPicPr>
          <p:cNvPr id="3" name="Image 0" descr=" 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8899" y="762000"/>
            <a:ext cx="3021490" cy="1052812"/>
          </a:xfrm>
          <a:prstGeom prst="rect">
            <a:avLst/>
          </a:prstGeom>
        </p:spPr>
      </p:pic>
      <p:pic>
        <p:nvPicPr>
          <p:cNvPr id="6" name="Image 1" descr=" 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1427369"/>
            <a:ext cx="24387048" cy="25402"/>
          </a:xfrm>
          <a:prstGeom prst="rect">
            <a:avLst/>
          </a:prstGeom>
        </p:spPr>
      </p:pic>
      <p:pic>
        <p:nvPicPr>
          <p:cNvPr id="7" name="Image 2" descr=" 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1325965" y="0"/>
            <a:ext cx="25462" cy="11440072"/>
          </a:xfrm>
          <a:prstGeom prst="rect">
            <a:avLst/>
          </a:prstGeom>
        </p:spPr>
      </p:pic>
      <p:pic>
        <p:nvPicPr>
          <p:cNvPr id="8" name="Image 3" descr=" 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8277575" y="7688835"/>
            <a:ext cx="25462" cy="6027164"/>
          </a:xfrm>
          <a:prstGeom prst="rect">
            <a:avLst/>
          </a:prstGeom>
        </p:spPr>
      </p:pic>
      <p:pic>
        <p:nvPicPr>
          <p:cNvPr id="9" name="Image 4" descr=" 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3680850" y="7605292"/>
            <a:ext cx="7670522" cy="3834781"/>
          </a:xfrm>
          <a:prstGeom prst="rect">
            <a:avLst/>
          </a:prstGeom>
        </p:spPr>
      </p:pic>
      <p:pic>
        <p:nvPicPr>
          <p:cNvPr id="10" name="Image 5" descr=" 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3705013" y="6837935"/>
            <a:ext cx="4597975" cy="4597400"/>
          </a:xfrm>
          <a:prstGeom prst="rect">
            <a:avLst/>
          </a:prstGeom>
        </p:spPr>
      </p:pic>
      <p:pic>
        <p:nvPicPr>
          <p:cNvPr id="11" name="Image 6" descr=" 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8276964" y="11427372"/>
            <a:ext cx="3061703" cy="2288628"/>
          </a:xfrm>
          <a:prstGeom prst="rect">
            <a:avLst/>
          </a:prstGeom>
        </p:spPr>
      </p:pic>
      <p:pic>
        <p:nvPicPr>
          <p:cNvPr id="12" name="Image 7" descr=" 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0656632" y="11427372"/>
            <a:ext cx="3061703" cy="2288628"/>
          </a:xfrm>
          <a:prstGeom prst="rect">
            <a:avLst/>
          </a:prstGeom>
        </p:spPr>
      </p:pic>
      <p:pic>
        <p:nvPicPr>
          <p:cNvPr id="13" name="Image 8" descr=" 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10656632" y="8391452"/>
            <a:ext cx="3061703" cy="3061320"/>
          </a:xfrm>
          <a:prstGeom prst="rect">
            <a:avLst/>
          </a:prstGeom>
        </p:spPr>
      </p:pic>
      <p:pic>
        <p:nvPicPr>
          <p:cNvPr id="14" name="Image 9" descr=" 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>
            <a:off x="21325345" y="0"/>
            <a:ext cx="3061703" cy="2293046"/>
          </a:xfrm>
          <a:prstGeom prst="rect">
            <a:avLst/>
          </a:prstGeom>
        </p:spPr>
      </p:pic>
      <p:pic>
        <p:nvPicPr>
          <p:cNvPr id="15" name="Image 10" descr=" 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18289046" y="0"/>
            <a:ext cx="3061703" cy="22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0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B92BB1E1-7CAF-0AE1-3651-813E77F2A01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xmlns="" id="{7411BBE7-77A8-EF98-899D-53604C2ACBBF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xmlns="" id="{483E0DF7-9859-BF54-85E5-4F414FCABB86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Витязев Андрей Викторович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1A3FC485-1E62-A486-018F-79B7DD04C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50305"/>
              </p:ext>
            </p:extLst>
          </p:nvPr>
        </p:nvGraphicFramePr>
        <p:xfrm>
          <a:off x="654428" y="3180676"/>
          <a:ext cx="20269197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227">
                  <a:extLst>
                    <a:ext uri="{9D8B030D-6E8A-4147-A177-3AD203B41FA5}">
                      <a16:colId xmlns:a16="http://schemas.microsoft.com/office/drawing/2014/main" xmlns="" val="3424338010"/>
                    </a:ext>
                  </a:extLst>
                </a:gridCol>
                <a:gridCol w="3457513">
                  <a:extLst>
                    <a:ext uri="{9D8B030D-6E8A-4147-A177-3AD203B41FA5}">
                      <a16:colId xmlns:a16="http://schemas.microsoft.com/office/drawing/2014/main" xmlns="" val="2570097888"/>
                    </a:ext>
                  </a:extLst>
                </a:gridCol>
                <a:gridCol w="3524431">
                  <a:extLst>
                    <a:ext uri="{9D8B030D-6E8A-4147-A177-3AD203B41FA5}">
                      <a16:colId xmlns:a16="http://schemas.microsoft.com/office/drawing/2014/main" xmlns="" val="3634911046"/>
                    </a:ext>
                  </a:extLst>
                </a:gridCol>
                <a:gridCol w="3457513">
                  <a:extLst>
                    <a:ext uri="{9D8B030D-6E8A-4147-A177-3AD203B41FA5}">
                      <a16:colId xmlns:a16="http://schemas.microsoft.com/office/drawing/2014/main" xmlns="" val="1501874861"/>
                    </a:ext>
                  </a:extLst>
                </a:gridCol>
                <a:gridCol w="3457513">
                  <a:extLst>
                    <a:ext uri="{9D8B030D-6E8A-4147-A177-3AD203B41FA5}">
                      <a16:colId xmlns:a16="http://schemas.microsoft.com/office/drawing/2014/main" xmlns="" val="107847647"/>
                    </a:ext>
                  </a:extLst>
                </a:gridCol>
              </a:tblGrid>
              <a:tr h="640977">
                <a:tc rowSpan="2"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Экспертность в сфере менеджмента и управления командой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Прямые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Подчиненные ниже уровнем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Функциональные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Среднее по компании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0218362"/>
                  </a:ext>
                </a:extLst>
              </a:tr>
              <a:tr h="64097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7.4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7.3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Недостаточно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8.33</a:t>
                      </a:r>
                      <a:endParaRPr lang="ru-RU" sz="4800" b="1" dirty="0">
                        <a:solidFill>
                          <a:srgbClr val="E3E3E3"/>
                        </a:solidFill>
                        <a:latin typeface="TT Interphases Pro Regu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2487162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xmlns="" id="{5E3C33BD-A044-1E35-77CB-8FA8B8E0F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55020"/>
              </p:ext>
            </p:extLst>
          </p:nvPr>
        </p:nvGraphicFramePr>
        <p:xfrm>
          <a:off x="654429" y="5803748"/>
          <a:ext cx="18655547" cy="726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022F397-617A-7E76-092E-A81F9A151F87}"/>
              </a:ext>
            </a:extLst>
          </p:cNvPr>
          <p:cNvSpPr txBox="1"/>
          <p:nvPr/>
        </p:nvSpPr>
        <p:spPr>
          <a:xfrm>
            <a:off x="19315264" y="6066974"/>
            <a:ext cx="467957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связь:
1. Внедрить систему трекинга для контроля выполнения задач и соблюдения сроков.
2. Разработать и внедрить чёткие процессы и стандарты работы, чтобы повысить системность в работе и избежать нарушения договорённостей.
3. Провести анализ и оптимизацию распределения зон </a:t>
            </a:r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>ответственности.</a:t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7173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9A1CDDF0-9069-861D-8C73-094D58B7D24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xmlns="" id="{B8A49548-7E57-6C5D-0104-3483EFE4EDF4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xmlns="" id="{626FB4C8-7318-3BB5-4FD9-2AFF68BFD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456398"/>
              </p:ext>
            </p:extLst>
          </p:nvPr>
        </p:nvGraphicFramePr>
        <p:xfrm>
          <a:off x="385487" y="2719887"/>
          <a:ext cx="18924489" cy="4980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xmlns="" id="{E4263B2B-EF1E-6AE9-A0A1-A756AD43CB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569178"/>
              </p:ext>
            </p:extLst>
          </p:nvPr>
        </p:nvGraphicFramePr>
        <p:xfrm>
          <a:off x="385487" y="7973203"/>
          <a:ext cx="18924489" cy="4980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EA155E7-AD53-8931-448A-796E2B898294}"/>
              </a:ext>
            </a:extLst>
          </p:cNvPr>
          <p:cNvSpPr txBox="1"/>
          <p:nvPr/>
        </p:nvSpPr>
        <p:spPr bwMode="auto">
          <a:xfrm>
            <a:off x="19315264" y="3408164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связь:
1. Увеличить частоту и качество коммуникации с топ-менеджментом, предоставляя чёткую информацию о целях, задачах и проектах для мини-руководителей.
2. Сформировать более чёткую и понятную стратегию развития компании.
3. Уважительно относиться к коллективу, ценить вклад каждого сотрудника и обсуждать предложения по изменениям лично, находя оптимальные решения.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xmlns="" id="{B223E83B-6630-EC86-E195-360E4F2E03AF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Витязев Андрей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281610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xmlns="" id="{AF9A1E46-3862-4ED8-3357-AC959153C47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xmlns="" id="{DBE72B41-26A8-E6B2-8B14-DEE0B73B72AB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xmlns="" id="{68478D3A-6284-DC5C-DBBE-FE190B5845EA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0000"/>
              </a:lnSpc>
              <a:spcAft>
                <a:spcPts val="4000"/>
              </a:spcAft>
              <a:defRPr/>
            </a:pPr>
            <a:r>
              <a:rPr lang="ru-RU" sz="4800" i="1" dirty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Витязев Андрей Викторович</a:t>
            </a:r>
            <a:endParaRPr lang="ru-RU" sz="4800" i="1" dirty="0">
              <a:solidFill>
                <a:schemeClr val="bg1"/>
              </a:solidFill>
              <a:latin typeface="TT Interphases Pro Regular"/>
              <a:ea typeface="TT Interphases Pro Regular"/>
              <a:cs typeface="TT Interphases Pro Regular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D77AB770-868A-1D4C-3600-9D75BFED76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428" y="3180676"/>
          <a:ext cx="13287253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227">
                  <a:extLst>
                    <a:ext uri="{9D8B030D-6E8A-4147-A177-3AD203B41FA5}">
                      <a16:colId xmlns:a16="http://schemas.microsoft.com/office/drawing/2014/main" xmlns="" val="3424338010"/>
                    </a:ext>
                  </a:extLst>
                </a:gridCol>
                <a:gridCol w="3457513">
                  <a:extLst>
                    <a:ext uri="{9D8B030D-6E8A-4147-A177-3AD203B41FA5}">
                      <a16:colId xmlns:a16="http://schemas.microsoft.com/office/drawing/2014/main" xmlns="" val="2570097888"/>
                    </a:ext>
                  </a:extLst>
                </a:gridCol>
                <a:gridCol w="3457513">
                  <a:extLst>
                    <a:ext uri="{9D8B030D-6E8A-4147-A177-3AD203B41FA5}">
                      <a16:colId xmlns:a16="http://schemas.microsoft.com/office/drawing/2014/main" xmlns="" val="107847647"/>
                    </a:ext>
                  </a:extLst>
                </a:gridCol>
              </a:tblGrid>
              <a:tr h="640977">
                <a:tc rowSpan="2"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Экспертность в сфере менеджмента и управления командой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Прямые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Среднее по компании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00218362"/>
                  </a:ext>
                </a:extLst>
              </a:tr>
              <a:tr h="64097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9.3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8.33</a:t>
                      </a:r>
                      <a:endParaRPr lang="ru-RU" sz="4800" b="1" dirty="0">
                        <a:solidFill>
                          <a:srgbClr val="E3E3E3"/>
                        </a:solidFill>
                        <a:latin typeface="TT Interphases Pro Regu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24871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DDEF2ED-FA51-F83F-FC6D-B68072CE5C32}"/>
              </a:ext>
            </a:extLst>
          </p:cNvPr>
          <p:cNvSpPr txBox="1"/>
          <p:nvPr/>
        </p:nvSpPr>
        <p:spPr>
          <a:xfrm>
            <a:off x="16945270" y="6591168"/>
            <a:ext cx="744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>Обратная связь:
1. Повысить прозрачность рабочих процессов, обеспечить доступность информации о задачах и целях отдела.
2. Улучшить коммуникацию и сократить время на ответы на вопросы сотрудников, оптимизировать процесс обсуждения проблемных моментов.
3. Поддерживать баланс между соблюдением законодательных нюансов и оперативным решением задач команды.</a:t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  <p:sp>
        <p:nvSpPr>
          <p:cNvPr id="2" name="Прямоугольник с одним усеченным углом 1">
            <a:extLst>
              <a:ext uri="{FF2B5EF4-FFF2-40B4-BE49-F238E27FC236}">
                <a16:creationId xmlns:a16="http://schemas.microsoft.com/office/drawing/2014/main" xmlns="" id="{F79145E0-B365-EFA1-ACF8-E5B7A105EEA1}"/>
              </a:ext>
            </a:extLst>
          </p:cNvPr>
          <p:cNvSpPr/>
          <p:nvPr/>
        </p:nvSpPr>
        <p:spPr>
          <a:xfrm>
            <a:off x="397623" y="7973997"/>
            <a:ext cx="2340000" cy="23400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Помощь в решении проблемных вопросов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7D733E10-69B5-4C10-1F6E-4C6326DB5C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5803748"/>
          <a:ext cx="16258118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9059">
                  <a:extLst>
                    <a:ext uri="{9D8B030D-6E8A-4147-A177-3AD203B41FA5}">
                      <a16:colId xmlns:a16="http://schemas.microsoft.com/office/drawing/2014/main" xmlns="" val="854519759"/>
                    </a:ext>
                  </a:extLst>
                </a:gridCol>
                <a:gridCol w="8129059">
                  <a:extLst>
                    <a:ext uri="{9D8B030D-6E8A-4147-A177-3AD203B41FA5}">
                      <a16:colId xmlns:a16="http://schemas.microsoft.com/office/drawing/2014/main" xmlns="" val="27279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800" b="1" dirty="0">
                          <a:solidFill>
                            <a:srgbClr val="E3E3E3"/>
                          </a:solidFill>
                        </a:rPr>
                        <a:t>Сильные стороны</a:t>
                      </a:r>
                    </a:p>
                    <a:p>
                      <a:pPr algn="ctr"/>
                      <a:r>
                        <a:rPr lang="ru-RU" sz="3200" b="0" dirty="0">
                          <a:solidFill>
                            <a:srgbClr val="E3E3E3"/>
                          </a:solidFill>
                        </a:rPr>
                        <a:t>(более 70% сотрудников оценили позитивно)</a:t>
                      </a:r>
                      <a:endParaRPr lang="ru-RU" sz="3200" b="0" dirty="0">
                        <a:solidFill>
                          <a:srgbClr val="E3E3E3"/>
                        </a:solidFill>
                        <a:latin typeface="TT Interphases Pro 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1" dirty="0">
                          <a:solidFill>
                            <a:srgbClr val="E3E3E3"/>
                          </a:solidFill>
                        </a:rPr>
                        <a:t>Зоны развития</a:t>
                      </a:r>
                    </a:p>
                    <a:p>
                      <a:pPr algn="ctr"/>
                      <a:r>
                        <a:rPr lang="ru-RU" sz="3200" b="0" dirty="0">
                          <a:solidFill>
                            <a:srgbClr val="E3E3E3"/>
                          </a:solidFill>
                        </a:rPr>
                        <a:t>(менее 70% сотрудников оценили позитивно)</a:t>
                      </a:r>
                      <a:endParaRPr lang="ru-RU" sz="3200" b="0" dirty="0">
                        <a:solidFill>
                          <a:srgbClr val="E3E3E3"/>
                        </a:solidFill>
                        <a:latin typeface="TT Interphases Pro 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4503020"/>
                  </a:ext>
                </a:extLst>
              </a:tr>
            </a:tbl>
          </a:graphicData>
        </a:graphic>
      </p:graphicFrame>
      <p:sp>
        <p:nvSpPr>
          <p:cNvPr id="9" name="Прямоугольник с одним усеченным углом 8">
            <a:extLst>
              <a:ext uri="{FF2B5EF4-FFF2-40B4-BE49-F238E27FC236}">
                <a16:creationId xmlns:a16="http://schemas.microsoft.com/office/drawing/2014/main" xmlns="" id="{BCDEE07E-F486-54C4-4222-0B5971C3C16C}"/>
              </a:ext>
            </a:extLst>
          </p:cNvPr>
          <p:cNvSpPr/>
          <p:nvPr/>
        </p:nvSpPr>
        <p:spPr bwMode="auto">
          <a:xfrm>
            <a:off x="8684607" y="79739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Вклад в улучшение и оптимизацию процессов подразделения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xmlns="" id="{B888B1E3-E0B9-4EAA-7682-26B5D974DECF}"/>
              </a:ext>
            </a:extLst>
          </p:cNvPr>
          <p:cNvSpPr/>
          <p:nvPr/>
        </p:nvSpPr>
        <p:spPr bwMode="auto">
          <a:xfrm>
            <a:off x="3159951" y="7973997"/>
            <a:ext cx="2340000" cy="2340000"/>
          </a:xfrm>
          <a:prstGeom prst="snip1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Эмоциональный настрой от совместной работы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xmlns="" id="{E7BA5F7F-6184-AF48-025F-27EFAEAC92D2}"/>
              </a:ext>
            </a:extLst>
          </p:cNvPr>
          <p:cNvSpPr/>
          <p:nvPr/>
        </p:nvSpPr>
        <p:spPr bwMode="auto">
          <a:xfrm>
            <a:off x="11446935" y="79739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Способствование развитию команды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9">
            <a:extLst>
              <a:ext uri="{FF2B5EF4-FFF2-40B4-BE49-F238E27FC236}">
                <a16:creationId xmlns:a16="http://schemas.microsoft.com/office/drawing/2014/main" xmlns="" id="{B888B1E3-E0B9-4EAA-7682-26B5D974DECF}"/>
              </a:ext>
            </a:extLst>
          </p:cNvPr>
          <p:cNvSpPr/>
          <p:nvPr/>
        </p:nvSpPr>
        <p:spPr bwMode="auto">
          <a:xfrm>
            <a:off x="14209263" y="79739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Процесс предоставления обратной связи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4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ид в гид 3 квартал" id="{7E653CE4-BC32-1A47-8A61-6EBFAC26F92E}" vid="{0CBD93CB-0663-A046-8565-5F79CCCC9A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7111</TotalTime>
  <Words>124</Words>
  <Application>Microsoft Office PowerPoint</Application>
  <DocSecurity>0</DocSecurity>
  <PresentationFormat>Произвольный</PresentationFormat>
  <Paragraphs>40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TT Interphases Pro Regular</vt:lpstr>
      <vt:lpstr>Calibri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>PptxGenJS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zalex</cp:lastModifiedBy>
  <cp:revision>83</cp:revision>
  <dcterms:created xsi:type="dcterms:W3CDTF">2024-08-01T13:09:05Z</dcterms:created>
  <dcterms:modified xsi:type="dcterms:W3CDTF">2025-06-18T17:19:04Z</dcterms:modified>
  <cp:category/>
  <dc:identifier/>
  <cp:contentStatus/>
  <dc:language/>
  <cp:version/>
</cp:coreProperties>
</file>