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autoCompressPictures="0">
  <p:sldMasterIdLst>
    <p:sldMasterId id="2147483648" r:id="rId1"/>
  </p:sldMasterIdLst>
  <p:notesMasterIdLst>
    <p:notesMasterId r:id="rId8"/>
  </p:notesMasterIdLst>
  <p:sldIdLst>
    <p:sldId id="278" r:id="rId5"/>
    <p:sldId id="279" r:id="rId6"/>
  </p:sldIdLst>
  <p:sldSz cx="24387175" cy="13716000"/>
  <p:notesSz cx="24387175" cy="13716000"/>
  <p:embeddedFontLst>
    <p:embeddedFont>
      <p:font typeface="Calibri" panose="020F0502020204030204" pitchFamily="34" charset="0"/>
      <p:regular r:id="rId9"/>
      <p:bold r:id="rId10"/>
      <p:italic r:id="rId11"/>
      <p:boldItalic r:id="rId12"/>
    </p:embeddedFont>
  </p:embeddedFontLst>
  <p:defaultTextStyle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7681">
          <p15:clr>
            <a:srgbClr val="A4A3A4"/>
          </p15:clr>
        </p15:guide>
        <p15:guide id="2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B7185"/>
    <a:srgbClr val="A9D18E"/>
    <a:srgbClr val="FFFFFF"/>
    <a:srgbClr val="0432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Средний стиль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38B1855-1B75-4FBE-930C-398BA8C253C6}" styleName="Стиль из темы 2 - акцент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27F97BB-C833-4FB7-BDE5-3F7075034690}" styleName="Стиль из темы 2 - акцент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306799F8-075E-4A3A-A7F6-7FBC6576F1A4}" styleName="Стиль из темы 2 - акцент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F5AB1C69-6EDB-4FF4-983F-18BD219EF322}" styleName="Средний стиль 2 — акцент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25E5076-3810-47DD-B79F-674D7AD40C01}" styleName="Темный стиль 1 — акцент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wholeTbl>
    <a:band1H>
      <a:tcStyle>
        <a:tcBdr/>
        <a:fill>
          <a:solidFill>
            <a:schemeClr val="accent1">
              <a:shade val="60000"/>
            </a:schemeClr>
          </a:solidFill>
        </a:fill>
      </a:tcStyle>
    </a:band1H>
    <a:band1V>
      <a:tcStyle>
        <a:tcBdr/>
        <a:fill>
          <a:solidFill>
            <a:schemeClr val="accent1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1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1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1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9759" autoAdjust="0"/>
    <p:restoredTop sz="94170"/>
  </p:normalViewPr>
  <p:slideViewPr>
    <p:cSldViewPr snapToGrid="0" snapToObjects="1">
      <p:cViewPr varScale="1">
        <p:scale>
          <a:sx n="51" d="100"/>
          <a:sy n="51" d="100"/>
        </p:scale>
        <p:origin x="144" y="294"/>
      </p:cViewPr>
      <p:guideLst>
        <p:guide pos="7681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font" Target="fonts/font1.fntdata"/><Relationship Id="rId10" Type="http://schemas.openxmlformats.org/officeDocument/2006/relationships/font" Target="fonts/font2.fntdata"/><Relationship Id="rId11" Type="http://schemas.openxmlformats.org/officeDocument/2006/relationships/font" Target="fonts/font3.fntdata"/><Relationship Id="rId12" Type="http://schemas.openxmlformats.org/officeDocument/2006/relationships/font" Target="fonts/font4.fntdata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_____Microsoft_Excel1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_____Microsoft_Excel2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_____Microsoft_Excel3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_____Microsoft_Excel4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_____Microsoft_Excel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>
                <a:solidFill>
                  <a:schemeClr val="bg1"/>
                </a:solidFill>
              </a:rPr>
              <a:t>Прямое</a:t>
            </a:r>
            <a:r>
              <a:rPr lang="ru-RU" sz="2800" baseline="0" dirty="0">
                <a:solidFill>
                  <a:schemeClr val="bg1"/>
                </a:solidFill>
              </a:rPr>
              <a:t> подчинение</a:t>
            </a:r>
            <a:endParaRPr lang="ru-RU" sz="2800" dirty="0">
              <a:solidFill>
                <a:schemeClr val="bg1"/>
              </a:solidFill>
            </a:endParaRPr>
          </a:p>
        </c:rich>
      </c:tx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Оценили позитивно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Помощь в решении проблемных вопросов</c:v>
                </c:pt>
                <c:pt idx="1">
                  <c:v>Эмоциональный настрой от совместной работы</c:v>
                </c:pt>
                <c:pt idx="2">
                  <c:v>Вклад в улучшение и оптимизацию процессов подразделения</c:v>
                </c:pt>
                <c:pt idx="3">
                  <c:v>Способствование развитию команды</c:v>
                </c:pt>
                <c:pt idx="4">
                  <c:v>Процесс предоставления обратной связи </c:v>
                </c:pt>
              </c:strCache>
            </c:strRef>
          </c:cat>
          <c:val>
            <c:numRef>
              <c:f>Лист1!$B$2:$B$6</c:f>
              <c:numCache>
                <c:formatCode>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A8-EB40-A426-C8A06B745FF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Оценили негативно</c:v>
                </c:pt>
              </c:strCache>
            </c:strRef>
          </c:tx>
          <c:spPr>
            <a:solidFill>
              <a:srgbClr val="FB718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Лист1!$A$2:$A$6</c:f>
              <c:strCache>
                <c:ptCount val="5"/>
                <c:pt idx="0">
                  <c:v>Помощь в решении проблемных вопросов</c:v>
                </c:pt>
                <c:pt idx="1">
                  <c:v>Эмоциональный настрой от совместной работы</c:v>
                </c:pt>
                <c:pt idx="2">
                  <c:v>Вклад в улучшение и оптимизацию процессов подразделения</c:v>
                </c:pt>
                <c:pt idx="3">
                  <c:v>Способствование развитию команды</c:v>
                </c:pt>
                <c:pt idx="4">
                  <c:v>Процесс предоставления обратной связи </c:v>
                </c:pt>
              </c:strCache>
            </c:strRef>
          </c:cat>
          <c:val>
            <c:numRef>
              <c:f>Лист1!$C$2:$C$6</c:f>
              <c:numCache>
                <c:formatCode>0%</c:formatCode>
                <c:ptCount val="5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  <c:pt idx="3">
                  <c:v>0.5</c:v>
                </c:pt>
                <c:pt idx="4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A8-EB40-A426-C8A06B745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7032000"/>
        <c:axId val="237032392"/>
      </c:barChart>
      <c:catAx>
        <c:axId val="23703200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32392"/>
        <c:crosses val="autoZero"/>
        <c:auto val="1"/>
        <c:lblAlgn val="ctr"/>
        <c:lblOffset val="100"/>
        <c:noMultiLvlLbl val="0"/>
      </c:catAx>
      <c:valAx>
        <c:axId val="23703239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320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2800" baseline="0" dirty="0" err="1">
                <a:solidFill>
                  <a:schemeClr val="bg1"/>
                </a:solidFill>
              </a:rPr>
              <a:t>Нижнеуровневое</a:t>
            </a:r>
            <a:r>
              <a:rPr lang="ru-RU" sz="2800" baseline="0" dirty="0">
                <a:solidFill>
                  <a:schemeClr val="bg1"/>
                </a:solidFill>
              </a:rPr>
              <a:t> подчинение</a:t>
            </a:r>
            <a:endParaRPr lang="ru-RU" sz="28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Оценили позитивно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Эмоциональный вклад</c:v>
                </c:pt>
                <c:pt idx="1">
                  <c:v>Вклад в улучшение и оптимизацию процессов подразделения</c:v>
                </c:pt>
                <c:pt idx="2">
                  <c:v>Предоставление информации по ключевым изменениям в компании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A8-EB40-A426-C8A06B745FFB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Оценили негативно</c:v>
                </c:pt>
              </c:strCache>
            </c:strRef>
          </c:tx>
          <c:spPr>
            <a:solidFill>
              <a:srgbClr val="FB718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Эмоциональный вклад</c:v>
                </c:pt>
                <c:pt idx="1">
                  <c:v>Вклад в улучшение и оптимизацию процессов подразделения</c:v>
                </c:pt>
                <c:pt idx="2">
                  <c:v>Предоставление информации по ключевым изменениям в компании</c:v>
                </c:pt>
              </c:strCache>
            </c:strRef>
          </c:cat>
          <c:val>
            <c:numRef>
              <c:f>Лист1!$C$2:$C$4</c:f>
              <c:numCache>
                <c:formatCode>0%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A8-EB40-A426-C8A06B745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7026904"/>
        <c:axId val="237028472"/>
      </c:barChart>
      <c:catAx>
        <c:axId val="23702690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28472"/>
        <c:crosses val="autoZero"/>
        <c:auto val="1"/>
        <c:lblAlgn val="ctr"/>
        <c:lblOffset val="100"/>
        <c:noMultiLvlLbl val="0"/>
      </c:catAx>
      <c:valAx>
        <c:axId val="237028472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2690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2800" baseline="0" dirty="0">
                <a:solidFill>
                  <a:schemeClr val="bg1"/>
                </a:solidFill>
              </a:rPr>
              <a:t>Функциональное подчинение</a:t>
            </a:r>
            <a:endParaRPr lang="ru-RU" sz="28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Лист1!$B$1</c:f>
              <c:strCache>
                <c:ptCount val="1"/>
                <c:pt idx="0">
                  <c:v>Оценили позитивно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Объединение кроссфункциональной команды</c:v>
                </c:pt>
                <c:pt idx="1">
                  <c:v>Эмоциональный настрой в команде</c:v>
                </c:pt>
                <c:pt idx="2">
                  <c:v>Предоставление информации по ключевым изменениям в компании</c:v>
                </c:pt>
              </c:strCache>
            </c:strRef>
          </c:cat>
          <c:val>
            <c:numRef>
              <c:f>Лист1!$B$2:$B$4</c:f>
              <c:numCache>
                <c:formatCode>0%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7BA4-0441-8418-BD049F4FC88A}"/>
            </c:ext>
          </c:extLst>
        </c:ser>
        <c:ser>
          <c:idx val="1"/>
          <c:order val="1"/>
          <c:tx>
            <c:strRef>
              <c:f>Лист1!$C$1</c:f>
              <c:strCache>
                <c:ptCount val="1"/>
                <c:pt idx="0">
                  <c:v>Оценили негативно</c:v>
                </c:pt>
              </c:strCache>
            </c:strRef>
          </c:tx>
          <c:spPr>
            <a:solidFill>
              <a:srgbClr val="FB7185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Лист1!$A$2:$A$4</c:f>
              <c:strCache>
                <c:ptCount val="3"/>
                <c:pt idx="0">
                  <c:v>Объединение кроссфункциональной команды</c:v>
                </c:pt>
                <c:pt idx="1">
                  <c:v>Эмоциональный настрой в команде</c:v>
                </c:pt>
                <c:pt idx="2">
                  <c:v>Предоставление информации по ключевым изменениям в компании</c:v>
                </c:pt>
              </c:strCache>
            </c:strRef>
          </c:cat>
          <c:val>
            <c:numRef>
              <c:f>Лист1!$C$2:$C$4</c:f>
              <c:numCache>
                <c:formatCode>0%</c:formatCode>
                <c:ptCount val="3"/>
                <c:pt idx="0">
                  <c:v>0.5</c:v>
                </c:pt>
                <c:pt idx="1">
                  <c:v>0.5</c:v>
                </c:pt>
                <c:pt idx="2">
                  <c:v>0.5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7BA4-0441-8418-BD049F4FC88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7029256"/>
        <c:axId val="237005344"/>
      </c:barChart>
      <c:catAx>
        <c:axId val="23702925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05344"/>
        <c:crosses val="autoZero"/>
        <c:auto val="1"/>
        <c:lblAlgn val="ctr"/>
        <c:lblOffset val="100"/>
        <c:noMultiLvlLbl val="0"/>
      </c:catAx>
      <c:valAx>
        <c:axId val="237005344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2925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>
                <a:solidFill>
                  <a:schemeClr val="bg1"/>
                </a:solidFill>
              </a:rPr>
              <a:t>Прямое подчинение</a:t>
            </a:r>
            <a:r>
              <a:rPr lang="ru-RU" sz="2800" baseline="0" dirty="0">
                <a:solidFill>
                  <a:schemeClr val="bg1"/>
                </a:solidFill>
              </a:rPr>
              <a:t/>
            </a:r>
            <a:endParaRPr lang="ru-RU" sz="28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Оценили позитивно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Помощь в решении проблемных вопросов</c:v>
                </c:pt>
                <c:pt idx="1">
                  <c:v>Эмоциональный настрой от совместной работы</c:v>
                </c:pt>
                <c:pt idx="2">
                  <c:v>Вклад в улучшение и оптимизацию процессов подразделения</c:v>
                </c:pt>
                <c:pt idx="3">
                  <c:v>Способствование развитию команды</c:v>
                </c:pt>
                <c:pt idx="4">
                  <c:v>Процесс предоставления обратной связи</c:v>
                </c:pt>
              </c:strCache>
            </c:strRef>
          </c:cat>
          <c:val>
            <c:numRef>
              <c:f>Sheet1!$B$2:$B$6</c:f>
              <c:numCache>
                <c:formatCode>0%</c:formatCode>
                <c:ptCount val="5"/>
                <c:pt idx="0">
                  <c:v>1.0</c:v>
                </c:pt>
                <c:pt idx="1">
                  <c:v>0.83</c:v>
                </c:pt>
                <c:pt idx="2">
                  <c:v>1.0</c:v>
                </c:pt>
                <c:pt idx="3">
                  <c:v>0.83</c:v>
                </c:pt>
                <c:pt idx="4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A8-EB40-A426-C8A06B745F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Оценили негативно</c:v>
                </c:pt>
              </c:strCache>
            </c:strRef>
          </c:tx>
          <c:spPr>
            <a:solidFill>
              <a:srgbClr val="FB718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4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Помощь в решении проблемных вопросов</c:v>
                </c:pt>
                <c:pt idx="1">
                  <c:v>Эмоциональный настрой от совместной работы</c:v>
                </c:pt>
                <c:pt idx="2">
                  <c:v>Вклад в улучшение и оптимизацию процессов подразделения</c:v>
                </c:pt>
                <c:pt idx="3">
                  <c:v>Способствование развитию команды</c:v>
                </c:pt>
                <c:pt idx="4">
                  <c:v>Процесс предоставления обратной связи</c:v>
                </c:pt>
              </c:strCache>
            </c:strRef>
          </c:cat>
          <c:val>
            <c:numRef>
              <c:f>Sheet1!$C$2:$C$6</c:f>
              <c:numCache>
                <c:formatCode>0%</c:formatCode>
                <c:ptCount val="5"/>
                <c:pt idx="0">
                  <c:v>0.0</c:v>
                </c:pt>
                <c:pt idx="1">
                  <c:v>0.17</c:v>
                </c:pt>
                <c:pt idx="2">
                  <c:v>0.0</c:v>
                </c:pt>
                <c:pt idx="3">
                  <c:v>0.17</c:v>
                </c:pt>
                <c:pt idx="4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A8-EB40-A426-C8A06B745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7030824"/>
        <c:axId val="237027296"/>
      </c:barChart>
      <c:catAx>
        <c:axId val="237030824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27296"/>
        <c:crosses val="autoZero"/>
        <c:auto val="1"/>
        <c:lblAlgn val="ctr"/>
        <c:lblOffset val="100"/>
        <c:noMultiLvlLbl val="0"/>
      </c:catAx>
      <c:valAx>
        <c:axId val="237027296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30824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ru-RU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2800" b="0" i="0" u="none" strike="noStrike" kern="1200" spc="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r>
              <a:rPr lang="ru-RU" sz="2800" dirty="0">
                <a:solidFill>
                  <a:schemeClr val="bg1"/>
                </a:solidFill>
              </a:rPr>
              <a:t>Функциональное подчинение</a:t>
            </a:r>
            <a:r>
              <a:rPr lang="ru-RU" sz="2800" baseline="0" dirty="0">
                <a:solidFill>
                  <a:schemeClr val="bg1"/>
                </a:solidFill>
              </a:rPr>
              <a:t/>
            </a:r>
            <a:endParaRPr lang="ru-RU" sz="2800" dirty="0">
              <a:solidFill>
                <a:schemeClr val="bg1"/>
              </a:solidFill>
            </a:endParaRPr>
          </a:p>
        </c:rich>
      </c:tx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2800" b="0" i="0" u="none" strike="noStrike" kern="1200" spc="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title>
    <c:autoTitleDeleted val="0"/>
    <c:plotArea>
      <c:layout/>
      <c:barChart>
        <c:barDir val="bar"/>
        <c:grouping val="percent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Оценили позитивно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Объединение кроссфункциональной команды</c:v>
                </c:pt>
                <c:pt idx="1">
                  <c:v>Эмоциональный настрой в команде</c:v>
                </c:pt>
                <c:pt idx="2">
                  <c:v>Предоставление информации по ключевым изминениям в компании</c:v>
                </c:pt>
              </c:strCache>
            </c:strRef>
          </c:cat>
          <c:val>
            <c:numRef>
              <c:f>Sheet1!$B$2:$B$4</c:f>
              <c:numCache>
                <c:formatCode>0%</c:formatCode>
                <c:ptCount val="3"/>
                <c:pt idx="0">
                  <c:v>1.0</c:v>
                </c:pt>
                <c:pt idx="1">
                  <c:v>1.0</c:v>
                </c:pt>
                <c:pt idx="2">
                  <c:v>1.0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36A8-EB40-A426-C8A06B745FF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Оценили негативно</c:v>
                </c:pt>
              </c:strCache>
            </c:strRef>
          </c:tx>
          <c:spPr>
            <a:solidFill>
              <a:srgbClr val="FB7185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1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dLbl>
              <c:idx val="2"/>
              <c:tx>
                <c:rich>
                  <a:bodyPr/>
                  <a:lstStyle/>
                  <a:p>
                    <a:pPr>
                      <a:defRPr/>
                    </a:pPr>
                  </a:p>
                </c:rich>
              </c:tx>
              <c:showLegendKey val="0"/>
              <c:showVal val="1"/>
              <c:showCatName val="0"/>
              <c:showSerName val="0"/>
              <c:showPercent val="0"/>
              <c:showBubbleSize val="0"/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2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ru-RU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 xmlns:c16r2="http://schemas.microsoft.com/office/drawing/2015/06/chart">
              <c:ext xmlns:c15="http://schemas.microsoft.com/office/drawing/2012/chart" uri="{CE6537A1-D6FC-4f65-9D91-7224C49458BB}">
                <c15:layout/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Sheet1!$A$2:$A$4</c:f>
              <c:strCache>
                <c:ptCount val="3"/>
                <c:pt idx="0">
                  <c:v>Объединение кроссфункциональной команды</c:v>
                </c:pt>
                <c:pt idx="1">
                  <c:v>Эмоциональный настрой в команде</c:v>
                </c:pt>
                <c:pt idx="2">
                  <c:v>Предоставление информации по ключевым изминениям в компании</c:v>
                </c:pt>
              </c:strCache>
            </c:strRef>
          </c:cat>
          <c:val>
            <c:numRef>
              <c:f>Sheet1!$C$2:$C$4</c:f>
              <c:numCache>
                <c:formatCode>0%</c:formatCode>
                <c:ptCount val="3"/>
                <c:pt idx="0">
                  <c:v>0.0</c:v>
                </c:pt>
                <c:pt idx="1">
                  <c:v>0.0</c:v>
                </c:pt>
                <c:pt idx="2">
                  <c:v>0.0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36A8-EB40-A426-C8A06B745FF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237016712"/>
        <c:axId val="376274128"/>
      </c:barChart>
      <c:catAx>
        <c:axId val="237016712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376274128"/>
        <c:crosses val="autoZero"/>
        <c:auto val="1"/>
        <c:lblAlgn val="ctr"/>
        <c:lblOffset val="100"/>
        <c:noMultiLvlLbl val="0"/>
      </c:catAx>
      <c:valAx>
        <c:axId val="376274128"/>
        <c:scaling>
          <c:orientation val="minMax"/>
        </c:scaling>
        <c:delete val="0"/>
        <c:axPos val="b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0%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600" b="0" i="0" u="none" strike="noStrike" kern="1200" baseline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pPr>
            <a:endParaRPr lang="ru-RU"/>
          </a:p>
        </c:txPr>
        <c:crossAx val="23701671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600" b="0" i="0" u="none" strike="noStrike" kern="1200" baseline="0">
              <a:solidFill>
                <a:schemeClr val="bg1"/>
              </a:solidFill>
              <a:latin typeface="+mn-lt"/>
              <a:ea typeface="+mn-ea"/>
              <a:cs typeface="+mn-cs"/>
            </a:defRPr>
          </a:pPr>
          <a:endParaRPr lang="ru-RU"/>
        </a:p>
      </c:txPr>
    </c:legend>
    <c:plotVisOnly val="1"/>
    <c:dispBlanksAs val="gap"/>
    <c:showDLblsOverMax val="0"/>
    <c:extLst xmlns:c16r2="http://schemas.microsoft.com/office/drawing/2015/06/chart"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ru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10567988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13814425" y="0"/>
            <a:ext cx="10566400" cy="6873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BFF3C4E-327C-A047-9FB9-F5531D39D7A7}" type="datetimeFigureOut">
              <a:rPr lang="ru-RU" smtClean="0"/>
              <a:t>09.04.2025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8078788" y="1714500"/>
            <a:ext cx="8229600" cy="4629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2438400" y="6600825"/>
            <a:ext cx="19510375" cy="54006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13028613"/>
            <a:ext cx="10567988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13814425" y="13028613"/>
            <a:ext cx="10566400" cy="6873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10F84B-27A8-6B44-BAB7-86209431095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194665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2AB3157-C3E7-18EC-460A-FAEB776A5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19E37C89-43AB-98ED-C7E0-CB4C135B65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74A41B0F-5A9E-6B77-D398-6C52182F1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9882A90-D0B2-76F3-870E-3A6D25C43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0F84B-27A8-6B44-BAB7-862094310954}" type="slidenum">
              <a:rPr lang="ru-RU" smtClean="0"/>
              <a:t>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296500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0FCF641D-41EC-E893-FB54-420D1D9621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F574EA9D-89F8-6425-3C9C-DE5EBF1139C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FBD2F5F6-7BFE-ACD7-8FB4-35EBAA378BD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4575D1A0-F9E3-0D19-B6FA-CDF52B2FD5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0F84B-27A8-6B44-BAB7-862094310954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8261030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2AB3157-C3E7-18EC-460A-FAEB776A5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19E37C89-43AB-98ED-C7E0-CB4C135B65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74A41B0F-5A9E-6B77-D398-6C52182F1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9882A90-D0B2-76F3-870E-3A6D25C43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0F84B-27A8-6B44-BAB7-862094310954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9472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22AB3157-C3E7-18EC-460A-FAEB776A5A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19E37C89-43AB-98ED-C7E0-CB4C135B65A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74A41B0F-5A9E-6B77-D398-6C52182F1A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C9882A90-D0B2-76F3-870E-3A6D25C43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0F84B-27A8-6B44-BAB7-862094310954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7306152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="" xmlns:a16="http://schemas.microsoft.com/office/drawing/2014/main" id="{B13A5BCA-F75E-EFA4-6B6E-D5CE856207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="" xmlns:a16="http://schemas.microsoft.com/office/drawing/2014/main" id="{FEF1AC9A-91CE-E852-4459-0590A7DDC7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="" xmlns:a16="http://schemas.microsoft.com/office/drawing/2014/main" id="{F1D8A850-78AD-AEA2-952D-1AB1155C53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="" xmlns:a16="http://schemas.microsoft.com/office/drawing/2014/main" id="{0AD1F722-2783-A1B8-835A-66A9C97BBB4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510F84B-27A8-6B44-BAB7-862094310954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40673598"/>
      </p:ext>
    </p:extLst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DEFAUL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>
        <a:spcBef>
          <a:spcPts val="0"/>
        </a:spcBef>
        <a:buFont typeface="Arial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>
        <a:spcBef>
          <a:spcPts val="0"/>
        </a:spcBef>
        <a:buFont typeface="Arial"/>
        <a:buChar char="–"/>
        <a:defRPr sz="28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spcBef>
          <a:spcPts val="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spcBef>
          <a:spcPts val="0"/>
        </a:spcBef>
        <a:buFont typeface="Arial"/>
        <a:buChar char="–"/>
        <a:defRPr sz="20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spcBef>
          <a:spcPts val="0"/>
        </a:spcBef>
        <a:buFont typeface="Arial"/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spcBef>
          <a:spcPts val="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png"/><Relationship Id="rId6" Type="http://schemas.openxmlformats.org/officeDocument/2006/relationships/image" Target="../media/image5.png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Relationship Id="rId11" Type="http://schemas.openxmlformats.org/officeDocument/2006/relationships/image" Target="../media/image10.png"/><Relationship Id="rId12" Type="http://schemas.openxmlformats.org/officeDocument/2006/relationships/image" Target="../media/image11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chart" Target="../charts/char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chart" Target="../charts/chart2.xml"/><Relationship Id="rId4" Type="http://schemas.openxmlformats.org/officeDocument/2006/relationships/chart" Target="../charts/chart3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chart" Target="../charts/chart4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chart" Target="../charts/chart5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 name="Slide 4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" name="Text 1"/>
          <p:cNvSpPr/>
          <p:nvPr/>
        </p:nvSpPr>
        <p:spPr bwMode="auto">
          <a:xfrm>
            <a:off x="788899" y="3901442"/>
            <a:ext cx="21000625" cy="639576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140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Название подразделения</a:t>
            </a:r>
          </a:p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88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Итоги 2024: вовлеченность, лояльность и оценка руководства</a:t>
            </a:r>
          </a:p>
        </p:txBody>
      </p:sp>
      <p:sp>
        <p:nvSpPr>
          <p:cNvPr id="2" name="Shape 0"/>
          <p:cNvSpPr/>
          <p:nvPr/>
        </p:nvSpPr>
        <p:spPr bwMode="auto">
          <a:xfrm>
            <a:off x="788987" y="762000"/>
            <a:ext cx="3021489" cy="1052812"/>
          </a:xfrm>
          <a:prstGeom prst="rect">
            <a:avLst/>
          </a:prstGeom>
          <a:noFill/>
          <a:ln/>
        </p:spPr>
      </p:sp>
      <p:pic>
        <p:nvPicPr>
          <p:cNvPr id="3" name="Image 0" descr=" 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88899" y="762000"/>
            <a:ext cx="3021490" cy="1052812"/>
          </a:xfrm>
          <a:prstGeom prst="rect">
            <a:avLst/>
          </a:prstGeom>
        </p:spPr>
      </p:pic>
      <p:pic>
        <p:nvPicPr>
          <p:cNvPr id="6" name="Image 1" descr=" 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0" y="11427369"/>
            <a:ext cx="24387048" cy="25402"/>
          </a:xfrm>
          <a:prstGeom prst="rect">
            <a:avLst/>
          </a:prstGeom>
        </p:spPr>
      </p:pic>
      <p:pic>
        <p:nvPicPr>
          <p:cNvPr id="7" name="Image 2" descr=" 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>
            <a:off x="21325965" y="0"/>
            <a:ext cx="25462" cy="11440072"/>
          </a:xfrm>
          <a:prstGeom prst="rect">
            <a:avLst/>
          </a:prstGeom>
        </p:spPr>
      </p:pic>
      <p:pic>
        <p:nvPicPr>
          <p:cNvPr id="8" name="Image 3" descr=" "/>
          <p:cNvPicPr>
            <a:picLocks noChangeAspect="1"/>
          </p:cNvPicPr>
          <p:nvPr/>
        </p:nvPicPr>
        <p:blipFill>
          <a:blip r:embed="rId5"/>
          <a:stretch/>
        </p:blipFill>
        <p:spPr bwMode="auto">
          <a:xfrm>
            <a:off x="18277575" y="7688835"/>
            <a:ext cx="25462" cy="6027164"/>
          </a:xfrm>
          <a:prstGeom prst="rect">
            <a:avLst/>
          </a:prstGeom>
        </p:spPr>
      </p:pic>
      <p:pic>
        <p:nvPicPr>
          <p:cNvPr id="9" name="Image 4" descr=" "/>
          <p:cNvPicPr>
            <a:picLocks noChangeAspect="1"/>
          </p:cNvPicPr>
          <p:nvPr/>
        </p:nvPicPr>
        <p:blipFill>
          <a:blip r:embed="rId6"/>
          <a:stretch/>
        </p:blipFill>
        <p:spPr bwMode="auto">
          <a:xfrm>
            <a:off x="13680850" y="7605292"/>
            <a:ext cx="7670522" cy="3834781"/>
          </a:xfrm>
          <a:prstGeom prst="rect">
            <a:avLst/>
          </a:prstGeom>
        </p:spPr>
      </p:pic>
      <p:pic>
        <p:nvPicPr>
          <p:cNvPr id="10" name="Image 5" descr=" "/>
          <p:cNvPicPr>
            <a:picLocks noChangeAspect="1"/>
          </p:cNvPicPr>
          <p:nvPr/>
        </p:nvPicPr>
        <p:blipFill>
          <a:blip r:embed="rId7"/>
          <a:stretch/>
        </p:blipFill>
        <p:spPr bwMode="auto">
          <a:xfrm>
            <a:off x="13705013" y="6837935"/>
            <a:ext cx="4597975" cy="4597400"/>
          </a:xfrm>
          <a:prstGeom prst="rect">
            <a:avLst/>
          </a:prstGeom>
        </p:spPr>
      </p:pic>
      <p:pic>
        <p:nvPicPr>
          <p:cNvPr id="11" name="Image 6" descr=" "/>
          <p:cNvPicPr>
            <a:picLocks noChangeAspect="1"/>
          </p:cNvPicPr>
          <p:nvPr/>
        </p:nvPicPr>
        <p:blipFill>
          <a:blip r:embed="rId8"/>
          <a:stretch/>
        </p:blipFill>
        <p:spPr bwMode="auto">
          <a:xfrm>
            <a:off x="18276964" y="11427372"/>
            <a:ext cx="3061703" cy="2288628"/>
          </a:xfrm>
          <a:prstGeom prst="rect">
            <a:avLst/>
          </a:prstGeom>
        </p:spPr>
      </p:pic>
      <p:pic>
        <p:nvPicPr>
          <p:cNvPr id="12" name="Image 7" descr=" "/>
          <p:cNvPicPr>
            <a:picLocks noChangeAspect="1"/>
          </p:cNvPicPr>
          <p:nvPr/>
        </p:nvPicPr>
        <p:blipFill>
          <a:blip r:embed="rId9"/>
          <a:stretch/>
        </p:blipFill>
        <p:spPr bwMode="auto">
          <a:xfrm>
            <a:off x="10656632" y="11427372"/>
            <a:ext cx="3061703" cy="2288628"/>
          </a:xfrm>
          <a:prstGeom prst="rect">
            <a:avLst/>
          </a:prstGeom>
        </p:spPr>
      </p:pic>
      <p:pic>
        <p:nvPicPr>
          <p:cNvPr id="13" name="Image 8" descr=" "/>
          <p:cNvPicPr>
            <a:picLocks noChangeAspect="1"/>
          </p:cNvPicPr>
          <p:nvPr/>
        </p:nvPicPr>
        <p:blipFill>
          <a:blip r:embed="rId10"/>
          <a:stretch/>
        </p:blipFill>
        <p:spPr bwMode="auto">
          <a:xfrm>
            <a:off x="10656632" y="8391452"/>
            <a:ext cx="3061703" cy="3061320"/>
          </a:xfrm>
          <a:prstGeom prst="rect">
            <a:avLst/>
          </a:prstGeom>
        </p:spPr>
      </p:pic>
      <p:pic>
        <p:nvPicPr>
          <p:cNvPr id="14" name="Image 9" descr=" "/>
          <p:cNvPicPr>
            <a:picLocks noChangeAspect="1"/>
          </p:cNvPicPr>
          <p:nvPr/>
        </p:nvPicPr>
        <p:blipFill>
          <a:blip r:embed="rId11"/>
          <a:stretch/>
        </p:blipFill>
        <p:spPr bwMode="auto">
          <a:xfrm>
            <a:off x="21325345" y="0"/>
            <a:ext cx="3061703" cy="2293046"/>
          </a:xfrm>
          <a:prstGeom prst="rect">
            <a:avLst/>
          </a:prstGeom>
        </p:spPr>
      </p:pic>
      <p:pic>
        <p:nvPicPr>
          <p:cNvPr id="15" name="Image 10" descr=" "/>
          <p:cNvPicPr>
            <a:picLocks noChangeAspect="1"/>
          </p:cNvPicPr>
          <p:nvPr/>
        </p:nvPicPr>
        <p:blipFill>
          <a:blip r:embed="rId12"/>
          <a:stretch/>
        </p:blipFill>
        <p:spPr bwMode="auto">
          <a:xfrm>
            <a:off x="18289046" y="0"/>
            <a:ext cx="3061703" cy="229304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B92BB1E1-7CAF-0AE1-3651-813E77F2A01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="" xmlns:a16="http://schemas.microsoft.com/office/drawing/2014/main" id="{7411BBE7-77A8-EF98-899D-53604C2ACBBF}"/>
              </a:ext>
            </a:extLst>
          </p:cNvPr>
          <p:cNvSpPr/>
          <p:nvPr/>
        </p:nvSpPr>
        <p:spPr bwMode="auto">
          <a:xfrm>
            <a:off x="654428" y="647253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96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Оценка руководителей</a:t>
            </a:r>
          </a:p>
        </p:txBody>
      </p:sp>
      <p:sp>
        <p:nvSpPr>
          <p:cNvPr id="4" name="Text 1">
            <a:extLst>
              <a:ext uri="{FF2B5EF4-FFF2-40B4-BE49-F238E27FC236}">
                <a16:creationId xmlns="" xmlns:a16="http://schemas.microsoft.com/office/drawing/2014/main" id="{483E0DF7-9859-BF54-85E5-4F414FCABB86}"/>
              </a:ext>
            </a:extLst>
          </p:cNvPr>
          <p:cNvSpPr/>
          <p:nvPr/>
        </p:nvSpPr>
        <p:spPr bwMode="auto">
          <a:xfrm>
            <a:off x="654428" y="1547308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4800" i="1" dirty="0">
                <a:solidFill>
                  <a:schemeClr val="bg1"/>
                </a:solidFill>
                <a:latin typeface="TT Interphases Pro Regular"/>
                <a:ea typeface="TT Interphases Pro Regular"/>
                <a:cs typeface="TT Interphases Pro Regular"/>
              </a:rPr>
              <a:t>ФИО руководителя подразделения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1A3FC485-1E62-A486-018F-79B7DD04C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5450305"/>
              </p:ext>
            </p:extLst>
          </p:nvPr>
        </p:nvGraphicFramePr>
        <p:xfrm>
          <a:off x="654428" y="3180676"/>
          <a:ext cx="20269197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227">
                  <a:extLst>
                    <a:ext uri="{9D8B030D-6E8A-4147-A177-3AD203B41FA5}">
                      <a16:colId xmlns="" xmlns:a16="http://schemas.microsoft.com/office/drawing/2014/main" val="3424338010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2570097888"/>
                    </a:ext>
                  </a:extLst>
                </a:gridCol>
                <a:gridCol w="3524431">
                  <a:extLst>
                    <a:ext uri="{9D8B030D-6E8A-4147-A177-3AD203B41FA5}">
                      <a16:colId xmlns="" xmlns:a16="http://schemas.microsoft.com/office/drawing/2014/main" val="3634911046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1501874861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107847647"/>
                    </a:ext>
                  </a:extLst>
                </a:gridCol>
              </a:tblGrid>
              <a:tr h="640977">
                <a:tc rowSpan="2"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Экспертность в сфере менеджмента и управления командой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Прямые подчиненные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Подчиненные ниже уровнем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Функциональные подчиненные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Среднее по компании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0218362"/>
                  </a:ext>
                </a:extLst>
              </a:tr>
              <a:tr h="64097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Х,Х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Х,Х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Х,Х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X</a:t>
                      </a:r>
                      <a:r>
                        <a:rPr lang="ru-RU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,</a:t>
                      </a:r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XX</a:t>
                      </a:r>
                      <a:endParaRPr lang="ru-RU" sz="4800" b="1" dirty="0">
                        <a:solidFill>
                          <a:srgbClr val="E3E3E3"/>
                        </a:solidFill>
                        <a:latin typeface="TT Interphases Pro Regula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2487162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="" xmlns:a16="http://schemas.microsoft.com/office/drawing/2014/main" id="{5E3C33BD-A044-1E35-77CB-8FA8B8E0F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955020"/>
              </p:ext>
            </p:extLst>
          </p:nvPr>
        </p:nvGraphicFramePr>
        <p:xfrm>
          <a:off x="654429" y="5803748"/>
          <a:ext cx="18655547" cy="7264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22F397-617A-7E76-092E-A81F9A151F87}"/>
              </a:ext>
            </a:extLst>
          </p:cNvPr>
          <p:cNvSpPr txBox="1"/>
          <p:nvPr/>
        </p:nvSpPr>
        <p:spPr>
          <a:xfrm>
            <a:off x="19309975" y="6481481"/>
            <a:ext cx="4679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E3E3E3"/>
                </a:solidFill>
                <a:latin typeface="TT Interphases Pro Regular"/>
              </a:rPr>
              <a:t>Обратная </a:t>
            </a:r>
            <a:r>
              <a:rPr lang="en-US" sz="2800" dirty="0" smtClean="0">
                <a:solidFill>
                  <a:srgbClr val="E3E3E3"/>
                </a:solidFill>
                <a:latin typeface="TT Interphases Pro Regular"/>
              </a:rPr>
              <a:t>c</a:t>
            </a:r>
            <a:r>
              <a:rPr lang="ru-RU" sz="2800" dirty="0" smtClean="0">
                <a:solidFill>
                  <a:srgbClr val="E3E3E3"/>
                </a:solidFill>
                <a:latin typeface="TT Interphases Pro Regular"/>
              </a:rPr>
              <a:t>вязь</a:t>
            </a:r>
            <a:endParaRPr lang="ru-RU" sz="2800" dirty="0">
              <a:solidFill>
                <a:srgbClr val="E3E3E3"/>
              </a:solidFill>
              <a:latin typeface="TT Interphase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427173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9A1CDDF0-9069-861D-8C73-094D58B7D243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="" xmlns:a16="http://schemas.microsoft.com/office/drawing/2014/main" id="{B8A49548-7E57-6C5D-0104-3483EFE4EDF4}"/>
              </a:ext>
            </a:extLst>
          </p:cNvPr>
          <p:cNvSpPr/>
          <p:nvPr/>
        </p:nvSpPr>
        <p:spPr bwMode="auto">
          <a:xfrm>
            <a:off x="654428" y="647253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96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Оценка руководителей</a:t>
            </a:r>
          </a:p>
        </p:txBody>
      </p:sp>
      <p:graphicFrame>
        <p:nvGraphicFramePr>
          <p:cNvPr id="7" name="Диаграмма 6">
            <a:extLst>
              <a:ext uri="{FF2B5EF4-FFF2-40B4-BE49-F238E27FC236}">
                <a16:creationId xmlns="" xmlns:a16="http://schemas.microsoft.com/office/drawing/2014/main" id="{626FB4C8-7318-3BB5-4FD9-2AFF68BFDFC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750456398"/>
              </p:ext>
            </p:extLst>
          </p:nvPr>
        </p:nvGraphicFramePr>
        <p:xfrm>
          <a:off x="385487" y="2719887"/>
          <a:ext cx="18924489" cy="4980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2" name="Диаграмма 1">
            <a:extLst>
              <a:ext uri="{FF2B5EF4-FFF2-40B4-BE49-F238E27FC236}">
                <a16:creationId xmlns="" xmlns:a16="http://schemas.microsoft.com/office/drawing/2014/main" id="{E4263B2B-EF1E-6AE9-A0A1-A756AD43CB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55569178"/>
              </p:ext>
            </p:extLst>
          </p:nvPr>
        </p:nvGraphicFramePr>
        <p:xfrm>
          <a:off x="385487" y="7973203"/>
          <a:ext cx="18924489" cy="498079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5" name="TextBox 4">
            <a:extLst>
              <a:ext uri="{FF2B5EF4-FFF2-40B4-BE49-F238E27FC236}">
                <a16:creationId xmlns="" xmlns:a16="http://schemas.microsoft.com/office/drawing/2014/main" id="{DEA155E7-AD53-8931-448A-796E2B898294}"/>
              </a:ext>
            </a:extLst>
          </p:cNvPr>
          <p:cNvSpPr txBox="1"/>
          <p:nvPr/>
        </p:nvSpPr>
        <p:spPr bwMode="auto">
          <a:xfrm>
            <a:off x="19322111" y="3394401"/>
            <a:ext cx="4679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E3E3E3"/>
                </a:solidFill>
                <a:latin typeface="TT Interphases Pro Regular"/>
              </a:rPr>
              <a:t>Обратная </a:t>
            </a:r>
            <a:r>
              <a:rPr lang="ru-RU" sz="2800" dirty="0" smtClean="0">
                <a:solidFill>
                  <a:srgbClr val="E3E3E3"/>
                </a:solidFill>
                <a:latin typeface="TT Interphases Pro Regular"/>
              </a:rPr>
              <a:t>связь</a:t>
            </a:r>
            <a:endParaRPr lang="ru-RU" sz="2800" dirty="0">
              <a:solidFill>
                <a:srgbClr val="E3E3E3"/>
              </a:solidFill>
              <a:latin typeface="TT Interphases Pro Regular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82F76B87-6EA2-CD64-86FE-B9F0B5C5DE67}"/>
              </a:ext>
            </a:extLst>
          </p:cNvPr>
          <p:cNvSpPr txBox="1"/>
          <p:nvPr/>
        </p:nvSpPr>
        <p:spPr bwMode="auto">
          <a:xfrm>
            <a:off x="19322111" y="8647717"/>
            <a:ext cx="4679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E3E3E3"/>
                </a:solidFill>
                <a:latin typeface="TT Interphases Pro Regular"/>
              </a:rPr>
              <a:t>Обратная </a:t>
            </a:r>
            <a:r>
              <a:rPr lang="ru-RU" sz="2800" dirty="0" smtClean="0">
                <a:solidFill>
                  <a:srgbClr val="E3E3E3"/>
                </a:solidFill>
                <a:latin typeface="TT Interphases Pro Regular"/>
              </a:rPr>
              <a:t>связь</a:t>
            </a:r>
            <a:endParaRPr lang="ru-RU" sz="2800" dirty="0">
              <a:solidFill>
                <a:srgbClr val="E3E3E3"/>
              </a:solidFill>
              <a:latin typeface="TT Interphases Pro Regular"/>
            </a:endParaRPr>
          </a:p>
        </p:txBody>
      </p:sp>
      <p:sp>
        <p:nvSpPr>
          <p:cNvPr id="4" name="Text 1">
            <a:extLst>
              <a:ext uri="{FF2B5EF4-FFF2-40B4-BE49-F238E27FC236}">
                <a16:creationId xmlns="" xmlns:a16="http://schemas.microsoft.com/office/drawing/2014/main" id="{B223E83B-6630-EC86-E195-360E4F2E03AF}"/>
              </a:ext>
            </a:extLst>
          </p:cNvPr>
          <p:cNvSpPr/>
          <p:nvPr/>
        </p:nvSpPr>
        <p:spPr bwMode="auto">
          <a:xfrm>
            <a:off x="654428" y="1547308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4800" i="1" dirty="0">
                <a:solidFill>
                  <a:schemeClr val="bg1"/>
                </a:solidFill>
                <a:latin typeface="TT Interphases Pro Regular"/>
                <a:ea typeface="TT Interphases Pro Regular"/>
                <a:cs typeface="TT Interphases Pro Regular"/>
              </a:rPr>
              <a:t>ФИО руководителя подразделения</a:t>
            </a:r>
          </a:p>
        </p:txBody>
      </p:sp>
    </p:spTree>
    <p:extLst>
      <p:ext uri="{BB962C8B-B14F-4D97-AF65-F5344CB8AC3E}">
        <p14:creationId xmlns:p14="http://schemas.microsoft.com/office/powerpoint/2010/main" val="28161093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B92BB1E1-7CAF-0AE1-3651-813E77F2A01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="" xmlns:a16="http://schemas.microsoft.com/office/drawing/2014/main" id="{7411BBE7-77A8-EF98-899D-53604C2ACBBF}"/>
              </a:ext>
            </a:extLst>
          </p:cNvPr>
          <p:cNvSpPr/>
          <p:nvPr/>
        </p:nvSpPr>
        <p:spPr bwMode="auto">
          <a:xfrm>
            <a:off x="654428" y="647253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96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Оценка руководителей</a:t>
            </a:r>
          </a:p>
        </p:txBody>
      </p:sp>
      <p:sp>
        <p:nvSpPr>
          <p:cNvPr id="4" name="Text 1">
            <a:extLst>
              <a:ext uri="{FF2B5EF4-FFF2-40B4-BE49-F238E27FC236}">
                <a16:creationId xmlns="" xmlns:a16="http://schemas.microsoft.com/office/drawing/2014/main" id="{483E0DF7-9859-BF54-85E5-4F414FCABB86}"/>
              </a:ext>
            </a:extLst>
          </p:cNvPr>
          <p:cNvSpPr/>
          <p:nvPr/>
        </p:nvSpPr>
        <p:spPr bwMode="auto">
          <a:xfrm>
            <a:off x="654428" y="1547308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4800" i="1" dirty="0">
                <a:solidFill>
                  <a:schemeClr val="bg1"/>
                </a:solidFill>
                <a:latin typeface="TT Interphases Pro Regular"/>
                <a:ea typeface="TT Interphases Pro Regular"/>
                <a:cs typeface="TT Interphases Pro Regular"/>
              </a:rPr>
              <a:t>Губин Павел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1A3FC485-1E62-A486-018F-79B7DD04CB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4304942"/>
              </p:ext>
            </p:extLst>
          </p:nvPr>
        </p:nvGraphicFramePr>
        <p:xfrm>
          <a:off x="654428" y="3180676"/>
          <a:ext cx="16811684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227">
                  <a:extLst>
                    <a:ext uri="{9D8B030D-6E8A-4147-A177-3AD203B41FA5}">
                      <a16:colId xmlns="" xmlns:a16="http://schemas.microsoft.com/office/drawing/2014/main" val="3424338010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2570097888"/>
                    </a:ext>
                  </a:extLst>
                </a:gridCol>
                <a:gridCol w="3524431">
                  <a:extLst>
                    <a:ext uri="{9D8B030D-6E8A-4147-A177-3AD203B41FA5}">
                      <a16:colId xmlns="" xmlns:a16="http://schemas.microsoft.com/office/drawing/2014/main" val="3634911046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107847647"/>
                    </a:ext>
                  </a:extLst>
                </a:gridCol>
              </a:tblGrid>
              <a:tr h="640977">
                <a:tc rowSpan="2"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Экспертность в сфере менеджмента и управления командой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Прямые подчиненные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Функциональные подчиненные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Среднее по компании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0218362"/>
                  </a:ext>
                </a:extLst>
              </a:tr>
              <a:tr h="64097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7.7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Недостаточно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8.33</a:t>
                      </a:r>
                      <a:r>
                        <a:rPr lang="ru-RU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/>
                      </a:r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/>
                      </a:r>
                      <a:endParaRPr lang="ru-RU" sz="4800" b="1" dirty="0">
                        <a:solidFill>
                          <a:srgbClr val="E3E3E3"/>
                        </a:solidFill>
                        <a:latin typeface="TT Interphases Pro Regula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2487162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="" xmlns:a16="http://schemas.microsoft.com/office/drawing/2014/main" id="{5E3C33BD-A044-1E35-77CB-8FA8B8E0F47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298042599"/>
              </p:ext>
            </p:extLst>
          </p:nvPr>
        </p:nvGraphicFramePr>
        <p:xfrm>
          <a:off x="654429" y="5803748"/>
          <a:ext cx="18655547" cy="7264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22F397-617A-7E76-092E-A81F9A151F87}"/>
              </a:ext>
            </a:extLst>
          </p:cNvPr>
          <p:cNvSpPr txBox="1"/>
          <p:nvPr/>
        </p:nvSpPr>
        <p:spPr>
          <a:xfrm>
            <a:off x="19309975" y="6481481"/>
            <a:ext cx="4679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E3E3E3"/>
                </a:solidFill>
                <a:latin typeface="TT Interphases Pro Regular"/>
              </a:rPr>
              <a:t>Обратная связь:
1. Набрать дополнительный персонал на вакантные должности в отделе.
2. Чаще информировать команду о глобальных планах компании.
3. Рассмотреть возможность более равномерного распределения рабочей нагрузки среди сотрудников, чтобы избежать чрезмерной нагрузки на одного руководителя.</a:t>
            </a:r>
            <a:r>
              <a:rPr lang="en-US" sz="2800" dirty="0" smtClean="0">
                <a:solidFill>
                  <a:srgbClr val="E3E3E3"/>
                </a:solidFill>
                <a:latin typeface="TT Interphases Pro Regular"/>
              </a:rPr>
              <a:t/>
            </a:r>
            <a:r>
              <a:rPr lang="ru-RU" sz="2800" dirty="0" smtClean="0">
                <a:solidFill>
                  <a:srgbClr val="E3E3E3"/>
                </a:solidFill>
                <a:latin typeface="TT Interphases Pro Regular"/>
              </a:rPr>
              <a:t/>
            </a:r>
            <a:endParaRPr lang="ru-RU" sz="2800" dirty="0">
              <a:solidFill>
                <a:srgbClr val="E3E3E3"/>
              </a:solidFill>
              <a:latin typeface="TT Interphase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2876924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B92BB1E1-7CAF-0AE1-3651-813E77F2A018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="" xmlns:a16="http://schemas.microsoft.com/office/drawing/2014/main" id="{7411BBE7-77A8-EF98-899D-53604C2ACBBF}"/>
              </a:ext>
            </a:extLst>
          </p:cNvPr>
          <p:cNvSpPr/>
          <p:nvPr/>
        </p:nvSpPr>
        <p:spPr bwMode="auto">
          <a:xfrm>
            <a:off x="654428" y="647253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96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Оценка руководителей</a:t>
            </a:r>
          </a:p>
        </p:txBody>
      </p:sp>
      <p:sp>
        <p:nvSpPr>
          <p:cNvPr id="4" name="Text 1">
            <a:extLst>
              <a:ext uri="{FF2B5EF4-FFF2-40B4-BE49-F238E27FC236}">
                <a16:creationId xmlns="" xmlns:a16="http://schemas.microsoft.com/office/drawing/2014/main" id="{483E0DF7-9859-BF54-85E5-4F414FCABB86}"/>
              </a:ext>
            </a:extLst>
          </p:cNvPr>
          <p:cNvSpPr/>
          <p:nvPr/>
        </p:nvSpPr>
        <p:spPr bwMode="auto">
          <a:xfrm>
            <a:off x="654428" y="1547308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4800" i="1" dirty="0">
                <a:solidFill>
                  <a:schemeClr val="bg1"/>
                </a:solidFill>
                <a:latin typeface="TT Interphases Pro Regular"/>
                <a:ea typeface="TT Interphases Pro Regular"/>
                <a:cs typeface="TT Interphases Pro Regular"/>
              </a:rPr>
              <a:t>Губин Павел</a:t>
            </a: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1A3FC485-1E62-A486-018F-79B7DD04CB2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654428" y="3180676"/>
          <a:ext cx="16811684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227">
                  <a:extLst>
                    <a:ext uri="{9D8B030D-6E8A-4147-A177-3AD203B41FA5}">
                      <a16:colId xmlns="" xmlns:a16="http://schemas.microsoft.com/office/drawing/2014/main" val="3424338010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2570097888"/>
                    </a:ext>
                  </a:extLst>
                </a:gridCol>
                <a:gridCol w="3524431">
                  <a:extLst>
                    <a:ext uri="{9D8B030D-6E8A-4147-A177-3AD203B41FA5}">
                      <a16:colId xmlns="" xmlns:a16="http://schemas.microsoft.com/office/drawing/2014/main" val="3634911046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107847647"/>
                    </a:ext>
                  </a:extLst>
                </a:gridCol>
              </a:tblGrid>
              <a:tr h="640977">
                <a:tc rowSpan="2"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Экспертность в сфере менеджмента и управления командой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Прямые подчиненные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Функциональные подчиненные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Среднее по компании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0218362"/>
                  </a:ext>
                </a:extLst>
              </a:tr>
              <a:tr h="64097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7.7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26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Недостаточно данных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8.33</a:t>
                      </a:r>
                      <a:r>
                        <a:rPr lang="ru-RU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/>
                      </a:r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/>
                      </a:r>
                      <a:endParaRPr lang="ru-RU" sz="4800" b="1" dirty="0">
                        <a:solidFill>
                          <a:srgbClr val="E3E3E3"/>
                        </a:solidFill>
                        <a:latin typeface="TT Interphases Pro Regula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2487162"/>
                  </a:ext>
                </a:extLst>
              </a:tr>
            </a:tbl>
          </a:graphicData>
        </a:graphic>
      </p:graphicFrame>
      <p:graphicFrame>
        <p:nvGraphicFramePr>
          <p:cNvPr id="7" name="Диаграмма 6">
            <a:extLst>
              <a:ext uri="{FF2B5EF4-FFF2-40B4-BE49-F238E27FC236}">
                <a16:creationId xmlns="" xmlns:a16="http://schemas.microsoft.com/office/drawing/2014/main" id="{5E3C33BD-A044-1E35-77CB-8FA8B8E0F47E}"/>
              </a:ext>
            </a:extLst>
          </p:cNvPr>
          <p:cNvGraphicFramePr/>
          <p:nvPr>
            <p:extLst/>
          </p:nvPr>
        </p:nvGraphicFramePr>
        <p:xfrm>
          <a:off x="654429" y="5803748"/>
          <a:ext cx="18655547" cy="726499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E022F397-617A-7E76-092E-A81F9A151F87}"/>
              </a:ext>
            </a:extLst>
          </p:cNvPr>
          <p:cNvSpPr txBox="1"/>
          <p:nvPr/>
        </p:nvSpPr>
        <p:spPr>
          <a:xfrm>
            <a:off x="19309975" y="6481481"/>
            <a:ext cx="46795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>
                <a:solidFill>
                  <a:srgbClr val="E3E3E3"/>
                </a:solidFill>
                <a:latin typeface="TT Interphases Pro Regular"/>
              </a:rPr>
              <a:t>Обратная связь:
Недостаточно данных</a:t>
            </a:r>
            <a:r>
              <a:rPr lang="en-US" sz="2800" dirty="0" smtClean="0">
                <a:solidFill>
                  <a:srgbClr val="E3E3E3"/>
                </a:solidFill>
                <a:latin typeface="TT Interphases Pro Regular"/>
              </a:rPr>
              <a:t/>
            </a:r>
            <a:r>
              <a:rPr lang="ru-RU" sz="2800" dirty="0" smtClean="0">
                <a:solidFill>
                  <a:srgbClr val="E3E3E3"/>
                </a:solidFill>
                <a:latin typeface="TT Interphases Pro Regular"/>
              </a:rPr>
              <a:t/>
            </a:r>
            <a:endParaRPr lang="ru-RU" sz="2800" dirty="0">
              <a:solidFill>
                <a:srgbClr val="E3E3E3"/>
              </a:solidFill>
              <a:latin typeface="TT Interphases Pro Regular"/>
            </a:endParaRPr>
          </a:p>
        </p:txBody>
      </p:sp>
    </p:spTree>
    <p:extLst>
      <p:ext uri="{BB962C8B-B14F-4D97-AF65-F5344CB8AC3E}">
        <p14:creationId xmlns:p14="http://schemas.microsoft.com/office/powerpoint/2010/main" val="36858675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="" xmlns:a16="http://schemas.microsoft.com/office/drawing/2014/main" id="{AF9A1E46-3862-4ED8-3357-AC959153C475}"/>
            </a:ext>
          </a:extLst>
        </p:cNvPr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" name="Text 1">
            <a:extLst>
              <a:ext uri="{FF2B5EF4-FFF2-40B4-BE49-F238E27FC236}">
                <a16:creationId xmlns="" xmlns:a16="http://schemas.microsoft.com/office/drawing/2014/main" id="{DBE72B41-26A8-E6B2-8B14-DEE0B73B72AB}"/>
              </a:ext>
            </a:extLst>
          </p:cNvPr>
          <p:cNvSpPr/>
          <p:nvPr/>
        </p:nvSpPr>
        <p:spPr bwMode="auto">
          <a:xfrm>
            <a:off x="654428" y="647253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9600" dirty="0">
                <a:solidFill>
                  <a:srgbClr val="E3E3E3"/>
                </a:solidFill>
                <a:latin typeface="TT Interphases Pro Regular"/>
                <a:ea typeface="TT Interphases Pro Regular"/>
                <a:cs typeface="TT Interphases Pro Regular"/>
              </a:rPr>
              <a:t>Оценка руководителей</a:t>
            </a:r>
          </a:p>
        </p:txBody>
      </p:sp>
      <p:sp>
        <p:nvSpPr>
          <p:cNvPr id="4" name="Text 1">
            <a:extLst>
              <a:ext uri="{FF2B5EF4-FFF2-40B4-BE49-F238E27FC236}">
                <a16:creationId xmlns="" xmlns:a16="http://schemas.microsoft.com/office/drawing/2014/main" id="{68478D3A-6284-DC5C-DBBE-FE190B5845EA}"/>
              </a:ext>
            </a:extLst>
          </p:cNvPr>
          <p:cNvSpPr/>
          <p:nvPr/>
        </p:nvSpPr>
        <p:spPr bwMode="auto">
          <a:xfrm>
            <a:off x="654428" y="1547308"/>
            <a:ext cx="21000625" cy="180011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10000"/>
              </a:lnSpc>
              <a:spcAft>
                <a:spcPts val="4000"/>
              </a:spcAft>
              <a:buNone/>
              <a:defRPr/>
            </a:pPr>
            <a:r>
              <a:rPr lang="ru-RU" sz="4800" i="1" dirty="0" smtClean="0">
                <a:solidFill>
                  <a:schemeClr val="bg1"/>
                </a:solidFill>
                <a:latin typeface="TT Interphases Pro Regular"/>
                <a:ea typeface="TT Interphases Pro Regular"/>
                <a:cs typeface="TT Interphases Pro Regular"/>
              </a:rPr>
              <a:t>ФИО руководителя линейного</a:t>
            </a:r>
            <a:endParaRPr lang="ru-RU" sz="4800" i="1" dirty="0">
              <a:solidFill>
                <a:schemeClr val="bg1"/>
              </a:solidFill>
              <a:latin typeface="TT Interphases Pro Regular"/>
              <a:ea typeface="TT Interphases Pro Regular"/>
              <a:cs typeface="TT Interphases Pro Regular"/>
            </a:endParaRPr>
          </a:p>
        </p:txBody>
      </p:sp>
      <p:graphicFrame>
        <p:nvGraphicFramePr>
          <p:cNvPr id="6" name="Таблица 5">
            <a:extLst>
              <a:ext uri="{FF2B5EF4-FFF2-40B4-BE49-F238E27FC236}">
                <a16:creationId xmlns="" xmlns:a16="http://schemas.microsoft.com/office/drawing/2014/main" id="{D77AB770-868A-1D4C-3600-9D75BFED765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57533629"/>
              </p:ext>
            </p:extLst>
          </p:nvPr>
        </p:nvGraphicFramePr>
        <p:xfrm>
          <a:off x="654428" y="3180676"/>
          <a:ext cx="13287253" cy="1889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372227">
                  <a:extLst>
                    <a:ext uri="{9D8B030D-6E8A-4147-A177-3AD203B41FA5}">
                      <a16:colId xmlns="" xmlns:a16="http://schemas.microsoft.com/office/drawing/2014/main" val="3424338010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2570097888"/>
                    </a:ext>
                  </a:extLst>
                </a:gridCol>
                <a:gridCol w="3457513">
                  <a:extLst>
                    <a:ext uri="{9D8B030D-6E8A-4147-A177-3AD203B41FA5}">
                      <a16:colId xmlns="" xmlns:a16="http://schemas.microsoft.com/office/drawing/2014/main" val="107847647"/>
                    </a:ext>
                  </a:extLst>
                </a:gridCol>
              </a:tblGrid>
              <a:tr h="640977">
                <a:tc rowSpan="2">
                  <a:txBody>
                    <a:bodyPr/>
                    <a:lstStyle/>
                    <a:p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Экспертность в сфере менеджмента и управления командой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Прямые подчиненные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3200" b="1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Среднее по компании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00218362"/>
                  </a:ext>
                </a:extLst>
              </a:tr>
              <a:tr h="640977">
                <a:tc vMerge="1">
                  <a:txBody>
                    <a:bodyPr/>
                    <a:lstStyle/>
                    <a:p>
                      <a:endParaRPr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dirty="0">
                          <a:solidFill>
                            <a:srgbClr val="E3E3E3"/>
                          </a:solidFill>
                          <a:latin typeface="TT Interphases Pro Regular"/>
                        </a:rPr>
                        <a:t>Х,Х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X</a:t>
                      </a:r>
                      <a:r>
                        <a:rPr lang="ru-RU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,</a:t>
                      </a:r>
                      <a:r>
                        <a:rPr lang="en-US" sz="4800" b="1" dirty="0" smtClean="0">
                          <a:solidFill>
                            <a:srgbClr val="E3E3E3"/>
                          </a:solidFill>
                          <a:latin typeface="TT Interphases Pro Regular"/>
                        </a:rPr>
                        <a:t>XX</a:t>
                      </a:r>
                      <a:endParaRPr lang="ru-RU" sz="4800" b="1" dirty="0">
                        <a:solidFill>
                          <a:srgbClr val="E3E3E3"/>
                        </a:solidFill>
                        <a:latin typeface="TT Interphases Pro Regular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402487162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="" xmlns:a16="http://schemas.microsoft.com/office/drawing/2014/main" id="{ADDEF2ED-FA51-F83F-FC6D-B68072CE5C32}"/>
              </a:ext>
            </a:extLst>
          </p:cNvPr>
          <p:cNvSpPr txBox="1"/>
          <p:nvPr/>
        </p:nvSpPr>
        <p:spPr>
          <a:xfrm>
            <a:off x="16945270" y="6591168"/>
            <a:ext cx="744190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800" dirty="0" smtClean="0">
                <a:solidFill>
                  <a:srgbClr val="E3E3E3"/>
                </a:solidFill>
                <a:latin typeface="TT Interphases Pro Regular"/>
              </a:rPr>
              <a:t>Обратная связь</a:t>
            </a:r>
            <a:endParaRPr lang="ru-RU" sz="2800" dirty="0">
              <a:solidFill>
                <a:srgbClr val="E3E3E3"/>
              </a:solidFill>
              <a:latin typeface="TT Interphases Pro Regular"/>
            </a:endParaRPr>
          </a:p>
        </p:txBody>
      </p:sp>
      <p:sp>
        <p:nvSpPr>
          <p:cNvPr id="2" name="Прямоугольник с одним усеченным углом 1">
            <a:extLst>
              <a:ext uri="{FF2B5EF4-FFF2-40B4-BE49-F238E27FC236}">
                <a16:creationId xmlns="" xmlns:a16="http://schemas.microsoft.com/office/drawing/2014/main" id="{F79145E0-B365-EFA1-ACF8-E5B7A105EEA1}"/>
              </a:ext>
            </a:extLst>
          </p:cNvPr>
          <p:cNvSpPr/>
          <p:nvPr/>
        </p:nvSpPr>
        <p:spPr>
          <a:xfrm>
            <a:off x="397623" y="7973997"/>
            <a:ext cx="2340000" cy="23400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graphicFrame>
        <p:nvGraphicFramePr>
          <p:cNvPr id="5" name="Таблица 4">
            <a:extLst>
              <a:ext uri="{FF2B5EF4-FFF2-40B4-BE49-F238E27FC236}">
                <a16:creationId xmlns="" xmlns:a16="http://schemas.microsoft.com/office/drawing/2014/main" id="{7D733E10-69B5-4C10-1F6E-4C6326DB5C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83660"/>
              </p:ext>
            </p:extLst>
          </p:nvPr>
        </p:nvGraphicFramePr>
        <p:xfrm>
          <a:off x="0" y="5803748"/>
          <a:ext cx="16258118" cy="1310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129059">
                  <a:extLst>
                    <a:ext uri="{9D8B030D-6E8A-4147-A177-3AD203B41FA5}">
                      <a16:colId xmlns="" xmlns:a16="http://schemas.microsoft.com/office/drawing/2014/main" val="854519759"/>
                    </a:ext>
                  </a:extLst>
                </a:gridCol>
                <a:gridCol w="8129059">
                  <a:extLst>
                    <a:ext uri="{9D8B030D-6E8A-4147-A177-3AD203B41FA5}">
                      <a16:colId xmlns="" xmlns:a16="http://schemas.microsoft.com/office/drawing/2014/main" val="27279775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ru-RU" sz="4800" b="1" dirty="0">
                          <a:solidFill>
                            <a:srgbClr val="E3E3E3"/>
                          </a:solidFill>
                        </a:rPr>
                        <a:t>Сильные стороны</a:t>
                      </a:r>
                    </a:p>
                    <a:p>
                      <a:pPr algn="ctr"/>
                      <a:r>
                        <a:rPr lang="ru-RU" sz="3200" b="0" dirty="0">
                          <a:solidFill>
                            <a:srgbClr val="E3E3E3"/>
                          </a:solidFill>
                        </a:rPr>
                        <a:t>(более 70% сотрудников оценили позитивно)</a:t>
                      </a:r>
                      <a:endParaRPr lang="ru-RU" sz="3200" b="0" dirty="0">
                        <a:solidFill>
                          <a:srgbClr val="E3E3E3"/>
                        </a:solidFill>
                        <a:latin typeface="TT Interphases Pro Regular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4800" b="1" dirty="0">
                          <a:solidFill>
                            <a:srgbClr val="E3E3E3"/>
                          </a:solidFill>
                        </a:rPr>
                        <a:t>Зоны развития</a:t>
                      </a:r>
                    </a:p>
                    <a:p>
                      <a:pPr algn="ctr"/>
                      <a:r>
                        <a:rPr lang="ru-RU" sz="3200" b="0" dirty="0">
                          <a:solidFill>
                            <a:srgbClr val="E3E3E3"/>
                          </a:solidFill>
                        </a:rPr>
                        <a:t>(менее 70% сотрудников оценили позитивно)</a:t>
                      </a:r>
                      <a:endParaRPr lang="ru-RU" sz="3200" b="0" dirty="0">
                        <a:solidFill>
                          <a:srgbClr val="E3E3E3"/>
                        </a:solidFill>
                        <a:latin typeface="TT Interphases Pro Regular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994503020"/>
                  </a:ext>
                </a:extLst>
              </a:tr>
            </a:tbl>
          </a:graphicData>
        </a:graphic>
      </p:graphicFrame>
      <p:sp>
        <p:nvSpPr>
          <p:cNvPr id="9" name="Прямоугольник с одним усеченным углом 8">
            <a:extLst>
              <a:ext uri="{FF2B5EF4-FFF2-40B4-BE49-F238E27FC236}">
                <a16:creationId xmlns="" xmlns:a16="http://schemas.microsoft.com/office/drawing/2014/main" id="{BCDEE07E-F486-54C4-4222-0B5971C3C16C}"/>
              </a:ext>
            </a:extLst>
          </p:cNvPr>
          <p:cNvSpPr/>
          <p:nvPr/>
        </p:nvSpPr>
        <p:spPr bwMode="auto">
          <a:xfrm>
            <a:off x="8684607" y="7973997"/>
            <a:ext cx="2340000" cy="2340000"/>
          </a:xfrm>
          <a:prstGeom prst="snip1Rect">
            <a:avLst/>
          </a:prstGeom>
          <a:solidFill>
            <a:srgbClr val="FB71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0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с одним усеченным углом 9">
            <a:extLst>
              <a:ext uri="{FF2B5EF4-FFF2-40B4-BE49-F238E27FC236}">
                <a16:creationId xmlns="" xmlns:a16="http://schemas.microsoft.com/office/drawing/2014/main" id="{B888B1E3-E0B9-4EAA-7682-26B5D974DECF}"/>
              </a:ext>
            </a:extLst>
          </p:cNvPr>
          <p:cNvSpPr/>
          <p:nvPr/>
        </p:nvSpPr>
        <p:spPr bwMode="auto">
          <a:xfrm>
            <a:off x="3159951" y="7973997"/>
            <a:ext cx="2340000" cy="2340000"/>
          </a:xfrm>
          <a:prstGeom prst="snip1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1" name="Прямоугольник с одним усеченным углом 10">
            <a:extLst>
              <a:ext uri="{FF2B5EF4-FFF2-40B4-BE49-F238E27FC236}">
                <a16:creationId xmlns="" xmlns:a16="http://schemas.microsoft.com/office/drawing/2014/main" id="{4E0CC408-906B-E591-4F0F-A5A01C43D288}"/>
              </a:ext>
            </a:extLst>
          </p:cNvPr>
          <p:cNvSpPr/>
          <p:nvPr/>
        </p:nvSpPr>
        <p:spPr bwMode="auto">
          <a:xfrm>
            <a:off x="5922279" y="7973997"/>
            <a:ext cx="2340000" cy="2340000"/>
          </a:xfrm>
          <a:prstGeom prst="snip1Rect">
            <a:avLst/>
          </a:prstGeom>
          <a:solidFill>
            <a:srgbClr val="A9D18E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2" name="Прямоугольник с одним усеченным углом 11">
            <a:extLst>
              <a:ext uri="{FF2B5EF4-FFF2-40B4-BE49-F238E27FC236}">
                <a16:creationId xmlns="" xmlns:a16="http://schemas.microsoft.com/office/drawing/2014/main" id="{E7BA5F7F-6184-AF48-025F-27EFAEAC92D2}"/>
              </a:ext>
            </a:extLst>
          </p:cNvPr>
          <p:cNvSpPr/>
          <p:nvPr/>
        </p:nvSpPr>
        <p:spPr bwMode="auto">
          <a:xfrm>
            <a:off x="11446935" y="7973997"/>
            <a:ext cx="2340000" cy="2340000"/>
          </a:xfrm>
          <a:prstGeom prst="snip1Rect">
            <a:avLst/>
          </a:prstGeom>
          <a:solidFill>
            <a:srgbClr val="FB71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3" name="Прямоугольник с одним усеченным углом 9">
            <a:extLst>
              <a:ext uri="{FF2B5EF4-FFF2-40B4-BE49-F238E27FC236}">
                <a16:creationId xmlns="" xmlns:a16="http://schemas.microsoft.com/office/drawing/2014/main" id="{B888B1E3-E0B9-4EAA-7682-26B5D974DECF}"/>
              </a:ext>
            </a:extLst>
          </p:cNvPr>
          <p:cNvSpPr/>
          <p:nvPr/>
        </p:nvSpPr>
        <p:spPr bwMode="auto">
          <a:xfrm>
            <a:off x="14209263" y="7973997"/>
            <a:ext cx="2340000" cy="2340000"/>
          </a:xfrm>
          <a:prstGeom prst="snip1Rect">
            <a:avLst/>
          </a:prstGeom>
          <a:solidFill>
            <a:srgbClr val="FB71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n2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с одним усеченным углом 1">
            <a:extLst>
              <a:ext uri="{FF2B5EF4-FFF2-40B4-BE49-F238E27FC236}">
                <a16:creationId xmlns="" xmlns:a16="http://schemas.microsoft.com/office/drawing/2014/main" id="{F79145E0-B365-EFA1-ACF8-E5B7A105EEA1}"/>
              </a:ext>
            </a:extLst>
          </p:cNvPr>
          <p:cNvSpPr/>
          <p:nvPr/>
        </p:nvSpPr>
        <p:spPr bwMode="auto">
          <a:xfrm>
            <a:off x="422352" y="10717197"/>
            <a:ext cx="2340000" cy="23400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5" name="Прямоугольник с одним усеченным углом 8">
            <a:extLst>
              <a:ext uri="{FF2B5EF4-FFF2-40B4-BE49-F238E27FC236}">
                <a16:creationId xmlns="" xmlns:a16="http://schemas.microsoft.com/office/drawing/2014/main" id="{BCDEE07E-F486-54C4-4222-0B5971C3C16C}"/>
              </a:ext>
            </a:extLst>
          </p:cNvPr>
          <p:cNvSpPr/>
          <p:nvPr/>
        </p:nvSpPr>
        <p:spPr bwMode="auto">
          <a:xfrm>
            <a:off x="8709336" y="10717197"/>
            <a:ext cx="2340000" cy="2340000"/>
          </a:xfrm>
          <a:prstGeom prst="snip1Rect">
            <a:avLst/>
          </a:prstGeom>
          <a:solidFill>
            <a:srgbClr val="FB71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n</a:t>
            </a:r>
            <a:r>
              <a:rPr lang="en-US" smtClean="0">
                <a:solidFill>
                  <a:schemeClr val="tx1"/>
                </a:solidFill>
              </a:rPr>
              <a:t>3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6" name="Прямоугольник с одним усеченным углом 9">
            <a:extLst>
              <a:ext uri="{FF2B5EF4-FFF2-40B4-BE49-F238E27FC236}">
                <a16:creationId xmlns="" xmlns:a16="http://schemas.microsoft.com/office/drawing/2014/main" id="{B888B1E3-E0B9-4EAA-7682-26B5D974DECF}"/>
              </a:ext>
            </a:extLst>
          </p:cNvPr>
          <p:cNvSpPr/>
          <p:nvPr/>
        </p:nvSpPr>
        <p:spPr bwMode="auto">
          <a:xfrm>
            <a:off x="3184680" y="10717197"/>
            <a:ext cx="2340000" cy="2340000"/>
          </a:xfrm>
          <a:prstGeom prst="snip1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p</a:t>
            </a:r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8" name="Прямоугольник с одним усеченным углом 11">
            <a:extLst>
              <a:ext uri="{FF2B5EF4-FFF2-40B4-BE49-F238E27FC236}">
                <a16:creationId xmlns="" xmlns:a16="http://schemas.microsoft.com/office/drawing/2014/main" id="{E7BA5F7F-6184-AF48-025F-27EFAEAC92D2}"/>
              </a:ext>
            </a:extLst>
          </p:cNvPr>
          <p:cNvSpPr/>
          <p:nvPr/>
        </p:nvSpPr>
        <p:spPr bwMode="auto">
          <a:xfrm>
            <a:off x="11471664" y="10717197"/>
            <a:ext cx="2340000" cy="2340000"/>
          </a:xfrm>
          <a:prstGeom prst="snip1Rect">
            <a:avLst/>
          </a:prstGeom>
          <a:solidFill>
            <a:srgbClr val="FB7185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n4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40481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Arial"/>
        <a:cs typeface="Arial"/>
      </a:majorFont>
      <a:minorFont>
        <a:latin typeface="Calibri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Гид в гид 3 квартал" id="{7E653CE4-BC32-1A47-8A61-6EBFAC26F92E}" vid="{0CBD93CB-0663-A046-8565-5F79CCCC9AE8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7104</TotalTime>
  <Words>175</Words>
  <Application>Microsoft Office PowerPoint</Application>
  <DocSecurity>0</DocSecurity>
  <PresentationFormat>Произвольный</PresentationFormat>
  <Paragraphs>70</Paragraphs>
  <Slides>6</Slides>
  <Notes>5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0" baseType="lpstr">
      <vt:lpstr>Calibri</vt:lpstr>
      <vt:lpstr>Arial</vt:lpstr>
      <vt:lpstr>TT Interphases Pro Regular</vt:lpstr>
      <vt:lpstr>Office Theme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Manager/>
  <Company>PptxGenJS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keywords/>
  <dc:description/>
  <cp:lastModifiedBy>zalex</cp:lastModifiedBy>
  <cp:revision>82</cp:revision>
  <dcterms:created xsi:type="dcterms:W3CDTF">2024-08-01T13:09:05Z</dcterms:created>
  <dcterms:modified xsi:type="dcterms:W3CDTF">2025-04-09T17:52:09Z</dcterms:modified>
  <cp:category/>
  <dc:identifier/>
  <cp:contentStatus/>
  <dc:language/>
  <cp:version/>
</cp:coreProperties>
</file>