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1" r:id="rId3"/>
    <p:sldId id="272" r:id="rId4"/>
    <p:sldId id="278" r:id="rId5"/>
    <p:sldId id="279" r:id="rId6"/>
    <p:sldId id="275" r:id="rId7"/>
  </p:sldIdLst>
  <p:sldSz cx="24387175" cy="13716000"/>
  <p:notesSz cx="24387175" cy="13716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185"/>
    <a:srgbClr val="A9D18E"/>
    <a:srgbClr val="FFFF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59" autoAdjust="0"/>
    <p:restoredTop sz="94170"/>
  </p:normalViewPr>
  <p:slideViewPr>
    <p:cSldViewPr snapToGrid="0" snapToObjects="1">
      <p:cViewPr varScale="1">
        <p:scale>
          <a:sx n="51" d="100"/>
          <a:sy n="51" d="100"/>
        </p:scale>
        <p:origin x="144" y="294"/>
      </p:cViewPr>
      <p:guideLst>
        <p:guide pos="7681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Лист1!$C$2:$C$6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32000"/>
        <c:axId val="237032392"/>
      </c:barChart>
      <c:catAx>
        <c:axId val="237032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2392"/>
        <c:crosses val="autoZero"/>
        <c:auto val="1"/>
        <c:lblAlgn val="ctr"/>
        <c:lblOffset val="100"/>
        <c:noMultiLvlLbl val="0"/>
      </c:catAx>
      <c:valAx>
        <c:axId val="23703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 err="1">
                <a:solidFill>
                  <a:schemeClr val="bg1"/>
                </a:solidFill>
              </a:rPr>
              <a:t>Нижнеуровневое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Эмоциональный вклад</c:v>
                </c:pt>
                <c:pt idx="1">
                  <c:v>Вклад в улучшение и оптимизацию процессов подразделения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Эмоциональный вклад</c:v>
                </c:pt>
                <c:pt idx="1">
                  <c:v>Вклад в улучшение и оптимизацию процессов подразделения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Лист1!$C$2:$C$4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26904"/>
        <c:axId val="237028472"/>
      </c:barChart>
      <c:catAx>
        <c:axId val="237026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8472"/>
        <c:crosses val="autoZero"/>
        <c:auto val="1"/>
        <c:lblAlgn val="ctr"/>
        <c:lblOffset val="100"/>
        <c:noMultiLvlLbl val="0"/>
      </c:catAx>
      <c:valAx>
        <c:axId val="237028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>
                <a:solidFill>
                  <a:schemeClr val="bg1"/>
                </a:solidFill>
              </a:rPr>
              <a:t>Функциональное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A4-0441-8418-BD049F4FC8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Лист1!$C$2:$C$4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A4-0441-8418-BD049F4FC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29256"/>
        <c:axId val="237005344"/>
      </c:barChart>
      <c:catAx>
        <c:axId val="237029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05344"/>
        <c:crosses val="autoZero"/>
        <c:auto val="1"/>
        <c:lblAlgn val="ctr"/>
        <c:lblOffset val="100"/>
        <c:noMultiLvlLbl val="0"/>
      </c:catAx>
      <c:valAx>
        <c:axId val="23700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Лист1!$C$2:$C$6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30824"/>
        <c:axId val="237027296"/>
      </c:barChart>
      <c:catAx>
        <c:axId val="237030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7296"/>
        <c:crosses val="autoZero"/>
        <c:auto val="1"/>
        <c:lblAlgn val="ctr"/>
        <c:lblOffset val="100"/>
        <c:noMultiLvlLbl val="0"/>
      </c:catAx>
      <c:valAx>
        <c:axId val="23702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Лист1!$C$2:$C$6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16712"/>
        <c:axId val="376274128"/>
      </c:barChart>
      <c:catAx>
        <c:axId val="237016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274128"/>
        <c:crosses val="autoZero"/>
        <c:auto val="1"/>
        <c:lblAlgn val="ctr"/>
        <c:lblOffset val="100"/>
        <c:noMultiLvlLbl val="0"/>
      </c:catAx>
      <c:valAx>
        <c:axId val="37627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16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7988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3814425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F3C4E-327C-A047-9FB9-F5531D39D7A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078788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10375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7988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3814425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F84B-27A8-6B44-BAB7-862094310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5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FCF641D-41EC-E893-FB54-420D1D962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574EA9D-89F8-6425-3C9C-DE5EBF113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FBD2F5F6-7BFE-ACD7-8FB4-35EBAA378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575D1A0-F9E3-0D19-B6FA-CDF52B2FD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1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6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13A5BCA-F75E-EFA4-6B6E-D5CE8562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EF1AC9A-91CE-E852-4459-0590A7DDC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F1D8A850-78AD-AEA2-952D-1AB1155C5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AD1F722-2783-A1B8-835A-66A9C97BB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7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/>
          <p:nvPr/>
        </p:nvSpPr>
        <p:spPr bwMode="auto">
          <a:xfrm>
            <a:off x="788899" y="3901442"/>
            <a:ext cx="21000625" cy="6395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140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Название подразделения</a:t>
            </a:r>
          </a:p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88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Итоги 2024: вовлеченность, лояльность и оценка руководства</a:t>
            </a:r>
          </a:p>
        </p:txBody>
      </p:sp>
      <p:sp>
        <p:nvSpPr>
          <p:cNvPr id="2" name="Shape 0"/>
          <p:cNvSpPr/>
          <p:nvPr/>
        </p:nvSpPr>
        <p:spPr bwMode="auto">
          <a:xfrm>
            <a:off x="788987" y="762000"/>
            <a:ext cx="3021489" cy="1052812"/>
          </a:xfrm>
          <a:prstGeom prst="rect">
            <a:avLst/>
          </a:prstGeom>
          <a:noFill/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8899" y="762000"/>
            <a:ext cx="3021490" cy="1052812"/>
          </a:xfrm>
          <a:prstGeom prst="rect">
            <a:avLst/>
          </a:prstGeom>
        </p:spPr>
      </p:pic>
      <p:pic>
        <p:nvPicPr>
          <p:cNvPr id="6" name="Image 1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1427369"/>
            <a:ext cx="24387048" cy="25402"/>
          </a:xfrm>
          <a:prstGeom prst="rect">
            <a:avLst/>
          </a:prstGeom>
        </p:spPr>
      </p:pic>
      <p:pic>
        <p:nvPicPr>
          <p:cNvPr id="7" name="Image 2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325965" y="0"/>
            <a:ext cx="25462" cy="11440072"/>
          </a:xfrm>
          <a:prstGeom prst="rect">
            <a:avLst/>
          </a:prstGeom>
        </p:spPr>
      </p:pic>
      <p:pic>
        <p:nvPicPr>
          <p:cNvPr id="8" name="Image 3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277575" y="7688835"/>
            <a:ext cx="25462" cy="6027164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3680850" y="7605292"/>
            <a:ext cx="7670522" cy="3834781"/>
          </a:xfrm>
          <a:prstGeom prst="rect">
            <a:avLst/>
          </a:prstGeom>
        </p:spPr>
      </p:pic>
      <p:pic>
        <p:nvPicPr>
          <p:cNvPr id="10" name="Image 5" descr=" 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3705013" y="6837935"/>
            <a:ext cx="4597975" cy="45974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8276964" y="11427372"/>
            <a:ext cx="3061703" cy="2288628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656632" y="11427372"/>
            <a:ext cx="3061703" cy="2288628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0656632" y="8391452"/>
            <a:ext cx="3061703" cy="3061320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21325345" y="0"/>
            <a:ext cx="3061703" cy="2293046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18289046" y="0"/>
            <a:ext cx="3061703" cy="2293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50305"/>
              </p:ext>
            </p:extLst>
          </p:nvPr>
        </p:nvGraphicFramePr>
        <p:xfrm>
          <a:off x="654428" y="3180676"/>
          <a:ext cx="20269197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501874861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Функциональные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55020"/>
              </p:ext>
            </p:extLst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>c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17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9A1CDDF0-9069-861D-8C73-094D58B7D24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B8A49548-7E57-6C5D-0104-3483EFE4EDF4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626FB4C8-7318-3BB5-4FD9-2AFF68BFD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456398"/>
              </p:ext>
            </p:extLst>
          </p:nvPr>
        </p:nvGraphicFramePr>
        <p:xfrm>
          <a:off x="385487" y="2719887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Диаграмма 1">
            <a:extLst>
              <a:ext uri="{FF2B5EF4-FFF2-40B4-BE49-F238E27FC236}">
                <a16:creationId xmlns="" xmlns:a16="http://schemas.microsoft.com/office/drawing/2014/main" id="{E4263B2B-EF1E-6AE9-A0A1-A756AD43C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69178"/>
              </p:ext>
            </p:extLst>
          </p:nvPr>
        </p:nvGraphicFramePr>
        <p:xfrm>
          <a:off x="385487" y="7973203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A155E7-AD53-8931-448A-796E2B898294}"/>
              </a:ext>
            </a:extLst>
          </p:cNvPr>
          <p:cNvSpPr txBox="1"/>
          <p:nvPr/>
        </p:nvSpPr>
        <p:spPr bwMode="auto">
          <a:xfrm>
            <a:off x="19322111" y="339440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2F76B87-6EA2-CD64-86FE-B9F0B5C5DE67}"/>
              </a:ext>
            </a:extLst>
          </p:cNvPr>
          <p:cNvSpPr txBox="1"/>
          <p:nvPr/>
        </p:nvSpPr>
        <p:spPr bwMode="auto">
          <a:xfrm>
            <a:off x="19322111" y="8647717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B223E83B-6630-EC86-E195-360E4F2E03AF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81610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04942"/>
              </p:ext>
            </p:extLst>
          </p:nvPr>
        </p:nvGraphicFramePr>
        <p:xfrm>
          <a:off x="654428" y="3180676"/>
          <a:ext cx="1681168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042599"/>
              </p:ext>
            </p:extLst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>c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692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428" y="3180676"/>
          <a:ext cx="1681168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/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>c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58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AF9A1E46-3862-4ED8-3357-AC959153C47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DBE72B41-26A8-E6B2-8B14-DEE0B73B72AB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68478D3A-6284-DC5C-DBBE-FE190B5845EA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 smtClean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линейного</a:t>
            </a:r>
            <a:endParaRPr lang="ru-RU" sz="4800" i="1" dirty="0">
              <a:solidFill>
                <a:schemeClr val="bg1"/>
              </a:solidFill>
              <a:latin typeface="TT Interphases Pro Regular"/>
              <a:ea typeface="TT Interphases Pro Regular"/>
              <a:cs typeface="TT Interphases Pro Regular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D77AB770-868A-1D4C-3600-9D75BFED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33629"/>
              </p:ext>
            </p:extLst>
          </p:nvPr>
        </p:nvGraphicFramePr>
        <p:xfrm>
          <a:off x="654428" y="3180676"/>
          <a:ext cx="13287253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DEF2ED-FA51-F83F-FC6D-B68072CE5C32}"/>
              </a:ext>
            </a:extLst>
          </p:cNvPr>
          <p:cNvSpPr txBox="1"/>
          <p:nvPr/>
        </p:nvSpPr>
        <p:spPr>
          <a:xfrm>
            <a:off x="16945270" y="6591168"/>
            <a:ext cx="744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Обратная 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2" name="Прямоугольник с одним усеченным углом 1">
            <a:extLst>
              <a:ext uri="{FF2B5EF4-FFF2-40B4-BE49-F238E27FC236}">
                <a16:creationId xmlns="" xmlns:a16="http://schemas.microsoft.com/office/drawing/2014/main" id="{F79145E0-B365-EFA1-ACF8-E5B7A105EEA1}"/>
              </a:ext>
            </a:extLst>
          </p:cNvPr>
          <p:cNvSpPr/>
          <p:nvPr/>
        </p:nvSpPr>
        <p:spPr>
          <a:xfrm>
            <a:off x="397623" y="79739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7D733E10-69B5-4C10-1F6E-4C6326DB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83660"/>
              </p:ext>
            </p:extLst>
          </p:nvPr>
        </p:nvGraphicFramePr>
        <p:xfrm>
          <a:off x="0" y="5803748"/>
          <a:ext cx="16258118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9059">
                  <a:extLst>
                    <a:ext uri="{9D8B030D-6E8A-4147-A177-3AD203B41FA5}">
                      <a16:colId xmlns="" xmlns:a16="http://schemas.microsoft.com/office/drawing/2014/main" val="854519759"/>
                    </a:ext>
                  </a:extLst>
                </a:gridCol>
                <a:gridCol w="8129059">
                  <a:extLst>
                    <a:ext uri="{9D8B030D-6E8A-4147-A177-3AD203B41FA5}">
                      <a16:colId xmlns="" xmlns:a16="http://schemas.microsoft.com/office/drawing/2014/main" val="27279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Сильные стороны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(более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Зоны развития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(менее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4503020"/>
                  </a:ext>
                </a:extLst>
              </a:tr>
            </a:tbl>
          </a:graphicData>
        </a:graphic>
      </p:graphicFrame>
      <p:sp>
        <p:nvSpPr>
          <p:cNvPr id="9" name="Прямоугольник с одним усеченным углом 8">
            <a:extLst>
              <a:ext uri="{FF2B5EF4-FFF2-40B4-BE49-F238E27FC236}">
                <a16:creationId xmlns="" xmlns:a16="http://schemas.microsoft.com/office/drawing/2014/main" id="{BCDEE07E-F486-54C4-4222-0B5971C3C16C}"/>
              </a:ext>
            </a:extLst>
          </p:cNvPr>
          <p:cNvSpPr/>
          <p:nvPr/>
        </p:nvSpPr>
        <p:spPr bwMode="auto">
          <a:xfrm>
            <a:off x="8684607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3159951" y="7973997"/>
            <a:ext cx="2340000" cy="2340000"/>
          </a:xfrm>
          <a:prstGeom prst="snip1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="" xmlns:a16="http://schemas.microsoft.com/office/drawing/2014/main" id="{4E0CC408-906B-E591-4F0F-A5A01C43D288}"/>
              </a:ext>
            </a:extLst>
          </p:cNvPr>
          <p:cNvSpPr/>
          <p:nvPr/>
        </p:nvSpPr>
        <p:spPr bwMode="auto">
          <a:xfrm>
            <a:off x="5922279" y="7973997"/>
            <a:ext cx="2340000" cy="2340000"/>
          </a:xfrm>
          <a:prstGeom prst="snip1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="" xmlns:a16="http://schemas.microsoft.com/office/drawing/2014/main" id="{E7BA5F7F-6184-AF48-025F-27EFAEAC92D2}"/>
              </a:ext>
            </a:extLst>
          </p:cNvPr>
          <p:cNvSpPr/>
          <p:nvPr/>
        </p:nvSpPr>
        <p:spPr bwMode="auto">
          <a:xfrm>
            <a:off x="11446935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14209263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с одним усеченным углом 1">
            <a:extLst>
              <a:ext uri="{FF2B5EF4-FFF2-40B4-BE49-F238E27FC236}">
                <a16:creationId xmlns="" xmlns:a16="http://schemas.microsoft.com/office/drawing/2014/main" id="{F79145E0-B365-EFA1-ACF8-E5B7A105EEA1}"/>
              </a:ext>
            </a:extLst>
          </p:cNvPr>
          <p:cNvSpPr/>
          <p:nvPr/>
        </p:nvSpPr>
        <p:spPr bwMode="auto">
          <a:xfrm>
            <a:off x="422352" y="107171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с одним усеченным углом 8">
            <a:extLst>
              <a:ext uri="{FF2B5EF4-FFF2-40B4-BE49-F238E27FC236}">
                <a16:creationId xmlns="" xmlns:a16="http://schemas.microsoft.com/office/drawing/2014/main" id="{BCDEE07E-F486-54C4-4222-0B5971C3C16C}"/>
              </a:ext>
            </a:extLst>
          </p:cNvPr>
          <p:cNvSpPr/>
          <p:nvPr/>
        </p:nvSpPr>
        <p:spPr bwMode="auto">
          <a:xfrm>
            <a:off x="8709336" y="107171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3184680" y="107171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с одним усеченным углом 11">
            <a:extLst>
              <a:ext uri="{FF2B5EF4-FFF2-40B4-BE49-F238E27FC236}">
                <a16:creationId xmlns="" xmlns:a16="http://schemas.microsoft.com/office/drawing/2014/main" id="{E7BA5F7F-6184-AF48-025F-27EFAEAC92D2}"/>
              </a:ext>
            </a:extLst>
          </p:cNvPr>
          <p:cNvSpPr/>
          <p:nvPr/>
        </p:nvSpPr>
        <p:spPr bwMode="auto">
          <a:xfrm>
            <a:off x="11471664" y="107171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8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ид в гид 3 квартал" id="{7E653CE4-BC32-1A47-8A61-6EBFAC26F92E}" vid="{0CBD93CB-0663-A046-8565-5F79CCCC9A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</TotalTime>
  <Words>175</Words>
  <Application>Microsoft Office PowerPoint</Application>
  <DocSecurity>0</DocSecurity>
  <PresentationFormat>Произвольный</PresentationFormat>
  <Paragraphs>70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Arial</vt:lpstr>
      <vt:lpstr>TT Interphases Pro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PptxGenJS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zalex</cp:lastModifiedBy>
  <cp:revision>82</cp:revision>
  <dcterms:created xsi:type="dcterms:W3CDTF">2024-08-01T13:09:05Z</dcterms:created>
  <dcterms:modified xsi:type="dcterms:W3CDTF">2025-04-09T17:52:09Z</dcterms:modified>
  <cp:category/>
  <dc:identifier/>
  <cp:contentStatus/>
  <dc:language/>
  <cp:version/>
</cp:coreProperties>
</file>