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5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26E-738C-B848-98DF-AC1A4E998983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97C7-947D-0043-BD04-929C46E10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4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13965-264C-094F-A6F4-C6AC0C95830A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C0692-CA37-0E4A-9F52-1234C74D4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A0CA2-C501-154A-8014-04D6CBEF81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C0692-CA37-0E4A-9F52-1234C74D4F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C0692-CA37-0E4A-9F52-1234C74D4F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C0692-CA37-0E4A-9F52-1234C74D4F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3FCA-AC78-8046-83BF-751AA0621CE3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166B-F848-8245-867D-D2186496A950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B226-04A2-A84E-9683-194E2E4732B9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A33A-1FC7-B549-A76E-392C16E6C4E5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37AC-7CA9-4F4B-8977-87962CCF3F86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E0E3-A027-A84A-BAA8-1907B5245A92}" type="datetime1">
              <a:rPr lang="en-AU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CB6-9B92-DB4B-9B9F-DAFAD5F0A4ED}" type="datetime1">
              <a:rPr lang="en-AU" smtClean="0"/>
              <a:t>16/08/16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0C05-1F7B-4E42-93A3-31EE4A1218A0}" type="datetime1">
              <a:rPr lang="en-AU" smtClean="0"/>
              <a:t>16/08/16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1B81-A96E-7E4D-B36C-7BEAE08D8A1E}" type="datetime1">
              <a:rPr lang="en-AU" smtClean="0"/>
              <a:t>16/08/16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8DA4-B753-054F-8355-106EE729D513}" type="datetime1">
              <a:rPr lang="en-AU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9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80C4-2983-E248-A05D-FF4ECAEBE4C9}" type="datetime1">
              <a:rPr lang="en-AU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F6ED-1C3C-B14C-906B-428EC3DEA466}" type="datetime1">
              <a:rPr lang="en-AU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0E9B-461E-3A42-8288-96AA2E3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.yp.to/antiforgery/cachetiming-20050414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</a:t>
            </a:r>
            <a:r>
              <a:rPr lang="en-US" dirty="0" err="1"/>
              <a:t>a</a:t>
            </a:r>
            <a:r>
              <a:rPr lang="en-US" dirty="0" err="1" smtClean="0"/>
              <a:t>rchitectural</a:t>
            </a:r>
            <a:r>
              <a:rPr lang="en-US" dirty="0" smtClean="0"/>
              <a:t> Side-Channel Attacks</a:t>
            </a:r>
            <a:br>
              <a:rPr lang="en-US" dirty="0" smtClean="0"/>
            </a:br>
            <a:r>
              <a:rPr lang="en-US" sz="3100" dirty="0" smtClean="0"/>
              <a:t>Part 2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Yuval Yarom</a:t>
            </a:r>
          </a:p>
          <a:p>
            <a:r>
              <a:rPr lang="en-US" dirty="0" smtClean="0"/>
              <a:t>The University of Adelaide </a:t>
            </a:r>
            <a:r>
              <a:rPr lang="en-US" sz="2400" dirty="0" smtClean="0"/>
              <a:t>and </a:t>
            </a:r>
            <a:r>
              <a:rPr lang="en-US" dirty="0" smtClean="0"/>
              <a:t>Data61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to last-level cache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54037"/>
            <a:ext cx="8676456" cy="4680520"/>
          </a:xfrm>
        </p:spPr>
        <p:txBody>
          <a:bodyPr>
            <a:normAutofit/>
          </a:bodyPr>
          <a:lstStyle/>
          <a:p>
            <a:r>
              <a:rPr lang="en-US" dirty="0" smtClean="0"/>
              <a:t>Difficulty in finding memory lines that map to a given cache set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LLC slices</a:t>
            </a:r>
            <a:endParaRPr lang="en-US" sz="1000" dirty="0" smtClean="0"/>
          </a:p>
          <a:p>
            <a:r>
              <a:rPr lang="en-US" dirty="0"/>
              <a:t>Large cache size and longer cache access times mean LLC </a:t>
            </a:r>
            <a:r>
              <a:rPr lang="en-US" dirty="0" err="1"/>
              <a:t>Prime+Probe</a:t>
            </a:r>
            <a:r>
              <a:rPr lang="en-US" dirty="0"/>
              <a:t> is very </a:t>
            </a:r>
            <a:r>
              <a:rPr lang="en-US" dirty="0" smtClean="0"/>
              <a:t>slow</a:t>
            </a:r>
            <a:endParaRPr lang="en-US" sz="1000" dirty="0"/>
          </a:p>
          <a:p>
            <a:r>
              <a:rPr lang="en-US" dirty="0" smtClean="0"/>
              <a:t>Visibility of the victim memory access at the LLC</a:t>
            </a:r>
          </a:p>
          <a:p>
            <a:pPr lvl="1"/>
            <a:r>
              <a:rPr lang="en-US" dirty="0" smtClean="0"/>
              <a:t>Intel inclusive cache takes care of the issue</a:t>
            </a:r>
          </a:p>
          <a:p>
            <a:pPr lvl="1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98343" y="6356350"/>
            <a:ext cx="2133600" cy="365125"/>
          </a:xfrm>
        </p:spPr>
        <p:txBody>
          <a:bodyPr/>
          <a:lstStyle/>
          <a:p>
            <a:pPr algn="r">
              <a:defRPr/>
            </a:pPr>
            <a:fld id="{287D844E-76EC-4B89-A6C0-6EC3F3BA845C}" type="slidenum">
              <a:rPr lang="en-AU" smtClean="0"/>
              <a:pPr algn="r"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662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Virtual vs. Physical addresses</a:t>
            </a:r>
            <a:endParaRPr lang="en-US" dirty="0"/>
          </a:p>
        </p:txBody>
      </p:sp>
      <p:sp>
        <p:nvSpPr>
          <p:cNvPr id="228" name="Content Placeholder 227"/>
          <p:cNvSpPr>
            <a:spLocks noGrp="1"/>
          </p:cNvSpPr>
          <p:nvPr>
            <p:ph idx="1"/>
          </p:nvPr>
        </p:nvSpPr>
        <p:spPr>
          <a:xfrm>
            <a:off x="4004246" y="4522328"/>
            <a:ext cx="4940971" cy="2178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L1,</a:t>
            </a:r>
            <a:r>
              <a:rPr lang="en-US" dirty="0"/>
              <a:t> </a:t>
            </a:r>
            <a:r>
              <a:rPr lang="en-US" dirty="0" smtClean="0"/>
              <a:t>the cache </a:t>
            </a:r>
            <a:r>
              <a:rPr lang="en-US" i="1" dirty="0" smtClean="0"/>
              <a:t>stride</a:t>
            </a:r>
            <a:r>
              <a:rPr lang="en-US" dirty="0" smtClean="0"/>
              <a:t> is the same as the page size (4KiB)</a:t>
            </a:r>
          </a:p>
          <a:p>
            <a:pPr lvl="1"/>
            <a:r>
              <a:rPr lang="en-US" dirty="0" smtClean="0"/>
              <a:t>The cache set is completely determined by the page offset</a:t>
            </a:r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835" y="1335189"/>
            <a:ext cx="2729109" cy="2961106"/>
            <a:chOff x="865835" y="1441450"/>
            <a:chExt cx="2729109" cy="2961106"/>
          </a:xfrm>
        </p:grpSpPr>
        <p:sp>
          <p:nvSpPr>
            <p:cNvPr id="4" name="Rectangle 3"/>
            <p:cNvSpPr/>
            <p:nvPr/>
          </p:nvSpPr>
          <p:spPr>
            <a:xfrm>
              <a:off x="865848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6312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6776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240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7703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167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8631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5845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6309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46773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87237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27700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8164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08628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86583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0224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54541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88182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3308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56949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91267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324908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589543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871233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11697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552161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92625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33088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3552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14016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220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1684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2148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92612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33075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73539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14003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095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851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6315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46779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7243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7706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8170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08634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5853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317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6781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7245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708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68172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8636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5856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6320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46784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7248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27711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8175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639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5843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6307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46771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87235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27698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68162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8626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9092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54480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54467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250508" y="17881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Phys. Memory</a:t>
            </a:r>
            <a:endParaRPr lang="en-US" sz="2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50508" y="5398694"/>
            <a:ext cx="492443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Cache</a:t>
            </a:r>
            <a:endParaRPr lang="en-US" sz="2000" dirty="0"/>
          </a:p>
        </p:txBody>
      </p:sp>
      <p:grpSp>
        <p:nvGrpSpPr>
          <p:cNvPr id="268" name="Group 267"/>
          <p:cNvGrpSpPr/>
          <p:nvPr/>
        </p:nvGrpSpPr>
        <p:grpSpPr>
          <a:xfrm>
            <a:off x="4120875" y="1335189"/>
            <a:ext cx="2729109" cy="2961106"/>
            <a:chOff x="865835" y="1441450"/>
            <a:chExt cx="2729109" cy="2961106"/>
          </a:xfrm>
        </p:grpSpPr>
        <p:sp>
          <p:nvSpPr>
            <p:cNvPr id="269" name="Rectangle 268"/>
            <p:cNvSpPr/>
            <p:nvPr/>
          </p:nvSpPr>
          <p:spPr>
            <a:xfrm>
              <a:off x="865848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206312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546776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887240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227703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2568167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908631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865845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206309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546773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87237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227700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568164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08628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Straight Connector 282"/>
            <p:cNvCxnSpPr/>
            <p:nvPr/>
          </p:nvCxnSpPr>
          <p:spPr>
            <a:xfrm flipV="1">
              <a:off x="86583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120224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154541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188182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223308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256949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291267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324908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3589543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/>
            <p:cNvSpPr/>
            <p:nvPr/>
          </p:nvSpPr>
          <p:spPr>
            <a:xfrm>
              <a:off x="871233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211697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52161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892625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233088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73552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914016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871220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1211684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552148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1892612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233075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2573539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2914003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3249095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865851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206315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546779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87243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227706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568170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908634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865853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206317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546781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1887245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27708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568172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908636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865856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206320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46784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887248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2227711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568175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908639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65843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206307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1546771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887235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2227698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2568162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908626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249092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254480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254467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6273" y="2002096"/>
            <a:ext cx="2723724" cy="1316072"/>
            <a:chOff x="4126273" y="2002096"/>
            <a:chExt cx="2723724" cy="1316072"/>
          </a:xfrm>
        </p:grpSpPr>
        <p:sp>
          <p:nvSpPr>
            <p:cNvPr id="393" name="Rectangle 392"/>
            <p:cNvSpPr/>
            <p:nvPr/>
          </p:nvSpPr>
          <p:spPr>
            <a:xfrm>
              <a:off x="4126283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4466747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807211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147675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488138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828602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6169066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126286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466750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4807214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147678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488141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828605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169069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4126273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4466737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807201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147665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488128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828592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169056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126281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466745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4807209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147673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488136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828600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6169064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509528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6509530" y="2338297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509533" y="2661564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509520" y="298986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7063692" y="19405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err="1" smtClean="0"/>
              <a:t>Virt</a:t>
            </a:r>
            <a:r>
              <a:rPr lang="en-AU" sz="2000" dirty="0" smtClean="0"/>
              <a:t>. addresses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76592" y="2054932"/>
            <a:ext cx="2760390" cy="1200329"/>
            <a:chOff x="1876592" y="2054932"/>
            <a:chExt cx="2760390" cy="1200329"/>
          </a:xfrm>
        </p:grpSpPr>
        <p:cxnSp>
          <p:nvCxnSpPr>
            <p:cNvPr id="7" name="Straight Arrow Connector 6"/>
            <p:cNvCxnSpPr>
              <a:stCxn id="401" idx="0"/>
            </p:cNvCxnSpPr>
            <p:nvPr/>
          </p:nvCxnSpPr>
          <p:spPr>
            <a:xfrm flipH="1" flipV="1">
              <a:off x="2568154" y="2655097"/>
              <a:ext cx="2068828" cy="6467"/>
            </a:xfrm>
            <a:prstGeom prst="straightConnector1">
              <a:avLst/>
            </a:prstGeom>
            <a:ln w="5715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76592" y="2054932"/>
              <a:ext cx="61251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008000"/>
                  </a:solidFill>
                  <a:effectLst>
                    <a:glow rad="101600">
                      <a:schemeClr val="bg1"/>
                    </a:glow>
                  </a:effectLst>
                </a:rPr>
                <a:t>?</a:t>
              </a:r>
              <a:endParaRPr lang="en-US" sz="7200" b="1" dirty="0">
                <a:solidFill>
                  <a:srgbClr val="008000"/>
                </a:solidFill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71233" y="1667327"/>
            <a:ext cx="3255053" cy="2610057"/>
            <a:chOff x="871233" y="1667327"/>
            <a:chExt cx="3255053" cy="2610057"/>
          </a:xfrm>
        </p:grpSpPr>
        <p:grpSp>
          <p:nvGrpSpPr>
            <p:cNvPr id="49" name="Group 48"/>
            <p:cNvGrpSpPr/>
            <p:nvPr/>
          </p:nvGrpSpPr>
          <p:grpSpPr>
            <a:xfrm>
              <a:off x="871233" y="1667327"/>
              <a:ext cx="2723711" cy="2610057"/>
              <a:chOff x="871233" y="1667327"/>
              <a:chExt cx="2723711" cy="2610057"/>
            </a:xfrm>
          </p:grpSpPr>
          <p:grpSp>
            <p:nvGrpSpPr>
              <p:cNvPr id="419" name="Group 418"/>
              <p:cNvGrpSpPr/>
              <p:nvPr/>
            </p:nvGrpSpPr>
            <p:grpSpPr>
              <a:xfrm>
                <a:off x="871233" y="3949082"/>
                <a:ext cx="2723711" cy="328302"/>
                <a:chOff x="4126281" y="2002096"/>
                <a:chExt cx="2723711" cy="328302"/>
              </a:xfrm>
            </p:grpSpPr>
            <p:sp>
              <p:nvSpPr>
                <p:cNvPr id="420" name="Rectangle 419"/>
                <p:cNvSpPr/>
                <p:nvPr/>
              </p:nvSpPr>
              <p:spPr>
                <a:xfrm>
                  <a:off x="4126281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4466745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4807209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5147673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Rectangle 423"/>
                <p:cNvSpPr/>
                <p:nvPr/>
              </p:nvSpPr>
              <p:spPr>
                <a:xfrm>
                  <a:off x="5488136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5828600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Rectangle 425"/>
                <p:cNvSpPr/>
                <p:nvPr/>
              </p:nvSpPr>
              <p:spPr>
                <a:xfrm>
                  <a:off x="6169064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6509528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8" name="Group 427"/>
              <p:cNvGrpSpPr/>
              <p:nvPr/>
            </p:nvGrpSpPr>
            <p:grpSpPr>
              <a:xfrm>
                <a:off x="871233" y="3330802"/>
                <a:ext cx="2723711" cy="328302"/>
                <a:chOff x="4126281" y="2002096"/>
                <a:chExt cx="2723711" cy="328302"/>
              </a:xfrm>
            </p:grpSpPr>
            <p:sp>
              <p:nvSpPr>
                <p:cNvPr id="429" name="Rectangle 428"/>
                <p:cNvSpPr/>
                <p:nvPr/>
              </p:nvSpPr>
              <p:spPr>
                <a:xfrm>
                  <a:off x="4126281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Rectangle 429"/>
                <p:cNvSpPr/>
                <p:nvPr/>
              </p:nvSpPr>
              <p:spPr>
                <a:xfrm>
                  <a:off x="4466745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Rectangle 430"/>
                <p:cNvSpPr/>
                <p:nvPr/>
              </p:nvSpPr>
              <p:spPr>
                <a:xfrm>
                  <a:off x="4807209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5147673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5488136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5828600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/>
                <p:cNvSpPr/>
                <p:nvPr/>
              </p:nvSpPr>
              <p:spPr>
                <a:xfrm>
                  <a:off x="6169064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/>
                <p:cNvSpPr/>
                <p:nvPr/>
              </p:nvSpPr>
              <p:spPr>
                <a:xfrm>
                  <a:off x="6509528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7" name="Group 436"/>
              <p:cNvGrpSpPr/>
              <p:nvPr/>
            </p:nvGrpSpPr>
            <p:grpSpPr>
              <a:xfrm>
                <a:off x="871233" y="2994635"/>
                <a:ext cx="2723711" cy="328302"/>
                <a:chOff x="4126281" y="2002096"/>
                <a:chExt cx="2723711" cy="328302"/>
              </a:xfrm>
            </p:grpSpPr>
            <p:sp>
              <p:nvSpPr>
                <p:cNvPr id="438" name="Rectangle 437"/>
                <p:cNvSpPr/>
                <p:nvPr/>
              </p:nvSpPr>
              <p:spPr>
                <a:xfrm>
                  <a:off x="4126281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Rectangle 438"/>
                <p:cNvSpPr/>
                <p:nvPr/>
              </p:nvSpPr>
              <p:spPr>
                <a:xfrm>
                  <a:off x="4466745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Rectangle 439"/>
                <p:cNvSpPr/>
                <p:nvPr/>
              </p:nvSpPr>
              <p:spPr>
                <a:xfrm>
                  <a:off x="4807209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Rectangle 440"/>
                <p:cNvSpPr/>
                <p:nvPr/>
              </p:nvSpPr>
              <p:spPr>
                <a:xfrm>
                  <a:off x="5147673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Rectangle 441"/>
                <p:cNvSpPr/>
                <p:nvPr/>
              </p:nvSpPr>
              <p:spPr>
                <a:xfrm>
                  <a:off x="5488136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Rectangle 442"/>
                <p:cNvSpPr/>
                <p:nvPr/>
              </p:nvSpPr>
              <p:spPr>
                <a:xfrm>
                  <a:off x="5828600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Rectangle 443"/>
                <p:cNvSpPr/>
                <p:nvPr/>
              </p:nvSpPr>
              <p:spPr>
                <a:xfrm>
                  <a:off x="6169064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Rectangle 444"/>
                <p:cNvSpPr/>
                <p:nvPr/>
              </p:nvSpPr>
              <p:spPr>
                <a:xfrm>
                  <a:off x="6509528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6" name="Group 445"/>
              <p:cNvGrpSpPr/>
              <p:nvPr/>
            </p:nvGrpSpPr>
            <p:grpSpPr>
              <a:xfrm>
                <a:off x="871233" y="1667327"/>
                <a:ext cx="2723711" cy="328302"/>
                <a:chOff x="4126281" y="2002096"/>
                <a:chExt cx="2723711" cy="328302"/>
              </a:xfrm>
            </p:grpSpPr>
            <p:sp>
              <p:nvSpPr>
                <p:cNvPr id="447" name="Rectangle 446"/>
                <p:cNvSpPr/>
                <p:nvPr/>
              </p:nvSpPr>
              <p:spPr>
                <a:xfrm>
                  <a:off x="4126281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Rectangle 447"/>
                <p:cNvSpPr/>
                <p:nvPr/>
              </p:nvSpPr>
              <p:spPr>
                <a:xfrm>
                  <a:off x="4466745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Rectangle 448"/>
                <p:cNvSpPr/>
                <p:nvPr/>
              </p:nvSpPr>
              <p:spPr>
                <a:xfrm>
                  <a:off x="4807209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Rectangle 449"/>
                <p:cNvSpPr/>
                <p:nvPr/>
              </p:nvSpPr>
              <p:spPr>
                <a:xfrm>
                  <a:off x="5147673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Rectangle 450"/>
                <p:cNvSpPr/>
                <p:nvPr/>
              </p:nvSpPr>
              <p:spPr>
                <a:xfrm>
                  <a:off x="5488136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Rectangle 451"/>
                <p:cNvSpPr/>
                <p:nvPr/>
              </p:nvSpPr>
              <p:spPr>
                <a:xfrm>
                  <a:off x="5828600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6169064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Rectangle 453"/>
                <p:cNvSpPr/>
                <p:nvPr/>
              </p:nvSpPr>
              <p:spPr>
                <a:xfrm>
                  <a:off x="6509528" y="2002096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3589559" y="1836513"/>
              <a:ext cx="536727" cy="2295631"/>
              <a:chOff x="3589559" y="1836513"/>
              <a:chExt cx="536727" cy="2295631"/>
            </a:xfrm>
          </p:grpSpPr>
          <p:cxnSp>
            <p:nvCxnSpPr>
              <p:cNvPr id="23" name="Straight Arrow Connector 22"/>
              <p:cNvCxnSpPr>
                <a:stCxn id="393" idx="1"/>
                <a:endCxn id="15" idx="3"/>
              </p:cNvCxnSpPr>
              <p:nvPr/>
            </p:nvCxnSpPr>
            <p:spPr>
              <a:xfrm flipH="1" flipV="1">
                <a:off x="3589559" y="1836513"/>
                <a:ext cx="536724" cy="665935"/>
              </a:xfrm>
              <a:prstGeom prst="straightConnector1">
                <a:avLst/>
              </a:prstGeom>
              <a:ln w="38100" cmpd="sng">
                <a:solidFill>
                  <a:srgbClr val="008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Arrow Connector 454"/>
              <p:cNvCxnSpPr>
                <a:stCxn id="400" idx="1"/>
                <a:endCxn id="445" idx="3"/>
              </p:cNvCxnSpPr>
              <p:nvPr/>
            </p:nvCxnSpPr>
            <p:spPr>
              <a:xfrm flipH="1">
                <a:off x="3594944" y="2825715"/>
                <a:ext cx="531342" cy="333071"/>
              </a:xfrm>
              <a:prstGeom prst="straightConnector1">
                <a:avLst/>
              </a:prstGeom>
              <a:ln w="38100" cmpd="sng">
                <a:solidFill>
                  <a:srgbClr val="008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>
                <a:stCxn id="407" idx="1"/>
                <a:endCxn id="436" idx="3"/>
              </p:cNvCxnSpPr>
              <p:nvPr/>
            </p:nvCxnSpPr>
            <p:spPr>
              <a:xfrm flipH="1">
                <a:off x="3594944" y="3154017"/>
                <a:ext cx="531329" cy="340936"/>
              </a:xfrm>
              <a:prstGeom prst="straightConnector1">
                <a:avLst/>
              </a:prstGeom>
              <a:ln w="38100" cmpd="sng">
                <a:solidFill>
                  <a:srgbClr val="008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Arrow Connector 456"/>
              <p:cNvCxnSpPr>
                <a:stCxn id="386" idx="1"/>
                <a:endCxn id="189" idx="3"/>
              </p:cNvCxnSpPr>
              <p:nvPr/>
            </p:nvCxnSpPr>
            <p:spPr>
              <a:xfrm flipH="1">
                <a:off x="3594931" y="2166247"/>
                <a:ext cx="531350" cy="1965897"/>
              </a:xfrm>
              <a:prstGeom prst="straightConnector1">
                <a:avLst/>
              </a:prstGeom>
              <a:ln w="38100" cmpd="sng">
                <a:solidFill>
                  <a:srgbClr val="008000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7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Addressing uncertainty</a:t>
            </a:r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250508" y="17881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Phys. Memory</a:t>
            </a:r>
            <a:endParaRPr lang="en-US" sz="2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50508" y="5398694"/>
            <a:ext cx="492443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Cache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5835" y="1335189"/>
            <a:ext cx="5458210" cy="2961106"/>
            <a:chOff x="865835" y="1335189"/>
            <a:chExt cx="5458210" cy="2961106"/>
          </a:xfrm>
        </p:grpSpPr>
        <p:sp>
          <p:nvSpPr>
            <p:cNvPr id="4" name="Rectangle 3"/>
            <p:cNvSpPr/>
            <p:nvPr/>
          </p:nvSpPr>
          <p:spPr>
            <a:xfrm>
              <a:off x="86584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631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677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240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770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16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863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584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630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4677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87237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2770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816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0862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86583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0224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54541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88182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3308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56949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91267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324908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589543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87123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1169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55216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92625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3308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355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1401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22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168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214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92612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3307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7353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1400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095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85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631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4677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7243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770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817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0863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585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31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678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7245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70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6817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863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585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632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4678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7248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2771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817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63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584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630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4677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87235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2769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6816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862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9098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9100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49103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9090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9092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54480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54467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94949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93541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7587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61634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56804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594946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3541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27587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61633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56801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 flipV="1">
              <a:off x="393134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427451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461092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496218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/>
            <p:cNvSpPr/>
            <p:nvPr/>
          </p:nvSpPr>
          <p:spPr>
            <a:xfrm>
              <a:off x="3600334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94079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28126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62172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962189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600321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94078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28124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2171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962176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594952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93541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7588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61634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956807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594954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93541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27588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61634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956809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594957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93542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7588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61634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956812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594944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93540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27587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61633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956799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29726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63773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29726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63772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 flipV="1">
              <a:off x="529859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564177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597818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6318644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Rectangle 339"/>
            <p:cNvSpPr/>
            <p:nvPr/>
          </p:nvSpPr>
          <p:spPr>
            <a:xfrm>
              <a:off x="530265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64311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30264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64310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97819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29727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63773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9727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63773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29727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63774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29726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63772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97819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7820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97820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97819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97819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98358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8356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8651558" y="19405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err="1" smtClean="0"/>
              <a:t>Virt</a:t>
            </a:r>
            <a:r>
              <a:rPr lang="en-AU" sz="2000" dirty="0" smtClean="0"/>
              <a:t>. addresses</a:t>
            </a:r>
            <a:endParaRPr lang="en-US" sz="2000" dirty="0"/>
          </a:p>
        </p:txBody>
      </p:sp>
      <p:grpSp>
        <p:nvGrpSpPr>
          <p:cNvPr id="539" name="Group 538"/>
          <p:cNvGrpSpPr/>
          <p:nvPr/>
        </p:nvGrpSpPr>
        <p:grpSpPr>
          <a:xfrm>
            <a:off x="3589543" y="5388057"/>
            <a:ext cx="2723734" cy="1318116"/>
            <a:chOff x="865835" y="5390511"/>
            <a:chExt cx="2723734" cy="1318116"/>
          </a:xfrm>
        </p:grpSpPr>
        <p:sp>
          <p:nvSpPr>
            <p:cNvPr id="540" name="Rectangle 539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06569" y="1675226"/>
            <a:ext cx="1361856" cy="2618205"/>
            <a:chOff x="7206569" y="1675226"/>
            <a:chExt cx="1361856" cy="2618205"/>
          </a:xfrm>
        </p:grpSpPr>
        <p:grpSp>
          <p:nvGrpSpPr>
            <p:cNvPr id="94" name="Group 93"/>
            <p:cNvGrpSpPr/>
            <p:nvPr/>
          </p:nvGrpSpPr>
          <p:grpSpPr>
            <a:xfrm>
              <a:off x="7206569" y="1675226"/>
              <a:ext cx="1361856" cy="328302"/>
              <a:chOff x="7206569" y="1675226"/>
              <a:chExt cx="1361856" cy="328302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227961" y="1675226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206569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547033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7887497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206569" y="2660132"/>
              <a:ext cx="1361856" cy="328302"/>
              <a:chOff x="7206569" y="2660132"/>
              <a:chExt cx="1361856" cy="328302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8227961" y="2660132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7206569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7547033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7887497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206569" y="2337005"/>
              <a:ext cx="1361856" cy="328302"/>
              <a:chOff x="7206569" y="2337005"/>
              <a:chExt cx="1361856" cy="328302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227961" y="2337005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7206569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7547033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7887497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206569" y="2003528"/>
              <a:ext cx="1361856" cy="328302"/>
              <a:chOff x="7206569" y="2003528"/>
              <a:chExt cx="1361856" cy="328302"/>
            </a:xfrm>
          </p:grpSpPr>
          <p:sp>
            <p:nvSpPr>
              <p:cNvPr id="338" name="Rectangle 337"/>
              <p:cNvSpPr/>
              <p:nvPr/>
            </p:nvSpPr>
            <p:spPr>
              <a:xfrm>
                <a:off x="8227961" y="2003528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206569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7547033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87497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206569" y="2980223"/>
              <a:ext cx="1361856" cy="328302"/>
              <a:chOff x="7206569" y="2980223"/>
              <a:chExt cx="1361856" cy="328302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8227961" y="2980223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206569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7547033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7887497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206569" y="3965129"/>
              <a:ext cx="1361856" cy="328302"/>
              <a:chOff x="7206569" y="3965129"/>
              <a:chExt cx="1361856" cy="328302"/>
            </a:xfrm>
          </p:grpSpPr>
          <p:sp>
            <p:nvSpPr>
              <p:cNvPr id="578" name="Rectangle 577"/>
              <p:cNvSpPr/>
              <p:nvPr/>
            </p:nvSpPr>
            <p:spPr>
              <a:xfrm>
                <a:off x="8227961" y="3965129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7206569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7547033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7887497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206569" y="3642002"/>
              <a:ext cx="1361856" cy="328302"/>
              <a:chOff x="7206569" y="3642002"/>
              <a:chExt cx="1361856" cy="328302"/>
            </a:xfrm>
          </p:grpSpPr>
          <p:sp>
            <p:nvSpPr>
              <p:cNvPr id="583" name="Rectangle 582"/>
              <p:cNvSpPr/>
              <p:nvPr/>
            </p:nvSpPr>
            <p:spPr>
              <a:xfrm>
                <a:off x="8227961" y="3642002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7206569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547033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887497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206569" y="3308525"/>
              <a:ext cx="1361856" cy="328302"/>
              <a:chOff x="7206569" y="3308525"/>
              <a:chExt cx="1361856" cy="328302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8227961" y="3308525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206569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7547033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87497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206569" y="1335189"/>
            <a:ext cx="1383433" cy="2961106"/>
            <a:chOff x="7488423" y="1335189"/>
            <a:chExt cx="1383433" cy="2961106"/>
          </a:xfrm>
        </p:grpSpPr>
        <p:grpSp>
          <p:nvGrpSpPr>
            <p:cNvPr id="296" name="Group 295"/>
            <p:cNvGrpSpPr/>
            <p:nvPr/>
          </p:nvGrpSpPr>
          <p:grpSpPr>
            <a:xfrm>
              <a:off x="7488423" y="1335189"/>
              <a:ext cx="1026782" cy="2961106"/>
              <a:chOff x="5297263" y="1335189"/>
              <a:chExt cx="1026782" cy="296110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97268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637732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97265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5637729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298599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564177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V="1">
                <a:off x="597818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6318644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5302653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643117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302640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643104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978196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297271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637735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297273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637737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297276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637740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297263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637727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978199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978201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5978204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978191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5978193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5983581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983568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499016" y="1677537"/>
              <a:ext cx="372840" cy="2618758"/>
              <a:chOff x="8499016" y="1677537"/>
              <a:chExt cx="372840" cy="2618758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6200000" flipV="1">
                <a:off x="8683791" y="1827042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6200000" flipV="1">
                <a:off x="8683791" y="216841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6200000" flipV="1">
                <a:off x="8683791" y="248651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6200000" flipV="1">
                <a:off x="8683791" y="281163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6200000" flipV="1">
                <a:off x="8683791" y="312972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6200000" flipV="1">
                <a:off x="8683791" y="3471104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16200000" flipV="1">
                <a:off x="8683791" y="15089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6200000" flipV="1">
                <a:off x="8683791" y="378919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6200000" flipV="1">
                <a:off x="8667603" y="412770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6200000" flipV="1">
                <a:off x="8703270" y="4116633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3" name="Group 502"/>
          <p:cNvGrpSpPr/>
          <p:nvPr/>
        </p:nvGrpSpPr>
        <p:grpSpPr>
          <a:xfrm>
            <a:off x="876623" y="1656202"/>
            <a:ext cx="2723711" cy="328302"/>
            <a:chOff x="4126281" y="2002096"/>
            <a:chExt cx="2723711" cy="328302"/>
          </a:xfrm>
        </p:grpSpPr>
        <p:sp>
          <p:nvSpPr>
            <p:cNvPr id="504" name="Rectangle 503"/>
            <p:cNvSpPr/>
            <p:nvPr/>
          </p:nvSpPr>
          <p:spPr>
            <a:xfrm>
              <a:off x="4126281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466745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807209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147673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488136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828600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6169064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6509528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ounded Rectangular Callout 103"/>
          <p:cNvSpPr/>
          <p:nvPr/>
        </p:nvSpPr>
        <p:spPr>
          <a:xfrm>
            <a:off x="3610809" y="2323931"/>
            <a:ext cx="3775664" cy="1956922"/>
          </a:xfrm>
          <a:prstGeom prst="wedgeRoundRectCallout">
            <a:avLst>
              <a:gd name="adj1" fmla="val -56268"/>
              <a:gd name="adj2" fmla="val -74568"/>
              <a:gd name="adj3" fmla="val 16667"/>
            </a:avLst>
          </a:prstGeom>
          <a:solidFill>
            <a:srgbClr val="FFFF9C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/>
              <a:t>In larger caches, the stride is bigger. </a:t>
            </a:r>
            <a:r>
              <a:rPr lang="en-US" sz="2400" dirty="0"/>
              <a:t>P</a:t>
            </a:r>
            <a:r>
              <a:rPr lang="en-US" sz="2400" dirty="0" smtClean="0"/>
              <a:t>ages only contain lines of </a:t>
            </a:r>
            <a:r>
              <a:rPr lang="en-US" sz="2400" i="1" dirty="0" smtClean="0"/>
              <a:t>some</a:t>
            </a:r>
            <a:r>
              <a:rPr lang="en-US" sz="2400" dirty="0" smtClean="0"/>
              <a:t> of the cache sets. </a:t>
            </a:r>
            <a:endParaRPr lang="en-US" sz="2400" dirty="0"/>
          </a:p>
        </p:txBody>
      </p:sp>
      <p:sp>
        <p:nvSpPr>
          <p:cNvPr id="601" name="Rounded Rectangular Callout 600"/>
          <p:cNvSpPr/>
          <p:nvPr/>
        </p:nvSpPr>
        <p:spPr>
          <a:xfrm>
            <a:off x="5491071" y="4543422"/>
            <a:ext cx="3652929" cy="1956922"/>
          </a:xfrm>
          <a:prstGeom prst="wedgeRoundRectCallout">
            <a:avLst>
              <a:gd name="adj1" fmla="val -34628"/>
              <a:gd name="adj2" fmla="val -69933"/>
              <a:gd name="adj3" fmla="val 16667"/>
            </a:avLst>
          </a:prstGeom>
          <a:solidFill>
            <a:srgbClr val="FFFF9C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/>
              <a:t>Parts of the mapping of memory to cache sets is masked by the virtual address. </a:t>
            </a:r>
            <a:endParaRPr lang="en-US" sz="2400" dirty="0"/>
          </a:p>
        </p:txBody>
      </p:sp>
      <p:sp>
        <p:nvSpPr>
          <p:cNvPr id="3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76"/>
            <a:ext cx="8229600" cy="900311"/>
          </a:xfrm>
        </p:spPr>
        <p:txBody>
          <a:bodyPr/>
          <a:lstStyle/>
          <a:p>
            <a:r>
              <a:rPr lang="en-US" dirty="0" smtClean="0"/>
              <a:t>Address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457200" y="1078187"/>
            <a:ext cx="7706947" cy="978370"/>
            <a:chOff x="568475" y="1779710"/>
            <a:chExt cx="7706947" cy="978370"/>
          </a:xfrm>
        </p:grpSpPr>
        <p:grpSp>
          <p:nvGrpSpPr>
            <p:cNvPr id="16" name="Group 15"/>
            <p:cNvGrpSpPr/>
            <p:nvPr/>
          </p:nvGrpSpPr>
          <p:grpSpPr>
            <a:xfrm>
              <a:off x="568475" y="1779710"/>
              <a:ext cx="6347212" cy="978370"/>
              <a:chOff x="568475" y="1779710"/>
              <a:chExt cx="6347212" cy="97837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15970" y="2142567"/>
                <a:ext cx="4302107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018077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65663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12 11</a:t>
                </a:r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031248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15" name="Rectangle 14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257144" y="2155516"/>
              <a:ext cx="1018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7200" y="2119747"/>
            <a:ext cx="8283978" cy="978370"/>
            <a:chOff x="568475" y="2917469"/>
            <a:chExt cx="8283978" cy="978370"/>
          </a:xfrm>
        </p:grpSpPr>
        <p:grpSp>
          <p:nvGrpSpPr>
            <p:cNvPr id="17" name="Group 16"/>
            <p:cNvGrpSpPr/>
            <p:nvPr/>
          </p:nvGrpSpPr>
          <p:grpSpPr>
            <a:xfrm>
              <a:off x="568475" y="2917469"/>
              <a:ext cx="6347212" cy="978370"/>
              <a:chOff x="568475" y="1779710"/>
              <a:chExt cx="6347212" cy="978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15970" y="2142567"/>
                <a:ext cx="4302107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Page number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8077" y="2142567"/>
                <a:ext cx="188685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Page 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65663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12 11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031248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27" name="Rectangle 26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257144" y="3298042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Virtual address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200" y="3161307"/>
            <a:ext cx="8410151" cy="978370"/>
            <a:chOff x="568475" y="4055228"/>
            <a:chExt cx="8410151" cy="978370"/>
          </a:xfrm>
        </p:grpSpPr>
        <p:grpSp>
          <p:nvGrpSpPr>
            <p:cNvPr id="36" name="Group 35"/>
            <p:cNvGrpSpPr/>
            <p:nvPr/>
          </p:nvGrpSpPr>
          <p:grpSpPr>
            <a:xfrm>
              <a:off x="568475" y="4055228"/>
              <a:ext cx="6347212" cy="978370"/>
              <a:chOff x="568475" y="1779710"/>
              <a:chExt cx="6347212" cy="97837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15970" y="2142567"/>
                <a:ext cx="3383945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099915" y="2142567"/>
                <a:ext cx="1861591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47501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17 16</a:t>
                </a:r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099915" y="1927349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46" name="Rectangle 45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257144" y="4418085"/>
              <a:ext cx="1721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LLC </a:t>
              </a:r>
              <a:r>
                <a:rPr lang="en-US" dirty="0" err="1" smtClean="0"/>
                <a:t>SandyBridge</a:t>
              </a:r>
              <a:endParaRPr lang="en-US" dirty="0" smtClean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200" y="4202867"/>
            <a:ext cx="7941498" cy="978370"/>
            <a:chOff x="568475" y="5192986"/>
            <a:chExt cx="7941498" cy="978370"/>
          </a:xfrm>
        </p:grpSpPr>
        <p:grpSp>
          <p:nvGrpSpPr>
            <p:cNvPr id="47" name="Group 46"/>
            <p:cNvGrpSpPr/>
            <p:nvPr/>
          </p:nvGrpSpPr>
          <p:grpSpPr>
            <a:xfrm>
              <a:off x="568475" y="5192986"/>
              <a:ext cx="6347212" cy="978370"/>
              <a:chOff x="568475" y="1779710"/>
              <a:chExt cx="6347212" cy="97837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970" y="2142567"/>
                <a:ext cx="361351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29488" y="2142567"/>
                <a:ext cx="163201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77074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16 15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329488" y="1927349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57" name="Rectangle 56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257144" y="5543087"/>
              <a:ext cx="125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LLC </a:t>
              </a:r>
              <a:r>
                <a:rPr lang="en-US" dirty="0" err="1" smtClean="0"/>
                <a:t>Skylake</a:t>
              </a:r>
              <a:endParaRPr lang="en-US" dirty="0" smtClean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988640" y="3524164"/>
            <a:ext cx="918162" cy="387048"/>
          </a:xfrm>
          <a:prstGeom prst="rect">
            <a:avLst/>
          </a:prstGeom>
          <a:solidFill>
            <a:srgbClr val="FF0000">
              <a:alpha val="47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18212" y="4552968"/>
            <a:ext cx="701761" cy="399804"/>
          </a:xfrm>
          <a:prstGeom prst="rect">
            <a:avLst/>
          </a:prstGeom>
          <a:solidFill>
            <a:srgbClr val="FF0000">
              <a:alpha val="47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Addressing uncertainty</a:t>
            </a:r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250508" y="17881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Phys. Memory</a:t>
            </a:r>
            <a:endParaRPr lang="en-US" sz="2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50508" y="5398694"/>
            <a:ext cx="492443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Cache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5835" y="1335189"/>
            <a:ext cx="5458210" cy="2961106"/>
            <a:chOff x="865835" y="1335189"/>
            <a:chExt cx="5458210" cy="2961106"/>
          </a:xfrm>
        </p:grpSpPr>
        <p:sp>
          <p:nvSpPr>
            <p:cNvPr id="4" name="Rectangle 3"/>
            <p:cNvSpPr/>
            <p:nvPr/>
          </p:nvSpPr>
          <p:spPr>
            <a:xfrm>
              <a:off x="86584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631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677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240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770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16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863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584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630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4677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87237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2770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816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0862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86583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0224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54541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88182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3308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56949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91267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324908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589543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87123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1169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55216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92625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3308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355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1401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22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168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214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92612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3307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7353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1400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095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85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631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4677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7243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770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817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0863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585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31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678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7245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70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6817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863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585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632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4678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7248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2771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817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63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584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630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4677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87235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2769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6816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862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9098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9100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49103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9090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9092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54480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54467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94949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93541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7587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61634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56804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594946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3541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27587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61633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56801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 flipV="1">
              <a:off x="393134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427451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461092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496218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/>
            <p:cNvSpPr/>
            <p:nvPr/>
          </p:nvSpPr>
          <p:spPr>
            <a:xfrm>
              <a:off x="3600334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94079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28126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62172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962189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600321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94078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28124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2171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962176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594952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93541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7588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61634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956807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594954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93541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27588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61634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956809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594957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93542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7588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61634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956812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594944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93540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27587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61633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956799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29726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63773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29726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63772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 flipV="1">
              <a:off x="529859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564177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597818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6318644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Rectangle 339"/>
            <p:cNvSpPr/>
            <p:nvPr/>
          </p:nvSpPr>
          <p:spPr>
            <a:xfrm>
              <a:off x="530265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64311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30264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64310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97819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29727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63773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9727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63773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29727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63774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29726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63772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97819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7820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97820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97819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97819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98358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8356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8651558" y="19405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err="1" smtClean="0"/>
              <a:t>Virt</a:t>
            </a:r>
            <a:r>
              <a:rPr lang="en-AU" sz="2000" dirty="0" smtClean="0"/>
              <a:t>. addresses</a:t>
            </a:r>
            <a:endParaRPr lang="en-US" sz="2000" dirty="0"/>
          </a:p>
        </p:txBody>
      </p:sp>
      <p:grpSp>
        <p:nvGrpSpPr>
          <p:cNvPr id="539" name="Group 538"/>
          <p:cNvGrpSpPr/>
          <p:nvPr/>
        </p:nvGrpSpPr>
        <p:grpSpPr>
          <a:xfrm>
            <a:off x="3589543" y="5388057"/>
            <a:ext cx="2723734" cy="1318116"/>
            <a:chOff x="865835" y="5390511"/>
            <a:chExt cx="2723734" cy="1318116"/>
          </a:xfrm>
        </p:grpSpPr>
        <p:sp>
          <p:nvSpPr>
            <p:cNvPr id="540" name="Rectangle 539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06569" y="1675226"/>
            <a:ext cx="1361856" cy="2618205"/>
            <a:chOff x="7206569" y="1675226"/>
            <a:chExt cx="1361856" cy="2618205"/>
          </a:xfrm>
        </p:grpSpPr>
        <p:grpSp>
          <p:nvGrpSpPr>
            <p:cNvPr id="94" name="Group 93"/>
            <p:cNvGrpSpPr/>
            <p:nvPr/>
          </p:nvGrpSpPr>
          <p:grpSpPr>
            <a:xfrm>
              <a:off x="7206569" y="1675226"/>
              <a:ext cx="1361856" cy="328302"/>
              <a:chOff x="7206569" y="1675226"/>
              <a:chExt cx="1361856" cy="328302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227961" y="1675226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7206569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7547033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7887497" y="167522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206569" y="2660132"/>
              <a:ext cx="1361856" cy="328302"/>
              <a:chOff x="7206569" y="2660132"/>
              <a:chExt cx="1361856" cy="328302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8227961" y="2660132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7206569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7547033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7887497" y="266013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206569" y="2337005"/>
              <a:ext cx="1361856" cy="328302"/>
              <a:chOff x="7206569" y="2337005"/>
              <a:chExt cx="1361856" cy="328302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227961" y="2337005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7206569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/>
              <p:cNvSpPr/>
              <p:nvPr/>
            </p:nvSpPr>
            <p:spPr>
              <a:xfrm>
                <a:off x="7547033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>
                <a:off x="7887497" y="233700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206569" y="2003528"/>
              <a:ext cx="1361856" cy="328302"/>
              <a:chOff x="7206569" y="2003528"/>
              <a:chExt cx="1361856" cy="328302"/>
            </a:xfrm>
          </p:grpSpPr>
          <p:sp>
            <p:nvSpPr>
              <p:cNvPr id="338" name="Rectangle 337"/>
              <p:cNvSpPr/>
              <p:nvPr/>
            </p:nvSpPr>
            <p:spPr>
              <a:xfrm>
                <a:off x="8227961" y="2003528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7206569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7547033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7887497" y="2003528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206569" y="2980223"/>
              <a:ext cx="1361856" cy="328302"/>
              <a:chOff x="7206569" y="2980223"/>
              <a:chExt cx="1361856" cy="328302"/>
            </a:xfrm>
          </p:grpSpPr>
          <p:sp>
            <p:nvSpPr>
              <p:cNvPr id="573" name="Rectangle 572"/>
              <p:cNvSpPr/>
              <p:nvPr/>
            </p:nvSpPr>
            <p:spPr>
              <a:xfrm>
                <a:off x="8227961" y="2980223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73"/>
              <p:cNvSpPr/>
              <p:nvPr/>
            </p:nvSpPr>
            <p:spPr>
              <a:xfrm>
                <a:off x="7206569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/>
              <p:cNvSpPr/>
              <p:nvPr/>
            </p:nvSpPr>
            <p:spPr>
              <a:xfrm>
                <a:off x="7547033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/>
              <p:cNvSpPr/>
              <p:nvPr/>
            </p:nvSpPr>
            <p:spPr>
              <a:xfrm>
                <a:off x="7887497" y="2980223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206569" y="3965129"/>
              <a:ext cx="1361856" cy="328302"/>
              <a:chOff x="7206569" y="3965129"/>
              <a:chExt cx="1361856" cy="328302"/>
            </a:xfrm>
          </p:grpSpPr>
          <p:sp>
            <p:nvSpPr>
              <p:cNvPr id="578" name="Rectangle 577"/>
              <p:cNvSpPr/>
              <p:nvPr/>
            </p:nvSpPr>
            <p:spPr>
              <a:xfrm>
                <a:off x="8227961" y="3965129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Rectangle 578"/>
              <p:cNvSpPr/>
              <p:nvPr/>
            </p:nvSpPr>
            <p:spPr>
              <a:xfrm>
                <a:off x="7206569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Rectangle 579"/>
              <p:cNvSpPr/>
              <p:nvPr/>
            </p:nvSpPr>
            <p:spPr>
              <a:xfrm>
                <a:off x="7547033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/>
              <p:cNvSpPr/>
              <p:nvPr/>
            </p:nvSpPr>
            <p:spPr>
              <a:xfrm>
                <a:off x="7887497" y="3965129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206569" y="3642002"/>
              <a:ext cx="1361856" cy="328302"/>
              <a:chOff x="7206569" y="3642002"/>
              <a:chExt cx="1361856" cy="328302"/>
            </a:xfrm>
          </p:grpSpPr>
          <p:sp>
            <p:nvSpPr>
              <p:cNvPr id="583" name="Rectangle 582"/>
              <p:cNvSpPr/>
              <p:nvPr/>
            </p:nvSpPr>
            <p:spPr>
              <a:xfrm>
                <a:off x="8227961" y="3642002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7206569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7547033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7887497" y="3642002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206569" y="3308525"/>
              <a:ext cx="1361856" cy="328302"/>
              <a:chOff x="7206569" y="3308525"/>
              <a:chExt cx="1361856" cy="328302"/>
            </a:xfrm>
          </p:grpSpPr>
          <p:sp>
            <p:nvSpPr>
              <p:cNvPr id="589" name="Rectangle 588"/>
              <p:cNvSpPr/>
              <p:nvPr/>
            </p:nvSpPr>
            <p:spPr>
              <a:xfrm>
                <a:off x="8227961" y="3308525"/>
                <a:ext cx="340464" cy="328302"/>
              </a:xfrm>
              <a:prstGeom prst="rect">
                <a:avLst/>
              </a:prstGeom>
              <a:gradFill flip="none" rotWithShape="1">
                <a:gsLst>
                  <a:gs pos="35000">
                    <a:schemeClr val="accent2">
                      <a:lumMod val="75000"/>
                    </a:schemeClr>
                  </a:gs>
                  <a:gs pos="100000">
                    <a:srgbClr val="FFFFFF"/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/>
              <p:cNvSpPr/>
              <p:nvPr/>
            </p:nvSpPr>
            <p:spPr>
              <a:xfrm>
                <a:off x="7206569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/>
              <p:cNvSpPr/>
              <p:nvPr/>
            </p:nvSpPr>
            <p:spPr>
              <a:xfrm>
                <a:off x="7547033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/>
              <p:cNvSpPr/>
              <p:nvPr/>
            </p:nvSpPr>
            <p:spPr>
              <a:xfrm>
                <a:off x="7887497" y="3308525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206569" y="1335189"/>
            <a:ext cx="1383433" cy="2961106"/>
            <a:chOff x="7488423" y="1335189"/>
            <a:chExt cx="1383433" cy="2961106"/>
          </a:xfrm>
        </p:grpSpPr>
        <p:grpSp>
          <p:nvGrpSpPr>
            <p:cNvPr id="296" name="Group 295"/>
            <p:cNvGrpSpPr/>
            <p:nvPr/>
          </p:nvGrpSpPr>
          <p:grpSpPr>
            <a:xfrm>
              <a:off x="7488423" y="1335189"/>
              <a:ext cx="1026782" cy="2961106"/>
              <a:chOff x="5297263" y="1335189"/>
              <a:chExt cx="1026782" cy="296110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97268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637732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97265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5637729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298599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564177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V="1">
                <a:off x="597818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6318644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5302653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643117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302640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643104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978196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297271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637735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297273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637737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297276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637740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297263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637727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978199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978201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5978204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978191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5978193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5983581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983568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499016" y="1677537"/>
              <a:ext cx="372840" cy="2618758"/>
              <a:chOff x="8499016" y="1677537"/>
              <a:chExt cx="372840" cy="2618758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6200000" flipV="1">
                <a:off x="8683791" y="1827042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6200000" flipV="1">
                <a:off x="8683791" y="216841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6200000" flipV="1">
                <a:off x="8683791" y="248651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6200000" flipV="1">
                <a:off x="8683791" y="281163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6200000" flipV="1">
                <a:off x="8683791" y="312972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6200000" flipV="1">
                <a:off x="8683791" y="3471104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16200000" flipV="1">
                <a:off x="8683791" y="15089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6200000" flipV="1">
                <a:off x="8683791" y="378919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6200000" flipV="1">
                <a:off x="8667603" y="412770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6200000" flipV="1">
                <a:off x="8703270" y="4116633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3" name="Group 502"/>
          <p:cNvGrpSpPr/>
          <p:nvPr/>
        </p:nvGrpSpPr>
        <p:grpSpPr>
          <a:xfrm>
            <a:off x="876623" y="1656202"/>
            <a:ext cx="2723711" cy="328302"/>
            <a:chOff x="4126281" y="2002096"/>
            <a:chExt cx="2723711" cy="328302"/>
          </a:xfrm>
        </p:grpSpPr>
        <p:sp>
          <p:nvSpPr>
            <p:cNvPr id="504" name="Rectangle 503"/>
            <p:cNvSpPr/>
            <p:nvPr/>
          </p:nvSpPr>
          <p:spPr>
            <a:xfrm>
              <a:off x="4126281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466745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807209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147673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488136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828600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6169064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6509528" y="2002096"/>
              <a:ext cx="340464" cy="32830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876623" y="1995629"/>
            <a:ext cx="5447422" cy="2300666"/>
            <a:chOff x="876623" y="1995629"/>
            <a:chExt cx="5447422" cy="2300666"/>
          </a:xfrm>
        </p:grpSpPr>
        <p:grpSp>
          <p:nvGrpSpPr>
            <p:cNvPr id="395" name="Group 394"/>
            <p:cNvGrpSpPr/>
            <p:nvPr/>
          </p:nvGrpSpPr>
          <p:grpSpPr>
            <a:xfrm>
              <a:off x="887098" y="1995629"/>
              <a:ext cx="2723711" cy="328302"/>
              <a:chOff x="4126281" y="2002096"/>
              <a:chExt cx="2723711" cy="328302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Rectangle 452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Rectangle 454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887097" y="3967993"/>
              <a:ext cx="2723711" cy="328302"/>
              <a:chOff x="4126281" y="2002096"/>
              <a:chExt cx="2723711" cy="328302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Rectangle 443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Rectangle 445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Rectangle 446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Rectangle 447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Rectangle 448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7" name="Group 396"/>
            <p:cNvGrpSpPr/>
            <p:nvPr/>
          </p:nvGrpSpPr>
          <p:grpSpPr>
            <a:xfrm>
              <a:off x="887098" y="3620780"/>
              <a:ext cx="2723711" cy="328302"/>
              <a:chOff x="4126281" y="2002096"/>
              <a:chExt cx="2723711" cy="328302"/>
            </a:xfrm>
          </p:grpSpPr>
          <p:sp>
            <p:nvSpPr>
              <p:cNvPr id="435" name="Rectangle 434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8" name="Group 397"/>
            <p:cNvGrpSpPr/>
            <p:nvPr/>
          </p:nvGrpSpPr>
          <p:grpSpPr>
            <a:xfrm>
              <a:off x="876623" y="2665307"/>
              <a:ext cx="2723711" cy="328302"/>
              <a:chOff x="4126281" y="2002096"/>
              <a:chExt cx="2723711" cy="328302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>
              <a:off x="3600334" y="3298314"/>
              <a:ext cx="2723711" cy="328302"/>
              <a:chOff x="4126281" y="2002096"/>
              <a:chExt cx="2723711" cy="328302"/>
            </a:xfrm>
          </p:grpSpPr>
          <p:sp>
            <p:nvSpPr>
              <p:cNvPr id="419" name="Rectangle 418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Rectangle 425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3600334" y="2978364"/>
              <a:ext cx="2723711" cy="328302"/>
              <a:chOff x="4126281" y="2002096"/>
              <a:chExt cx="2723711" cy="328302"/>
            </a:xfrm>
          </p:grpSpPr>
          <p:sp>
            <p:nvSpPr>
              <p:cNvPr id="410" name="Rectangle 409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3600320" y="2008703"/>
              <a:ext cx="2723711" cy="328302"/>
              <a:chOff x="4126281" y="2002096"/>
              <a:chExt cx="2723711" cy="328302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6" name="Group 385"/>
          <p:cNvGrpSpPr/>
          <p:nvPr/>
        </p:nvGrpSpPr>
        <p:grpSpPr>
          <a:xfrm>
            <a:off x="3589559" y="1836513"/>
            <a:ext cx="3622400" cy="2295631"/>
            <a:chOff x="3589559" y="1836513"/>
            <a:chExt cx="3622400" cy="2295631"/>
          </a:xfrm>
        </p:grpSpPr>
        <p:cxnSp>
          <p:nvCxnSpPr>
            <p:cNvPr id="387" name="Straight Arrow Connector 386"/>
            <p:cNvCxnSpPr/>
            <p:nvPr/>
          </p:nvCxnSpPr>
          <p:spPr>
            <a:xfrm flipH="1">
              <a:off x="3589559" y="1836513"/>
              <a:ext cx="3617015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H="1" flipV="1">
              <a:off x="6318663" y="2159780"/>
              <a:ext cx="887906" cy="341376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>
              <a:endCxn id="417" idx="3"/>
            </p:cNvCxnSpPr>
            <p:nvPr/>
          </p:nvCxnSpPr>
          <p:spPr>
            <a:xfrm flipH="1">
              <a:off x="6324045" y="2159780"/>
              <a:ext cx="882532" cy="982735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>
              <a:endCxn id="458" idx="3"/>
            </p:cNvCxnSpPr>
            <p:nvPr/>
          </p:nvCxnSpPr>
          <p:spPr>
            <a:xfrm flipH="1" flipV="1">
              <a:off x="3610809" y="2159780"/>
              <a:ext cx="3595773" cy="65946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 flipH="1" flipV="1">
              <a:off x="3589567" y="2819248"/>
              <a:ext cx="3617002" cy="328302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/>
            <p:nvPr/>
          </p:nvCxnSpPr>
          <p:spPr>
            <a:xfrm flipH="1">
              <a:off x="3594944" y="3470817"/>
              <a:ext cx="3611627" cy="333025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 flipH="1">
              <a:off x="3594931" y="3803842"/>
              <a:ext cx="3617028" cy="328302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H="1" flipV="1">
              <a:off x="6318657" y="3470817"/>
              <a:ext cx="893289" cy="661327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87098" y="5398694"/>
            <a:ext cx="5431544" cy="1298062"/>
            <a:chOff x="887098" y="5398694"/>
            <a:chExt cx="5431544" cy="1298062"/>
          </a:xfrm>
        </p:grpSpPr>
        <p:grpSp>
          <p:nvGrpSpPr>
            <p:cNvPr id="459" name="Group 458"/>
            <p:cNvGrpSpPr/>
            <p:nvPr/>
          </p:nvGrpSpPr>
          <p:grpSpPr>
            <a:xfrm>
              <a:off x="887098" y="5398694"/>
              <a:ext cx="2723711" cy="328302"/>
              <a:chOff x="4126281" y="2002096"/>
              <a:chExt cx="2723711" cy="328302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87098" y="5727098"/>
              <a:ext cx="2723711" cy="328302"/>
              <a:chOff x="4126281" y="2002096"/>
              <a:chExt cx="2723711" cy="328302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887098" y="6055400"/>
              <a:ext cx="2723711" cy="328302"/>
              <a:chOff x="4126281" y="2002096"/>
              <a:chExt cx="2723711" cy="328302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887098" y="6368454"/>
              <a:ext cx="2723711" cy="328302"/>
              <a:chOff x="4126281" y="2002096"/>
              <a:chExt cx="2723711" cy="328302"/>
            </a:xfrm>
          </p:grpSpPr>
          <p:sp>
            <p:nvSpPr>
              <p:cNvPr id="499" name="Rectangle 498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6" name="Group 515"/>
            <p:cNvGrpSpPr/>
            <p:nvPr/>
          </p:nvGrpSpPr>
          <p:grpSpPr>
            <a:xfrm>
              <a:off x="3594931" y="5400732"/>
              <a:ext cx="2723711" cy="328302"/>
              <a:chOff x="4126281" y="2002096"/>
              <a:chExt cx="2723711" cy="328302"/>
            </a:xfrm>
          </p:grpSpPr>
          <p:sp>
            <p:nvSpPr>
              <p:cNvPr id="517" name="Rectangle 516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5" name="Group 524"/>
            <p:cNvGrpSpPr/>
            <p:nvPr/>
          </p:nvGrpSpPr>
          <p:grpSpPr>
            <a:xfrm>
              <a:off x="3594930" y="6046473"/>
              <a:ext cx="2723711" cy="328302"/>
              <a:chOff x="4126281" y="2002096"/>
              <a:chExt cx="2723711" cy="328302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4" name="Group 533"/>
            <p:cNvGrpSpPr/>
            <p:nvPr/>
          </p:nvGrpSpPr>
          <p:grpSpPr>
            <a:xfrm>
              <a:off x="3594929" y="6366518"/>
              <a:ext cx="2723711" cy="328302"/>
              <a:chOff x="4126281" y="2002096"/>
              <a:chExt cx="2723711" cy="328302"/>
            </a:xfrm>
          </p:grpSpPr>
          <p:sp>
            <p:nvSpPr>
              <p:cNvPr id="535" name="Rectangle 534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Rectangle 576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1" name="Rounded Rectangular Callout 600"/>
          <p:cNvSpPr/>
          <p:nvPr/>
        </p:nvSpPr>
        <p:spPr>
          <a:xfrm>
            <a:off x="5491071" y="4409596"/>
            <a:ext cx="3652929" cy="1956922"/>
          </a:xfrm>
          <a:prstGeom prst="wedgeRoundRectCallout">
            <a:avLst>
              <a:gd name="adj1" fmla="val -34628"/>
              <a:gd name="adj2" fmla="val -69933"/>
              <a:gd name="adj3" fmla="val 16667"/>
            </a:avLst>
          </a:prstGeom>
          <a:solidFill>
            <a:srgbClr val="FFFF9C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800" dirty="0" smtClean="0"/>
              <a:t>The attacker cannot guarantee an even cover of the cache. </a:t>
            </a:r>
            <a:endParaRPr lang="en-US" sz="2800" dirty="0"/>
          </a:p>
        </p:txBody>
      </p:sp>
      <p:grpSp>
        <p:nvGrpSpPr>
          <p:cNvPr id="613" name="Group 612"/>
          <p:cNvGrpSpPr/>
          <p:nvPr/>
        </p:nvGrpSpPr>
        <p:grpSpPr>
          <a:xfrm>
            <a:off x="871234" y="4643738"/>
            <a:ext cx="2723712" cy="737912"/>
            <a:chOff x="871234" y="4643738"/>
            <a:chExt cx="2723712" cy="737912"/>
          </a:xfrm>
        </p:grpSpPr>
        <p:sp>
          <p:nvSpPr>
            <p:cNvPr id="614" name="Left Brace 613"/>
            <p:cNvSpPr/>
            <p:nvPr/>
          </p:nvSpPr>
          <p:spPr>
            <a:xfrm rot="5400000" flipV="1">
              <a:off x="2085441" y="3872146"/>
              <a:ext cx="295297" cy="2723712"/>
            </a:xfrm>
            <a:prstGeom prst="leftBrace">
              <a:avLst>
                <a:gd name="adj1" fmla="val 42739"/>
                <a:gd name="adj2" fmla="val 50000"/>
              </a:avLst>
            </a:prstGeom>
            <a:ln w="38100" cmpd="sng">
              <a:solidFill>
                <a:srgbClr val="0000FF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1180310" y="4643738"/>
              <a:ext cx="2105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FF"/>
                  </a:solidFill>
                </a:rPr>
                <a:t>Self-contention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9653" y="3645158"/>
            <a:ext cx="3645319" cy="2399503"/>
            <a:chOff x="649653" y="3645158"/>
            <a:chExt cx="3645319" cy="2399503"/>
          </a:xfrm>
        </p:grpSpPr>
        <p:grpSp>
          <p:nvGrpSpPr>
            <p:cNvPr id="593" name="Group 592"/>
            <p:cNvGrpSpPr/>
            <p:nvPr/>
          </p:nvGrpSpPr>
          <p:grpSpPr>
            <a:xfrm>
              <a:off x="3949081" y="5716359"/>
              <a:ext cx="345891" cy="328302"/>
              <a:chOff x="2397906" y="4892167"/>
              <a:chExt cx="345891" cy="328302"/>
            </a:xfrm>
          </p:grpSpPr>
          <p:sp>
            <p:nvSpPr>
              <p:cNvPr id="594" name="Rectangle 593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5" name="Group 594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596" name="Straight Connector 595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Rectangle 597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9" name="Group 598"/>
            <p:cNvGrpSpPr/>
            <p:nvPr/>
          </p:nvGrpSpPr>
          <p:grpSpPr>
            <a:xfrm>
              <a:off x="3943654" y="3645158"/>
              <a:ext cx="345891" cy="328302"/>
              <a:chOff x="2397906" y="4892167"/>
              <a:chExt cx="345891" cy="328302"/>
            </a:xfrm>
          </p:grpSpPr>
          <p:sp>
            <p:nvSpPr>
              <p:cNvPr id="600" name="Rectangle 599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2" name="Group 601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5" name="Rectangle 604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649653" y="4412905"/>
              <a:ext cx="3455974" cy="1316129"/>
              <a:chOff x="649653" y="4412905"/>
              <a:chExt cx="3455974" cy="1316129"/>
            </a:xfrm>
          </p:grpSpPr>
          <p:sp>
            <p:nvSpPr>
              <p:cNvPr id="616" name="TextBox 615"/>
              <p:cNvSpPr txBox="1"/>
              <p:nvPr/>
            </p:nvSpPr>
            <p:spPr>
              <a:xfrm>
                <a:off x="649653" y="4412905"/>
                <a:ext cx="2771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FF"/>
                    </a:solidFill>
                  </a:rPr>
                  <a:t>Missed victim access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" name="Straight Arrow Connector 6"/>
              <p:cNvCxnSpPr>
                <a:endCxn id="518" idx="2"/>
              </p:cNvCxnSpPr>
              <p:nvPr/>
            </p:nvCxnSpPr>
            <p:spPr>
              <a:xfrm>
                <a:off x="3421566" y="4874570"/>
                <a:ext cx="684061" cy="854464"/>
              </a:xfrm>
              <a:prstGeom prst="straightConnector1">
                <a:avLst/>
              </a:prstGeom>
              <a:ln w="38100" cmpd="sng">
                <a:solidFill>
                  <a:srgbClr val="3366FF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76"/>
            <a:ext cx="9144000" cy="729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: Use large pages [LYG+15,IES15]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15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457200" y="1078187"/>
            <a:ext cx="7706947" cy="978370"/>
            <a:chOff x="568475" y="1779710"/>
            <a:chExt cx="7706947" cy="978370"/>
          </a:xfrm>
        </p:grpSpPr>
        <p:grpSp>
          <p:nvGrpSpPr>
            <p:cNvPr id="16" name="Group 15"/>
            <p:cNvGrpSpPr/>
            <p:nvPr/>
          </p:nvGrpSpPr>
          <p:grpSpPr>
            <a:xfrm>
              <a:off x="568475" y="1779710"/>
              <a:ext cx="6347212" cy="978370"/>
              <a:chOff x="568475" y="1779710"/>
              <a:chExt cx="6347212" cy="97837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15970" y="2142567"/>
                <a:ext cx="4302107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018077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65663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12 11</a:t>
                </a:r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031248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15" name="Rectangle 14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257144" y="2155516"/>
              <a:ext cx="1018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7200" y="2119747"/>
            <a:ext cx="8283978" cy="978370"/>
            <a:chOff x="568475" y="2917469"/>
            <a:chExt cx="8283978" cy="978370"/>
          </a:xfrm>
        </p:grpSpPr>
        <p:grpSp>
          <p:nvGrpSpPr>
            <p:cNvPr id="17" name="Group 16"/>
            <p:cNvGrpSpPr/>
            <p:nvPr/>
          </p:nvGrpSpPr>
          <p:grpSpPr>
            <a:xfrm>
              <a:off x="568475" y="2917469"/>
              <a:ext cx="6347212" cy="978370"/>
              <a:chOff x="568475" y="1779710"/>
              <a:chExt cx="6347212" cy="978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15970" y="2142567"/>
                <a:ext cx="4302107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Page number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8077" y="2142567"/>
                <a:ext cx="188685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Page 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65663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12 11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031248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27" name="Rectangle 26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257144" y="3298042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Virtual address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7200" y="3161307"/>
            <a:ext cx="8410151" cy="978370"/>
            <a:chOff x="568475" y="4055228"/>
            <a:chExt cx="8410151" cy="978370"/>
          </a:xfrm>
        </p:grpSpPr>
        <p:grpSp>
          <p:nvGrpSpPr>
            <p:cNvPr id="36" name="Group 35"/>
            <p:cNvGrpSpPr/>
            <p:nvPr/>
          </p:nvGrpSpPr>
          <p:grpSpPr>
            <a:xfrm>
              <a:off x="568475" y="4055228"/>
              <a:ext cx="6347212" cy="978370"/>
              <a:chOff x="568475" y="1779710"/>
              <a:chExt cx="6347212" cy="97837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715970" y="2142567"/>
                <a:ext cx="3383945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099915" y="2142567"/>
                <a:ext cx="1861591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47501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17 16</a:t>
                </a:r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099915" y="1927349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46" name="Rectangle 45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257144" y="4418085"/>
              <a:ext cx="1721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LLC </a:t>
              </a:r>
              <a:r>
                <a:rPr lang="en-US" dirty="0" err="1" smtClean="0"/>
                <a:t>SandyBridge</a:t>
              </a:r>
              <a:endParaRPr lang="en-US" dirty="0" smtClean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7200" y="4202867"/>
            <a:ext cx="7941498" cy="978370"/>
            <a:chOff x="568475" y="5192986"/>
            <a:chExt cx="7941498" cy="978370"/>
          </a:xfrm>
        </p:grpSpPr>
        <p:grpSp>
          <p:nvGrpSpPr>
            <p:cNvPr id="47" name="Group 46"/>
            <p:cNvGrpSpPr/>
            <p:nvPr/>
          </p:nvGrpSpPr>
          <p:grpSpPr>
            <a:xfrm>
              <a:off x="568475" y="5192986"/>
              <a:ext cx="6347212" cy="978370"/>
              <a:chOff x="568475" y="1779710"/>
              <a:chExt cx="6347212" cy="97837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15970" y="2142567"/>
                <a:ext cx="361351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329488" y="2142567"/>
                <a:ext cx="1632018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77074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16 15</a:t>
                </a:r>
                <a:endParaRPr lang="en-US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329488" y="1927349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57" name="Rectangle 56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7257144" y="5543087"/>
              <a:ext cx="125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LLC </a:t>
              </a:r>
              <a:r>
                <a:rPr lang="en-US" dirty="0" err="1" smtClean="0"/>
                <a:t>Skylake</a:t>
              </a:r>
              <a:endParaRPr lang="en-US" dirty="0" smtClean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3988640" y="3524164"/>
            <a:ext cx="918162" cy="387048"/>
          </a:xfrm>
          <a:prstGeom prst="rect">
            <a:avLst/>
          </a:prstGeom>
          <a:solidFill>
            <a:srgbClr val="FF0000">
              <a:alpha val="47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18212" y="4552968"/>
            <a:ext cx="701761" cy="399804"/>
          </a:xfrm>
          <a:prstGeom prst="rect">
            <a:avLst/>
          </a:prstGeom>
          <a:solidFill>
            <a:srgbClr val="FF0000">
              <a:alpha val="47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ular Callout 67"/>
          <p:cNvSpPr/>
          <p:nvPr/>
        </p:nvSpPr>
        <p:spPr>
          <a:xfrm>
            <a:off x="3354444" y="1372719"/>
            <a:ext cx="4533043" cy="1956922"/>
          </a:xfrm>
          <a:prstGeom prst="wedgeRoundRectCallout">
            <a:avLst>
              <a:gd name="adj1" fmla="val -34628"/>
              <a:gd name="adj2" fmla="val -69933"/>
              <a:gd name="adj3" fmla="val 16667"/>
            </a:avLst>
          </a:prstGeom>
          <a:solidFill>
            <a:srgbClr val="FFFF9C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/>
              <a:t>A feature of the MMU. Large pages (2MiB or bigger) reduce the overhead of  address translation</a:t>
            </a:r>
            <a:endParaRPr lang="en-US" sz="24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4618" y="5184688"/>
            <a:ext cx="8283978" cy="978370"/>
            <a:chOff x="568475" y="2917469"/>
            <a:chExt cx="8283978" cy="978370"/>
          </a:xfrm>
        </p:grpSpPr>
        <p:grpSp>
          <p:nvGrpSpPr>
            <p:cNvPr id="70" name="Group 69"/>
            <p:cNvGrpSpPr/>
            <p:nvPr/>
          </p:nvGrpSpPr>
          <p:grpSpPr>
            <a:xfrm>
              <a:off x="568475" y="2917469"/>
              <a:ext cx="6347212" cy="978370"/>
              <a:chOff x="568475" y="1779710"/>
              <a:chExt cx="6347212" cy="97837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15970" y="2142567"/>
                <a:ext cx="2883411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Large page number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604010" y="2142567"/>
                <a:ext cx="3300925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Large page 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64828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21 20</a:t>
                </a:r>
                <a:endParaRPr lang="en-US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3604010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78" name="Rectangle 77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7257144" y="3298042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Virtual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48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65831" y="2325254"/>
            <a:ext cx="5458214" cy="663180"/>
            <a:chOff x="865831" y="2325254"/>
            <a:chExt cx="5458214" cy="663180"/>
          </a:xfrm>
        </p:grpSpPr>
        <p:grpSp>
          <p:nvGrpSpPr>
            <p:cNvPr id="606" name="Group 605"/>
            <p:cNvGrpSpPr/>
            <p:nvPr/>
          </p:nvGrpSpPr>
          <p:grpSpPr>
            <a:xfrm>
              <a:off x="865831" y="2655096"/>
              <a:ext cx="2723711" cy="328302"/>
              <a:chOff x="4126281" y="2002096"/>
              <a:chExt cx="2723711" cy="328302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9" name="Group 618"/>
            <p:cNvGrpSpPr/>
            <p:nvPr/>
          </p:nvGrpSpPr>
          <p:grpSpPr>
            <a:xfrm>
              <a:off x="865832" y="2337005"/>
              <a:ext cx="2723711" cy="328302"/>
              <a:chOff x="4126281" y="2002096"/>
              <a:chExt cx="2723711" cy="328302"/>
            </a:xfrm>
          </p:grpSpPr>
          <p:sp>
            <p:nvSpPr>
              <p:cNvPr id="620" name="Rectangle 619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8" name="Group 627"/>
            <p:cNvGrpSpPr/>
            <p:nvPr/>
          </p:nvGrpSpPr>
          <p:grpSpPr>
            <a:xfrm>
              <a:off x="3589542" y="2643345"/>
              <a:ext cx="2723711" cy="328302"/>
              <a:chOff x="4126281" y="2002096"/>
              <a:chExt cx="2723711" cy="328302"/>
            </a:xfrm>
          </p:grpSpPr>
          <p:sp>
            <p:nvSpPr>
              <p:cNvPr id="629" name="Rectangle 628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7" name="Group 636"/>
            <p:cNvGrpSpPr/>
            <p:nvPr/>
          </p:nvGrpSpPr>
          <p:grpSpPr>
            <a:xfrm>
              <a:off x="3589543" y="2325254"/>
              <a:ext cx="2723711" cy="328302"/>
              <a:chOff x="4126281" y="2002096"/>
              <a:chExt cx="2723711" cy="328302"/>
            </a:xfrm>
          </p:grpSpPr>
          <p:sp>
            <p:nvSpPr>
              <p:cNvPr id="638" name="Rectangle 637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865831" y="2331830"/>
              <a:ext cx="5458214" cy="656604"/>
            </a:xfrm>
            <a:prstGeom prst="rect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– large pages</a:t>
            </a:r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250508" y="17881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Phys. Memory</a:t>
            </a:r>
            <a:endParaRPr lang="en-US" sz="20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50508" y="5398694"/>
            <a:ext cx="492443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smtClean="0"/>
              <a:t>Cache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65835" y="1335189"/>
            <a:ext cx="5458210" cy="2961106"/>
            <a:chOff x="865835" y="1335189"/>
            <a:chExt cx="5458210" cy="2961106"/>
          </a:xfrm>
        </p:grpSpPr>
        <p:sp>
          <p:nvSpPr>
            <p:cNvPr id="4" name="Rectangle 3"/>
            <p:cNvSpPr/>
            <p:nvPr/>
          </p:nvSpPr>
          <p:spPr>
            <a:xfrm>
              <a:off x="86584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631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677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240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770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16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863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584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630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4677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87237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2770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816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0862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86583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02245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54541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88182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3308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569498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91267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3249080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589543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87123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1169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55216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92625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3308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355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1401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22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168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214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92612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3307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7353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1400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095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85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631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4677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7243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770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817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0863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585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31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678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7245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70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6817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863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585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632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4678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7248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2771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817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63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584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630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4677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87235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2769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6816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862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9098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9100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49103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9090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9092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54480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54467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594949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935413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275877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616341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56804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594946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35410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275874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616338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56801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/>
            <p:nvPr/>
          </p:nvCxnSpPr>
          <p:spPr>
            <a:xfrm flipV="1">
              <a:off x="3931346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V="1">
              <a:off x="427451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flipV="1">
              <a:off x="4610927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496218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/>
            <p:cNvSpPr/>
            <p:nvPr/>
          </p:nvSpPr>
          <p:spPr>
            <a:xfrm>
              <a:off x="3600334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940798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281262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621726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962189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600321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940785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281249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621713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962176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594952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3935416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275880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4616344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4956807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594954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935418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275882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4616346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956809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3594957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935421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75885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616349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4956812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594944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935408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275872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616336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956799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5297268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637732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297265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637729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 flipV="1">
              <a:off x="5298599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V="1">
              <a:off x="564177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5978181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6318644" y="1335189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Rectangle 339"/>
            <p:cNvSpPr/>
            <p:nvPr/>
          </p:nvSpPr>
          <p:spPr>
            <a:xfrm>
              <a:off x="5302653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643117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302640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643104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978196" y="167236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297271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637735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297273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637737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297276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637740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5297263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637727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978199" y="199562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5978201" y="233183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5978204" y="265509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5978191" y="2983399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5978193" y="3306666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5983581" y="36396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983568" y="396799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TextBox 417"/>
          <p:cNvSpPr txBox="1"/>
          <p:nvPr/>
        </p:nvSpPr>
        <p:spPr>
          <a:xfrm>
            <a:off x="8651558" y="1940598"/>
            <a:ext cx="492443" cy="200848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000" dirty="0" err="1" smtClean="0"/>
              <a:t>Virt</a:t>
            </a:r>
            <a:r>
              <a:rPr lang="en-AU" sz="2000" dirty="0" smtClean="0"/>
              <a:t>. addresses</a:t>
            </a:r>
            <a:endParaRPr lang="en-US" sz="2000" dirty="0"/>
          </a:p>
        </p:txBody>
      </p:sp>
      <p:grpSp>
        <p:nvGrpSpPr>
          <p:cNvPr id="539" name="Group 538"/>
          <p:cNvGrpSpPr/>
          <p:nvPr/>
        </p:nvGrpSpPr>
        <p:grpSpPr>
          <a:xfrm>
            <a:off x="3589543" y="5388057"/>
            <a:ext cx="2723734" cy="1318116"/>
            <a:chOff x="865835" y="5390511"/>
            <a:chExt cx="2723734" cy="1318116"/>
          </a:xfrm>
        </p:grpSpPr>
        <p:sp>
          <p:nvSpPr>
            <p:cNvPr id="540" name="Rectangle 539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06569" y="1335189"/>
            <a:ext cx="1383433" cy="2961106"/>
            <a:chOff x="7488423" y="1335189"/>
            <a:chExt cx="1383433" cy="2961106"/>
          </a:xfrm>
        </p:grpSpPr>
        <p:grpSp>
          <p:nvGrpSpPr>
            <p:cNvPr id="296" name="Group 295"/>
            <p:cNvGrpSpPr/>
            <p:nvPr/>
          </p:nvGrpSpPr>
          <p:grpSpPr>
            <a:xfrm>
              <a:off x="7488423" y="1335189"/>
              <a:ext cx="1026782" cy="2961106"/>
              <a:chOff x="5297263" y="1335189"/>
              <a:chExt cx="1026782" cy="2961106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297268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637732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297265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5637729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298599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flipV="1">
                <a:off x="564177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V="1">
                <a:off x="5978181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6318644" y="1335189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angle 304"/>
              <p:cNvSpPr/>
              <p:nvPr/>
            </p:nvSpPr>
            <p:spPr>
              <a:xfrm>
                <a:off x="5302653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643117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302640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643104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5978196" y="167236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297271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637735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5297273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5637737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5297276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637740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297263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637727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5978199" y="199562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5978201" y="233183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5978204" y="265509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978191" y="2983399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5978193" y="3306666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5983581" y="36396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983568" y="396799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499016" y="1677537"/>
              <a:ext cx="372840" cy="2618758"/>
              <a:chOff x="8499016" y="1677537"/>
              <a:chExt cx="372840" cy="2618758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6200000" flipV="1">
                <a:off x="8683791" y="1827042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6200000" flipV="1">
                <a:off x="8683791" y="216841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6200000" flipV="1">
                <a:off x="8683791" y="248651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6200000" flipV="1">
                <a:off x="8683791" y="281163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6200000" flipV="1">
                <a:off x="8683791" y="312972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6200000" flipV="1">
                <a:off x="8683791" y="3471104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16200000" flipV="1">
                <a:off x="8683791" y="15089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6200000" flipV="1">
                <a:off x="8683791" y="3789196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6200000" flipV="1">
                <a:off x="8667603" y="4127708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 rot="16200000" flipV="1">
                <a:off x="8703270" y="4116633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200900" y="2324100"/>
            <a:ext cx="1367525" cy="1328668"/>
            <a:chOff x="7200900" y="2324100"/>
            <a:chExt cx="1367525" cy="1328668"/>
          </a:xfrm>
        </p:grpSpPr>
        <p:grpSp>
          <p:nvGrpSpPr>
            <p:cNvPr id="36" name="Group 35"/>
            <p:cNvGrpSpPr/>
            <p:nvPr/>
          </p:nvGrpSpPr>
          <p:grpSpPr>
            <a:xfrm>
              <a:off x="7200900" y="2324100"/>
              <a:ext cx="1367525" cy="664334"/>
              <a:chOff x="7200900" y="2324100"/>
              <a:chExt cx="1367525" cy="664334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206569" y="2660132"/>
                <a:ext cx="1361856" cy="328302"/>
                <a:chOff x="7206569" y="2660132"/>
                <a:chExt cx="1361856" cy="328302"/>
              </a:xfrm>
            </p:grpSpPr>
            <p:sp>
              <p:nvSpPr>
                <p:cNvPr id="467" name="Rectangle 466"/>
                <p:cNvSpPr/>
                <p:nvPr/>
              </p:nvSpPr>
              <p:spPr>
                <a:xfrm>
                  <a:off x="8227961" y="2660132"/>
                  <a:ext cx="340464" cy="328302"/>
                </a:xfrm>
                <a:prstGeom prst="rect">
                  <a:avLst/>
                </a:prstGeom>
                <a:gradFill flip="none" rotWithShape="1">
                  <a:gsLst>
                    <a:gs pos="35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Rectangle 467"/>
                <p:cNvSpPr/>
                <p:nvPr/>
              </p:nvSpPr>
              <p:spPr>
                <a:xfrm>
                  <a:off x="7206569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Rectangle 468"/>
                <p:cNvSpPr/>
                <p:nvPr/>
              </p:nvSpPr>
              <p:spPr>
                <a:xfrm>
                  <a:off x="7547033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Rectangle 469"/>
                <p:cNvSpPr/>
                <p:nvPr/>
              </p:nvSpPr>
              <p:spPr>
                <a:xfrm>
                  <a:off x="7887497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206569" y="2337005"/>
                <a:ext cx="1361856" cy="328302"/>
                <a:chOff x="7206569" y="2337005"/>
                <a:chExt cx="1361856" cy="328302"/>
              </a:xfrm>
            </p:grpSpPr>
            <p:sp>
              <p:nvSpPr>
                <p:cNvPr id="462" name="Rectangle 461"/>
                <p:cNvSpPr/>
                <p:nvPr/>
              </p:nvSpPr>
              <p:spPr>
                <a:xfrm>
                  <a:off x="8227961" y="2337005"/>
                  <a:ext cx="340464" cy="328302"/>
                </a:xfrm>
                <a:prstGeom prst="rect">
                  <a:avLst/>
                </a:prstGeom>
                <a:gradFill flip="none" rotWithShape="1">
                  <a:gsLst>
                    <a:gs pos="35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Rectangle 462"/>
                <p:cNvSpPr/>
                <p:nvPr/>
              </p:nvSpPr>
              <p:spPr>
                <a:xfrm>
                  <a:off x="7206569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Rectangle 463"/>
                <p:cNvSpPr/>
                <p:nvPr/>
              </p:nvSpPr>
              <p:spPr>
                <a:xfrm>
                  <a:off x="7547033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Rectangle 464"/>
                <p:cNvSpPr/>
                <p:nvPr/>
              </p:nvSpPr>
              <p:spPr>
                <a:xfrm>
                  <a:off x="7887497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Freeform 34"/>
              <p:cNvSpPr/>
              <p:nvPr/>
            </p:nvSpPr>
            <p:spPr>
              <a:xfrm>
                <a:off x="7200900" y="2324100"/>
                <a:ext cx="1028700" cy="654050"/>
              </a:xfrm>
              <a:custGeom>
                <a:avLst/>
                <a:gdLst>
                  <a:gd name="connsiteX0" fmla="*/ 1022350 w 1028700"/>
                  <a:gd name="connsiteY0" fmla="*/ 0 h 654050"/>
                  <a:gd name="connsiteX1" fmla="*/ 0 w 1028700"/>
                  <a:gd name="connsiteY1" fmla="*/ 6350 h 654050"/>
                  <a:gd name="connsiteX2" fmla="*/ 0 w 1028700"/>
                  <a:gd name="connsiteY2" fmla="*/ 654050 h 654050"/>
                  <a:gd name="connsiteX3" fmla="*/ 1028700 w 1028700"/>
                  <a:gd name="connsiteY3" fmla="*/ 65405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654050">
                    <a:moveTo>
                      <a:pt x="1022350" y="0"/>
                    </a:moveTo>
                    <a:lnTo>
                      <a:pt x="0" y="6350"/>
                    </a:lnTo>
                    <a:lnTo>
                      <a:pt x="0" y="654050"/>
                    </a:lnTo>
                    <a:lnTo>
                      <a:pt x="1028700" y="654050"/>
                    </a:ln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7200900" y="2988434"/>
              <a:ext cx="1367525" cy="664334"/>
              <a:chOff x="7200900" y="2324100"/>
              <a:chExt cx="1367525" cy="664334"/>
            </a:xfrm>
          </p:grpSpPr>
          <p:grpSp>
            <p:nvGrpSpPr>
              <p:cNvPr id="647" name="Group 646"/>
              <p:cNvGrpSpPr/>
              <p:nvPr/>
            </p:nvGrpSpPr>
            <p:grpSpPr>
              <a:xfrm>
                <a:off x="7206569" y="2660132"/>
                <a:ext cx="1361856" cy="328302"/>
                <a:chOff x="7206569" y="2660132"/>
                <a:chExt cx="1361856" cy="328302"/>
              </a:xfrm>
            </p:grpSpPr>
            <p:sp>
              <p:nvSpPr>
                <p:cNvPr id="654" name="Rectangle 653"/>
                <p:cNvSpPr/>
                <p:nvPr/>
              </p:nvSpPr>
              <p:spPr>
                <a:xfrm>
                  <a:off x="8227961" y="2660132"/>
                  <a:ext cx="340464" cy="328302"/>
                </a:xfrm>
                <a:prstGeom prst="rect">
                  <a:avLst/>
                </a:prstGeom>
                <a:gradFill flip="none" rotWithShape="1">
                  <a:gsLst>
                    <a:gs pos="35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Rectangle 654"/>
                <p:cNvSpPr/>
                <p:nvPr/>
              </p:nvSpPr>
              <p:spPr>
                <a:xfrm>
                  <a:off x="7206569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Rectangle 655"/>
                <p:cNvSpPr/>
                <p:nvPr/>
              </p:nvSpPr>
              <p:spPr>
                <a:xfrm>
                  <a:off x="7547033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Rectangle 656"/>
                <p:cNvSpPr/>
                <p:nvPr/>
              </p:nvSpPr>
              <p:spPr>
                <a:xfrm>
                  <a:off x="7887497" y="2660132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8" name="Group 647"/>
              <p:cNvGrpSpPr/>
              <p:nvPr/>
            </p:nvGrpSpPr>
            <p:grpSpPr>
              <a:xfrm>
                <a:off x="7206569" y="2337005"/>
                <a:ext cx="1361856" cy="328302"/>
                <a:chOff x="7206569" y="2337005"/>
                <a:chExt cx="1361856" cy="328302"/>
              </a:xfrm>
            </p:grpSpPr>
            <p:sp>
              <p:nvSpPr>
                <p:cNvPr id="650" name="Rectangle 649"/>
                <p:cNvSpPr/>
                <p:nvPr/>
              </p:nvSpPr>
              <p:spPr>
                <a:xfrm>
                  <a:off x="8227961" y="2337005"/>
                  <a:ext cx="340464" cy="328302"/>
                </a:xfrm>
                <a:prstGeom prst="rect">
                  <a:avLst/>
                </a:prstGeom>
                <a:gradFill flip="none" rotWithShape="1">
                  <a:gsLst>
                    <a:gs pos="35000">
                      <a:schemeClr val="accent2">
                        <a:lumMod val="75000"/>
                      </a:scheme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1" name="Rectangle 650"/>
                <p:cNvSpPr/>
                <p:nvPr/>
              </p:nvSpPr>
              <p:spPr>
                <a:xfrm>
                  <a:off x="7206569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Rectangle 651"/>
                <p:cNvSpPr/>
                <p:nvPr/>
              </p:nvSpPr>
              <p:spPr>
                <a:xfrm>
                  <a:off x="7547033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3" name="Rectangle 652"/>
                <p:cNvSpPr/>
                <p:nvPr/>
              </p:nvSpPr>
              <p:spPr>
                <a:xfrm>
                  <a:off x="7887497" y="2337005"/>
                  <a:ext cx="340464" cy="3283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9" name="Freeform 648"/>
              <p:cNvSpPr/>
              <p:nvPr/>
            </p:nvSpPr>
            <p:spPr>
              <a:xfrm>
                <a:off x="7200900" y="2324100"/>
                <a:ext cx="1028700" cy="654050"/>
              </a:xfrm>
              <a:custGeom>
                <a:avLst/>
                <a:gdLst>
                  <a:gd name="connsiteX0" fmla="*/ 1022350 w 1028700"/>
                  <a:gd name="connsiteY0" fmla="*/ 0 h 654050"/>
                  <a:gd name="connsiteX1" fmla="*/ 0 w 1028700"/>
                  <a:gd name="connsiteY1" fmla="*/ 6350 h 654050"/>
                  <a:gd name="connsiteX2" fmla="*/ 0 w 1028700"/>
                  <a:gd name="connsiteY2" fmla="*/ 654050 h 654050"/>
                  <a:gd name="connsiteX3" fmla="*/ 1028700 w 1028700"/>
                  <a:gd name="connsiteY3" fmla="*/ 654050 h 65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700" h="654050">
                    <a:moveTo>
                      <a:pt x="1022350" y="0"/>
                    </a:moveTo>
                    <a:lnTo>
                      <a:pt x="0" y="6350"/>
                    </a:lnTo>
                    <a:lnTo>
                      <a:pt x="0" y="654050"/>
                    </a:lnTo>
                    <a:lnTo>
                      <a:pt x="1028700" y="654050"/>
                    </a:ln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8" name="Group 657"/>
          <p:cNvGrpSpPr/>
          <p:nvPr/>
        </p:nvGrpSpPr>
        <p:grpSpPr>
          <a:xfrm>
            <a:off x="865831" y="3617492"/>
            <a:ext cx="5458214" cy="663180"/>
            <a:chOff x="865831" y="2325254"/>
            <a:chExt cx="5458214" cy="663180"/>
          </a:xfrm>
        </p:grpSpPr>
        <p:grpSp>
          <p:nvGrpSpPr>
            <p:cNvPr id="659" name="Group 658"/>
            <p:cNvGrpSpPr/>
            <p:nvPr/>
          </p:nvGrpSpPr>
          <p:grpSpPr>
            <a:xfrm>
              <a:off x="865831" y="2655096"/>
              <a:ext cx="2723711" cy="328302"/>
              <a:chOff x="4126281" y="2002096"/>
              <a:chExt cx="2723711" cy="328302"/>
            </a:xfrm>
          </p:grpSpPr>
          <p:sp>
            <p:nvSpPr>
              <p:cNvPr id="688" name="Rectangle 687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9" name="Rectangle 688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0" name="Rectangle 689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Rectangle 690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2" name="Rectangle 691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Rectangle 694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0" name="Group 659"/>
            <p:cNvGrpSpPr/>
            <p:nvPr/>
          </p:nvGrpSpPr>
          <p:grpSpPr>
            <a:xfrm>
              <a:off x="865832" y="2337005"/>
              <a:ext cx="2723711" cy="328302"/>
              <a:chOff x="4126281" y="2002096"/>
              <a:chExt cx="2723711" cy="328302"/>
            </a:xfrm>
          </p:grpSpPr>
          <p:sp>
            <p:nvSpPr>
              <p:cNvPr id="680" name="Rectangle 679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Rectangle 680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Rectangle 681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Rectangle 682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Rectangle 683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Rectangle 684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Rectangle 685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7" name="Rectangle 686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1" name="Group 660"/>
            <p:cNvGrpSpPr/>
            <p:nvPr/>
          </p:nvGrpSpPr>
          <p:grpSpPr>
            <a:xfrm>
              <a:off x="3589542" y="2643345"/>
              <a:ext cx="2723711" cy="328302"/>
              <a:chOff x="4126281" y="2002096"/>
              <a:chExt cx="2723711" cy="328302"/>
            </a:xfrm>
          </p:grpSpPr>
          <p:sp>
            <p:nvSpPr>
              <p:cNvPr id="672" name="Rectangle 671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Rectangle 676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Rectangle 677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Rectangle 678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2" name="Group 661"/>
            <p:cNvGrpSpPr/>
            <p:nvPr/>
          </p:nvGrpSpPr>
          <p:grpSpPr>
            <a:xfrm>
              <a:off x="3589543" y="2325254"/>
              <a:ext cx="2723711" cy="328302"/>
              <a:chOff x="4126281" y="2002096"/>
              <a:chExt cx="2723711" cy="328302"/>
            </a:xfrm>
          </p:grpSpPr>
          <p:sp>
            <p:nvSpPr>
              <p:cNvPr id="664" name="Rectangle 663"/>
              <p:cNvSpPr/>
              <p:nvPr/>
            </p:nvSpPr>
            <p:spPr>
              <a:xfrm>
                <a:off x="4126281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/>
              <p:cNvSpPr/>
              <p:nvPr/>
            </p:nvSpPr>
            <p:spPr>
              <a:xfrm>
                <a:off x="4466745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4807209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/>
              <p:cNvSpPr/>
              <p:nvPr/>
            </p:nvSpPr>
            <p:spPr>
              <a:xfrm>
                <a:off x="5147673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/>
              <p:cNvSpPr/>
              <p:nvPr/>
            </p:nvSpPr>
            <p:spPr>
              <a:xfrm>
                <a:off x="5488136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/>
              <p:cNvSpPr/>
              <p:nvPr/>
            </p:nvSpPr>
            <p:spPr>
              <a:xfrm>
                <a:off x="5828600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6169064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/>
              <p:cNvSpPr/>
              <p:nvPr/>
            </p:nvSpPr>
            <p:spPr>
              <a:xfrm>
                <a:off x="6509528" y="2002096"/>
                <a:ext cx="340464" cy="32830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3" name="Rectangle 662"/>
            <p:cNvSpPr/>
            <p:nvPr/>
          </p:nvSpPr>
          <p:spPr>
            <a:xfrm>
              <a:off x="865831" y="2331830"/>
              <a:ext cx="5458214" cy="656604"/>
            </a:xfrm>
            <a:prstGeom prst="rect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5" name="Straight Arrow Connector 704"/>
          <p:cNvCxnSpPr>
            <a:endCxn id="6" idx="3"/>
          </p:cNvCxnSpPr>
          <p:nvPr/>
        </p:nvCxnSpPr>
        <p:spPr>
          <a:xfrm flipH="1">
            <a:off x="6324045" y="2643345"/>
            <a:ext cx="882524" cy="16787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>
            <a:endCxn id="663" idx="3"/>
          </p:cNvCxnSpPr>
          <p:nvPr/>
        </p:nvCxnSpPr>
        <p:spPr>
          <a:xfrm flipH="1">
            <a:off x="6324045" y="3329641"/>
            <a:ext cx="887914" cy="62272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4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003"/>
          </a:xfrm>
        </p:spPr>
        <p:txBody>
          <a:bodyPr/>
          <a:lstStyle/>
          <a:p>
            <a:r>
              <a:rPr lang="en-US" dirty="0" smtClean="0"/>
              <a:t>Intel LLC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905" y="3073505"/>
            <a:ext cx="4126895" cy="36479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last-level cache is divided into </a:t>
            </a:r>
            <a:r>
              <a:rPr lang="en-US" i="1" dirty="0" smtClean="0"/>
              <a:t>slices</a:t>
            </a:r>
            <a:endParaRPr lang="he-IL" dirty="0" smtClean="0"/>
          </a:p>
          <a:p>
            <a:r>
              <a:rPr lang="en-US" dirty="0" smtClean="0"/>
              <a:t>One slice per core</a:t>
            </a:r>
          </a:p>
          <a:p>
            <a:pPr lvl="1"/>
            <a:r>
              <a:rPr lang="en-US" dirty="0" smtClean="0"/>
              <a:t>Two in </a:t>
            </a:r>
            <a:r>
              <a:rPr lang="en-US" dirty="0" err="1" smtClean="0"/>
              <a:t>Skylake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slice for a memory line is chosen using an undisclosed hash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2812" y="2457827"/>
            <a:ext cx="2498502" cy="928119"/>
            <a:chOff x="860881" y="4836528"/>
            <a:chExt cx="2498502" cy="928119"/>
          </a:xfrm>
        </p:grpSpPr>
        <p:sp>
          <p:nvSpPr>
            <p:cNvPr id="6" name="Rectangle 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2812" y="3505369"/>
            <a:ext cx="2498502" cy="928119"/>
            <a:chOff x="860881" y="4836528"/>
            <a:chExt cx="2498502" cy="928119"/>
          </a:xfrm>
        </p:grpSpPr>
        <p:sp>
          <p:nvSpPr>
            <p:cNvPr id="31" name="Rectangle 3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2812" y="4552911"/>
            <a:ext cx="2498502" cy="928119"/>
            <a:chOff x="860881" y="4836528"/>
            <a:chExt cx="2498502" cy="928119"/>
          </a:xfrm>
        </p:grpSpPr>
        <p:sp>
          <p:nvSpPr>
            <p:cNvPr id="56" name="Rectangle 5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812" y="5600453"/>
            <a:ext cx="2498502" cy="928119"/>
            <a:chOff x="860881" y="4836528"/>
            <a:chExt cx="2498502" cy="928119"/>
          </a:xfrm>
        </p:grpSpPr>
        <p:sp>
          <p:nvSpPr>
            <p:cNvPr id="81" name="Rectangle 8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54829" y="1044641"/>
            <a:ext cx="8410151" cy="978370"/>
            <a:chOff x="568475" y="4055228"/>
            <a:chExt cx="8410151" cy="978370"/>
          </a:xfrm>
        </p:grpSpPr>
        <p:grpSp>
          <p:nvGrpSpPr>
            <p:cNvPr id="106" name="Group 105"/>
            <p:cNvGrpSpPr/>
            <p:nvPr/>
          </p:nvGrpSpPr>
          <p:grpSpPr>
            <a:xfrm>
              <a:off x="568475" y="4055228"/>
              <a:ext cx="6347212" cy="978370"/>
              <a:chOff x="568475" y="1779710"/>
              <a:chExt cx="6347212" cy="97837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715970" y="2142567"/>
                <a:ext cx="3383945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Tag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099915" y="2142567"/>
                <a:ext cx="1861591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961506" y="2142567"/>
                <a:ext cx="943429" cy="387048"/>
              </a:xfrm>
              <a:prstGeom prst="rect">
                <a:avLst/>
              </a:prstGeom>
              <a:noFill/>
              <a:ln w="1270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Offset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787941" y="1779710"/>
                <a:ext cx="116994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726086" y="1779710"/>
                <a:ext cx="47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6 5</a:t>
                </a:r>
                <a:endParaRPr lang="en-US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47501" y="1779710"/>
                <a:ext cx="704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17 16</a:t>
                </a:r>
                <a:endParaRPr lang="en-US" dirty="0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V="1">
                <a:off x="6904935" y="1927349"/>
                <a:ext cx="10752" cy="602266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5964732" y="1895083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V="1">
                <a:off x="4099915" y="1927349"/>
                <a:ext cx="0" cy="634532"/>
              </a:xfrm>
              <a:prstGeom prst="line">
                <a:avLst/>
              </a:prstGeom>
              <a:ln w="1270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117" name="Rectangle 116"/>
              <p:cNvSpPr/>
              <p:nvPr/>
            </p:nvSpPr>
            <p:spPr>
              <a:xfrm>
                <a:off x="568475" y="1927349"/>
                <a:ext cx="294989" cy="8307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257144" y="4418085"/>
              <a:ext cx="1721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LLC </a:t>
              </a:r>
              <a:r>
                <a:rPr lang="en-US" dirty="0" err="1" smtClean="0"/>
                <a:t>SandyBridge</a:t>
              </a:r>
              <a:endParaRPr lang="en-US" dirty="0" smtClean="0"/>
            </a:p>
          </p:txBody>
        </p:sp>
      </p:grpSp>
      <p:sp>
        <p:nvSpPr>
          <p:cNvPr id="119" name="Left Brace 118"/>
          <p:cNvSpPr/>
          <p:nvPr/>
        </p:nvSpPr>
        <p:spPr>
          <a:xfrm rot="16200000">
            <a:off x="3082530" y="-605900"/>
            <a:ext cx="196199" cy="5061622"/>
          </a:xfrm>
          <a:prstGeom prst="leftBrace">
            <a:avLst>
              <a:gd name="adj1" fmla="val 42739"/>
              <a:gd name="adj2" fmla="val 50000"/>
            </a:avLst>
          </a:prstGeom>
          <a:ln w="38100">
            <a:solidFill>
              <a:srgbClr val="3366FF"/>
            </a:solidFill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rapezoid 135"/>
          <p:cNvSpPr/>
          <p:nvPr/>
        </p:nvSpPr>
        <p:spPr>
          <a:xfrm flipV="1">
            <a:off x="3478410" y="2457871"/>
            <a:ext cx="1219574" cy="735101"/>
          </a:xfrm>
          <a:prstGeom prst="trapezoid">
            <a:avLst>
              <a:gd name="adj" fmla="val 32908"/>
            </a:avLst>
          </a:prstGeom>
          <a:noFill/>
          <a:ln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7" name="Elbow Connector 146"/>
          <p:cNvCxnSpPr>
            <a:endCxn id="136" idx="2"/>
          </p:cNvCxnSpPr>
          <p:nvPr/>
        </p:nvCxnSpPr>
        <p:spPr>
          <a:xfrm>
            <a:off x="3178175" y="2178050"/>
            <a:ext cx="910022" cy="279821"/>
          </a:xfrm>
          <a:prstGeom prst="bentConnector2">
            <a:avLst/>
          </a:prstGeom>
          <a:ln w="381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178175" y="2023011"/>
            <a:ext cx="0" cy="167739"/>
          </a:xfrm>
          <a:prstGeom prst="line">
            <a:avLst/>
          </a:prstGeom>
          <a:ln w="381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62890" y="2640755"/>
            <a:ext cx="65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</a:t>
            </a:r>
            <a:endParaRPr lang="en-US" dirty="0"/>
          </a:p>
        </p:txBody>
      </p:sp>
      <p:cxnSp>
        <p:nvCxnSpPr>
          <p:cNvPr id="171" name="Elbow Connector 170"/>
          <p:cNvCxnSpPr>
            <a:stCxn id="136" idx="0"/>
            <a:endCxn id="38" idx="3"/>
          </p:cNvCxnSpPr>
          <p:nvPr/>
        </p:nvCxnSpPr>
        <p:spPr>
          <a:xfrm rot="5400000">
            <a:off x="3182678" y="3061609"/>
            <a:ext cx="774156" cy="1036883"/>
          </a:xfrm>
          <a:prstGeom prst="bentConnector2">
            <a:avLst/>
          </a:prstGeom>
          <a:ln w="381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33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Reverse Engineering the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[MLN+15] Use performance counters to RE linear hash functions (number of cores is a power of two)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43" y="3188332"/>
            <a:ext cx="8198157" cy="22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Reverse Engineering the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[YGL+15] use timing to RE the function for 6 cores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59" y="2651797"/>
            <a:ext cx="5953626" cy="1906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69" y="4557899"/>
            <a:ext cx="4696994" cy="21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L1 Cache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82537" y="1211723"/>
            <a:ext cx="4220568" cy="978370"/>
            <a:chOff x="1849899" y="1270000"/>
            <a:chExt cx="4220568" cy="978370"/>
          </a:xfrm>
        </p:grpSpPr>
        <p:sp>
          <p:nvSpPr>
            <p:cNvPr id="4" name="Rectangle 3"/>
            <p:cNvSpPr/>
            <p:nvPr/>
          </p:nvSpPr>
          <p:spPr>
            <a:xfrm>
              <a:off x="1956741" y="1632857"/>
              <a:ext cx="2216116" cy="387048"/>
            </a:xfrm>
            <a:prstGeom prst="rect">
              <a:avLst/>
            </a:prstGeom>
            <a:noFill/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72857" y="1632857"/>
              <a:ext cx="943429" cy="387048"/>
            </a:xfrm>
            <a:prstGeom prst="rect">
              <a:avLst/>
            </a:prstGeom>
            <a:noFill/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16286" y="1632857"/>
              <a:ext cx="943429" cy="387048"/>
            </a:xfrm>
            <a:prstGeom prst="rect">
              <a:avLst/>
            </a:prstGeom>
            <a:noFill/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Offset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2721" y="1270000"/>
              <a:ext cx="116994" cy="36933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80866" y="1270000"/>
              <a:ext cx="47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6 5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0443" y="1270000"/>
              <a:ext cx="70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12 11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6059715" y="1417639"/>
              <a:ext cx="10752" cy="602266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119512" y="1385373"/>
              <a:ext cx="0" cy="63453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186028" y="1385373"/>
              <a:ext cx="0" cy="634532"/>
            </a:xfrm>
            <a:prstGeom prst="line">
              <a:avLst/>
            </a:prstGeom>
            <a:ln w="127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9" name="Rectangle 18"/>
            <p:cNvSpPr/>
            <p:nvPr/>
          </p:nvSpPr>
          <p:spPr>
            <a:xfrm>
              <a:off x="1849899" y="1417639"/>
              <a:ext cx="294989" cy="830731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42018"/>
              </p:ext>
            </p:extLst>
          </p:nvPr>
        </p:nvGraphicFramePr>
        <p:xfrm>
          <a:off x="294988" y="2879127"/>
          <a:ext cx="36503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86"/>
                <a:gridCol w="912586"/>
                <a:gridCol w="912586"/>
                <a:gridCol w="91258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Tag,</a:t>
                      </a:r>
                      <a:r>
                        <a:rPr lang="en-US" sz="1600" baseline="0" dirty="0" smtClean="0"/>
                        <a:t> Data</a:t>
                      </a:r>
                      <a:endParaRPr lang="en-US" sz="1600" dirty="0" smtClean="0"/>
                    </a:p>
                  </a:txBody>
                  <a:tcPr marL="0" marR="0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>
            <a:stCxn id="5" idx="2"/>
          </p:cNvCxnSpPr>
          <p:nvPr/>
        </p:nvCxnSpPr>
        <p:spPr>
          <a:xfrm flipH="1">
            <a:off x="4764443" y="1961628"/>
            <a:ext cx="12767" cy="1873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953081" y="2879127"/>
            <a:ext cx="768352" cy="2966720"/>
            <a:chOff x="3589542" y="5381650"/>
            <a:chExt cx="768352" cy="1318793"/>
          </a:xfrm>
        </p:grpSpPr>
        <p:sp>
          <p:nvSpPr>
            <p:cNvPr id="30" name="Left Brace 29"/>
            <p:cNvSpPr/>
            <p:nvPr/>
          </p:nvSpPr>
          <p:spPr>
            <a:xfrm rot="10800000" flipV="1">
              <a:off x="3589542" y="5381650"/>
              <a:ext cx="295297" cy="1318793"/>
            </a:xfrm>
            <a:prstGeom prst="leftBrace">
              <a:avLst>
                <a:gd name="adj1" fmla="val 42739"/>
                <a:gd name="adj2" fmla="val 50000"/>
              </a:avLst>
            </a:prstGeom>
            <a:ln>
              <a:solidFill>
                <a:srgbClr val="FF000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3970880" y="5784607"/>
              <a:ext cx="31236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Sets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988" y="5845848"/>
            <a:ext cx="3650343" cy="756962"/>
            <a:chOff x="3618898" y="5845848"/>
            <a:chExt cx="3650343" cy="756962"/>
          </a:xfrm>
        </p:grpSpPr>
        <p:sp>
          <p:nvSpPr>
            <p:cNvPr id="34" name="Left Brace 33"/>
            <p:cNvSpPr/>
            <p:nvPr/>
          </p:nvSpPr>
          <p:spPr>
            <a:xfrm rot="16200000">
              <a:off x="5296421" y="4168325"/>
              <a:ext cx="295297" cy="3650343"/>
            </a:xfrm>
            <a:prstGeom prst="leftBrace">
              <a:avLst>
                <a:gd name="adj1" fmla="val 42739"/>
                <a:gd name="adj2" fmla="val 50000"/>
              </a:avLst>
            </a:prstGeom>
            <a:ln>
              <a:solidFill>
                <a:srgbClr val="FF000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43891" y="6141145"/>
              <a:ext cx="865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Ways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>
            <a:off x="3945331" y="3835290"/>
            <a:ext cx="819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22762" y="2201930"/>
            <a:ext cx="406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buFont typeface="Arial"/>
              <a:buChar char="•"/>
            </a:pPr>
            <a:r>
              <a:rPr lang="en-US" sz="2800" dirty="0" smtClean="0"/>
              <a:t>Stores fixed-size (64B) </a:t>
            </a:r>
            <a:r>
              <a:rPr lang="en-US" sz="2800" i="1" dirty="0" smtClean="0"/>
              <a:t>lines</a:t>
            </a:r>
            <a:endParaRPr lang="en-US" sz="2800" dirty="0" smtClean="0"/>
          </a:p>
          <a:p>
            <a:pPr marL="252000" indent="-252000">
              <a:buFont typeface="Arial"/>
              <a:buChar char="•"/>
            </a:pPr>
            <a:r>
              <a:rPr lang="en-US" sz="2800" dirty="0" smtClean="0"/>
              <a:t>Arranged as multiple (64) </a:t>
            </a:r>
            <a:r>
              <a:rPr lang="en-US" sz="2800" i="1" dirty="0" smtClean="0"/>
              <a:t>sets</a:t>
            </a:r>
            <a:r>
              <a:rPr lang="en-US" sz="2800" dirty="0" smtClean="0"/>
              <a:t>, each consisting of multiple (8) </a:t>
            </a:r>
            <a:r>
              <a:rPr lang="en-US" sz="2800" i="1" dirty="0" smtClean="0"/>
              <a:t>ways</a:t>
            </a:r>
            <a:r>
              <a:rPr lang="en-US" sz="2800" dirty="0" smtClean="0"/>
              <a:t>.</a:t>
            </a:r>
          </a:p>
          <a:p>
            <a:pPr marL="252000" indent="-252000">
              <a:buFont typeface="Arial"/>
              <a:buChar char="•"/>
            </a:pPr>
            <a:r>
              <a:rPr lang="en-US" sz="2800" dirty="0" smtClean="0"/>
              <a:t>Each memory line maps to a single cache set</a:t>
            </a:r>
          </a:p>
          <a:p>
            <a:pPr marL="504000" lvl="2" indent="-252000">
              <a:buFont typeface="Lucida Grande"/>
              <a:buChar char="–"/>
            </a:pPr>
            <a:r>
              <a:rPr lang="en-US" sz="2800" dirty="0" smtClean="0"/>
              <a:t>Bits 6-11 select the set</a:t>
            </a:r>
          </a:p>
          <a:p>
            <a:pPr marL="504000" lvl="2" indent="-252000">
              <a:buFont typeface="Lucida Grande"/>
              <a:buChar char="–"/>
            </a:pPr>
            <a:r>
              <a:rPr lang="en-US" sz="2800" dirty="0" smtClean="0"/>
              <a:t>Can be cached in any of the ways in the set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7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Reverse Engineering the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958"/>
          </a:xfrm>
        </p:spPr>
        <p:txBody>
          <a:bodyPr>
            <a:normAutofit/>
          </a:bodyPr>
          <a:lstStyle/>
          <a:p>
            <a:r>
              <a:rPr lang="en-US" dirty="0" smtClean="0"/>
              <a:t>[MLN+15] Use performance counters to RE linear hash functions (number of cores is a power of two)</a:t>
            </a:r>
          </a:p>
          <a:p>
            <a:r>
              <a:rPr lang="en-US" dirty="0" smtClean="0"/>
              <a:t>[YGL+15] use timing to RE the function for 6 cores </a:t>
            </a:r>
          </a:p>
          <a:p>
            <a:endParaRPr lang="en-US" dirty="0"/>
          </a:p>
          <a:p>
            <a:r>
              <a:rPr lang="en-US" dirty="0" smtClean="0"/>
              <a:t>But – need physical addresses</a:t>
            </a:r>
          </a:p>
          <a:p>
            <a:pPr lvl="1"/>
            <a:r>
              <a:rPr lang="en-US" dirty="0" smtClean="0"/>
              <a:t>Can be done on Linux &lt; 4.0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nless running in a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 the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with a set of potentially conflicting memory lines</a:t>
            </a:r>
          </a:p>
          <a:p>
            <a:pPr lvl="1"/>
            <a:r>
              <a:rPr lang="en-US" dirty="0" smtClean="0"/>
              <a:t>At least twice as many as the </a:t>
            </a:r>
            <a:r>
              <a:rPr lang="en-US" dirty="0" err="1" smtClean="0"/>
              <a:t>totalsize</a:t>
            </a:r>
            <a:r>
              <a:rPr lang="en-US" dirty="0" smtClean="0"/>
              <a:t> of the cache sets</a:t>
            </a:r>
          </a:p>
          <a:p>
            <a:r>
              <a:rPr lang="en-US" i="1" dirty="0" smtClean="0"/>
              <a:t>Expand</a:t>
            </a:r>
            <a:r>
              <a:rPr lang="en-US" dirty="0" smtClean="0"/>
              <a:t> a subset until it conflicts on a single set in a single slice</a:t>
            </a:r>
          </a:p>
          <a:p>
            <a:r>
              <a:rPr lang="en-US" i="1" dirty="0" smtClean="0"/>
              <a:t>Contract </a:t>
            </a:r>
            <a:r>
              <a:rPr lang="en-US" dirty="0" smtClean="0"/>
              <a:t>the subset until it contains only lines of the conflicted set</a:t>
            </a:r>
          </a:p>
          <a:p>
            <a:r>
              <a:rPr lang="en-US" i="1" dirty="0" smtClean="0"/>
              <a:t>Collect</a:t>
            </a:r>
            <a:r>
              <a:rPr lang="en-US" dirty="0" smtClean="0"/>
              <a:t> all of the lines of the conflicting set from the original set</a:t>
            </a:r>
          </a:p>
          <a:p>
            <a:r>
              <a:rPr lang="en-US" dirty="0" smtClean="0"/>
              <a:t>Repeat until the original set is (almost)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0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14" y="1600200"/>
            <a:ext cx="4405085" cy="4928372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Start from an empty subset</a:t>
            </a:r>
          </a:p>
          <a:p>
            <a:pPr lvl="1"/>
            <a:r>
              <a:rPr lang="en-US" dirty="0" smtClean="0"/>
              <a:t>Iteratively add lines to the subset as long as there is no self-eviction</a:t>
            </a:r>
          </a:p>
          <a:p>
            <a:pPr lvl="1"/>
            <a:r>
              <a:rPr lang="en-US" dirty="0" smtClean="0"/>
              <a:t>Self-eviction is detected by priming a potential new member, accessing the current subset and timing another access to the potential new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2812" y="2457827"/>
            <a:ext cx="2498502" cy="928119"/>
            <a:chOff x="860881" y="4836528"/>
            <a:chExt cx="2498502" cy="928119"/>
          </a:xfrm>
        </p:grpSpPr>
        <p:sp>
          <p:nvSpPr>
            <p:cNvPr id="6" name="Rectangle 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2812" y="3505369"/>
            <a:ext cx="2498502" cy="928119"/>
            <a:chOff x="860881" y="4836528"/>
            <a:chExt cx="2498502" cy="928119"/>
          </a:xfrm>
        </p:grpSpPr>
        <p:sp>
          <p:nvSpPr>
            <p:cNvPr id="31" name="Rectangle 3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2812" y="4552911"/>
            <a:ext cx="2498502" cy="928119"/>
            <a:chOff x="860881" y="4836528"/>
            <a:chExt cx="2498502" cy="928119"/>
          </a:xfrm>
        </p:grpSpPr>
        <p:sp>
          <p:nvSpPr>
            <p:cNvPr id="56" name="Rectangle 5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812" y="5600453"/>
            <a:ext cx="2498502" cy="928119"/>
            <a:chOff x="860881" y="4836528"/>
            <a:chExt cx="2498502" cy="928119"/>
          </a:xfrm>
        </p:grpSpPr>
        <p:sp>
          <p:nvSpPr>
            <p:cNvPr id="81" name="Rectangle 8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/>
          <p:cNvCxnSpPr>
            <a:endCxn id="17" idx="0"/>
          </p:cNvCxnSpPr>
          <p:nvPr/>
        </p:nvCxnSpPr>
        <p:spPr>
          <a:xfrm>
            <a:off x="1645912" y="1898316"/>
            <a:ext cx="0" cy="559511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flipH="1">
            <a:off x="1413562" y="2980232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 flipH="1">
            <a:off x="1413562" y="343226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 flipH="1">
            <a:off x="1413562" y="4806888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 flipH="1">
            <a:off x="1413562" y="4060027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 flipH="1">
            <a:off x="1413562" y="5858997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 flipH="1">
            <a:off x="1413562" y="3736886"/>
            <a:ext cx="7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🤔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413562" y="3736886"/>
            <a:ext cx="4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😡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1663572" y="3581055"/>
            <a:ext cx="3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😈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423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35 -0.00185 " pathEditMode="relative" ptsTypes="AA">
                                      <p:cBhvr>
                                        <p:cTn id="4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466 0.02593 " pathEditMode="relative" ptsTypes="AA">
                                      <p:cBhvr>
                                        <p:cTn id="4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112" grpId="0"/>
      <p:bldP spid="113" grpId="0"/>
      <p:bldP spid="114" grpId="0"/>
      <p:bldP spid="115" grpId="0"/>
      <p:bldP spid="115" grpId="1"/>
      <p:bldP spid="110" grpId="0"/>
      <p:bldP spid="110" grpId="1"/>
      <p:bldP spid="116" grpId="0"/>
      <p:bldP spid="1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14" y="1600200"/>
            <a:ext cx="4405085" cy="492837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Iteratively remove lines from the subset checking for self-eviction</a:t>
            </a:r>
          </a:p>
          <a:p>
            <a:pPr lvl="1"/>
            <a:r>
              <a:rPr lang="en-US" dirty="0" smtClean="0"/>
              <a:t>Only keep members if self-eviction disappears when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2812" y="2457827"/>
            <a:ext cx="2498502" cy="928119"/>
            <a:chOff x="860881" y="4836528"/>
            <a:chExt cx="2498502" cy="928119"/>
          </a:xfrm>
        </p:grpSpPr>
        <p:sp>
          <p:nvSpPr>
            <p:cNvPr id="6" name="Rectangle 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2812" y="3505369"/>
            <a:ext cx="2498502" cy="928119"/>
            <a:chOff x="860881" y="4836528"/>
            <a:chExt cx="2498502" cy="928119"/>
          </a:xfrm>
        </p:grpSpPr>
        <p:sp>
          <p:nvSpPr>
            <p:cNvPr id="31" name="Rectangle 3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2812" y="4552911"/>
            <a:ext cx="2498502" cy="928119"/>
            <a:chOff x="860881" y="4836528"/>
            <a:chExt cx="2498502" cy="928119"/>
          </a:xfrm>
        </p:grpSpPr>
        <p:sp>
          <p:nvSpPr>
            <p:cNvPr id="56" name="Rectangle 5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812" y="5600453"/>
            <a:ext cx="2498502" cy="928119"/>
            <a:chOff x="860881" y="4836528"/>
            <a:chExt cx="2498502" cy="928119"/>
          </a:xfrm>
        </p:grpSpPr>
        <p:sp>
          <p:nvSpPr>
            <p:cNvPr id="81" name="Rectangle 8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/>
          <p:cNvCxnSpPr>
            <a:endCxn id="17" idx="0"/>
          </p:cNvCxnSpPr>
          <p:nvPr/>
        </p:nvCxnSpPr>
        <p:spPr>
          <a:xfrm>
            <a:off x="1645912" y="1898316"/>
            <a:ext cx="0" cy="559511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flipH="1">
            <a:off x="1413562" y="2980232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1" name="TextBox 110"/>
          <p:cNvSpPr txBox="1"/>
          <p:nvPr/>
        </p:nvSpPr>
        <p:spPr>
          <a:xfrm flipH="1">
            <a:off x="1413562" y="343226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 flipH="1">
            <a:off x="1413562" y="4806888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 flipH="1">
            <a:off x="1413562" y="4060027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 flipH="1">
            <a:off x="1413562" y="5858997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5" name="TextBox 114"/>
          <p:cNvSpPr txBox="1"/>
          <p:nvPr/>
        </p:nvSpPr>
        <p:spPr>
          <a:xfrm flipH="1">
            <a:off x="1413562" y="3736886"/>
            <a:ext cx="72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🤔</a:t>
            </a:r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1663572" y="3581055"/>
            <a:ext cx="3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😈</a:t>
            </a:r>
            <a:endParaRPr lang="en-US" sz="24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501289" y="4845084"/>
            <a:ext cx="324566" cy="323505"/>
            <a:chOff x="1477508" y="4845084"/>
            <a:chExt cx="324566" cy="32350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489742" y="4860750"/>
              <a:ext cx="312332" cy="3078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1477508" y="4845084"/>
              <a:ext cx="312332" cy="3078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1483629" y="3505369"/>
            <a:ext cx="324566" cy="323505"/>
            <a:chOff x="1477508" y="4845084"/>
            <a:chExt cx="324566" cy="323505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1489742" y="4860750"/>
              <a:ext cx="312332" cy="3078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1477508" y="4845084"/>
              <a:ext cx="312332" cy="3078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0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6.66667E-6 L -0.02656 -0.02107 " pathEditMode="relative" ptsTypes="AA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111" grpId="1"/>
      <p:bldP spid="112" grpId="0"/>
      <p:bldP spid="114" grpId="0"/>
      <p:bldP spid="1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714" y="1600200"/>
            <a:ext cx="4405085" cy="4928372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Scan original set, looking for members that conflict with the contracted subset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52812" y="2457827"/>
            <a:ext cx="2498502" cy="928119"/>
            <a:chOff x="860881" y="4836528"/>
            <a:chExt cx="2498502" cy="928119"/>
          </a:xfrm>
        </p:grpSpPr>
        <p:sp>
          <p:nvSpPr>
            <p:cNvPr id="6" name="Rectangle 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2812" y="3505369"/>
            <a:ext cx="2498502" cy="928119"/>
            <a:chOff x="860881" y="4836528"/>
            <a:chExt cx="2498502" cy="928119"/>
          </a:xfrm>
        </p:grpSpPr>
        <p:sp>
          <p:nvSpPr>
            <p:cNvPr id="31" name="Rectangle 3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2812" y="4552911"/>
            <a:ext cx="2498502" cy="928119"/>
            <a:chOff x="860881" y="4836528"/>
            <a:chExt cx="2498502" cy="928119"/>
          </a:xfrm>
        </p:grpSpPr>
        <p:sp>
          <p:nvSpPr>
            <p:cNvPr id="56" name="Rectangle 55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2812" y="5600453"/>
            <a:ext cx="2498502" cy="928119"/>
            <a:chOff x="860881" y="4836528"/>
            <a:chExt cx="2498502" cy="928119"/>
          </a:xfrm>
        </p:grpSpPr>
        <p:sp>
          <p:nvSpPr>
            <p:cNvPr id="81" name="Rectangle 80"/>
            <p:cNvSpPr/>
            <p:nvPr/>
          </p:nvSpPr>
          <p:spPr>
            <a:xfrm>
              <a:off x="86090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7321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8552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9783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1014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22452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476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47073" y="5144367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6089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7320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8551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9782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11013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42244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73475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47066" y="483652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6088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7319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48550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9781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1012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42243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734741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052" y="5456808"/>
              <a:ext cx="312310" cy="307839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6" name="Straight Arrow Connector 105"/>
          <p:cNvCxnSpPr>
            <a:endCxn id="17" idx="0"/>
          </p:cNvCxnSpPr>
          <p:nvPr/>
        </p:nvCxnSpPr>
        <p:spPr>
          <a:xfrm>
            <a:off x="1645912" y="1898316"/>
            <a:ext cx="0" cy="559511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flipH="1">
            <a:off x="1413562" y="343226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 flipH="1">
            <a:off x="1413562" y="4060027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 flipH="1">
            <a:off x="1413562" y="3731736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 flipH="1">
            <a:off x="-42655" y="3523688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26" name="TextBox 125"/>
          <p:cNvSpPr txBox="1"/>
          <p:nvPr/>
        </p:nvSpPr>
        <p:spPr>
          <a:xfrm flipH="1">
            <a:off x="-42655" y="366398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27" name="TextBox 126"/>
          <p:cNvSpPr txBox="1"/>
          <p:nvPr/>
        </p:nvSpPr>
        <p:spPr>
          <a:xfrm flipH="1">
            <a:off x="-42655" y="381638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 flipH="1">
            <a:off x="-42655" y="3968784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🙂</a:t>
            </a:r>
            <a:endParaRPr lang="en-US" sz="24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95612" y="2406206"/>
            <a:ext cx="1901784" cy="1051957"/>
            <a:chOff x="95612" y="2406206"/>
            <a:chExt cx="1901784" cy="1051957"/>
          </a:xfrm>
        </p:grpSpPr>
        <p:sp>
          <p:nvSpPr>
            <p:cNvPr id="105" name="TextBox 104"/>
            <p:cNvSpPr txBox="1"/>
            <p:nvPr/>
          </p:nvSpPr>
          <p:spPr>
            <a:xfrm>
              <a:off x="1413562" y="2765666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441015" y="2406206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5612" y="2423140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13562" y="2996498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5612" y="2727940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5612" y="2880340"/>
              <a:ext cx="556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😇</a:t>
              </a:r>
              <a:endParaRPr lang="en-US" sz="24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0643" y="5545709"/>
            <a:ext cx="1925109" cy="1074338"/>
            <a:chOff x="20643" y="5545709"/>
            <a:chExt cx="1925109" cy="1074338"/>
          </a:xfrm>
        </p:grpSpPr>
        <p:sp>
          <p:nvSpPr>
            <p:cNvPr id="110" name="TextBox 109"/>
            <p:cNvSpPr txBox="1"/>
            <p:nvPr/>
          </p:nvSpPr>
          <p:spPr>
            <a:xfrm>
              <a:off x="1413562" y="5853069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413562" y="5563156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13562" y="6158382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643" y="5545709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643" y="5698109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0643" y="5850509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643" y="6002909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33048" y="5776541"/>
              <a:ext cx="532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😍</a:t>
              </a:r>
              <a:endParaRPr lang="en-US" sz="24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-12096" y="4487452"/>
            <a:ext cx="1902478" cy="1075704"/>
            <a:chOff x="-12096" y="4487452"/>
            <a:chExt cx="1902478" cy="1075704"/>
          </a:xfrm>
        </p:grpSpPr>
        <p:sp>
          <p:nvSpPr>
            <p:cNvPr id="130" name="TextBox 129"/>
            <p:cNvSpPr txBox="1"/>
            <p:nvPr/>
          </p:nvSpPr>
          <p:spPr>
            <a:xfrm>
              <a:off x="-12096" y="4559126"/>
              <a:ext cx="46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🤕</a:t>
              </a:r>
              <a:endParaRPr lang="en-US" sz="2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40304" y="4711526"/>
              <a:ext cx="46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🤕</a:t>
              </a:r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386952" y="5101491"/>
              <a:ext cx="46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🤕</a:t>
              </a:r>
              <a:endParaRPr lang="en-US" sz="24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424382" y="4792252"/>
              <a:ext cx="46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🤕</a:t>
              </a:r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86952" y="4487452"/>
              <a:ext cx="46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🤕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696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L3-capture</a:t>
            </a:r>
          </a:p>
          <a:p>
            <a:r>
              <a:rPr lang="en-US" dirty="0" smtClean="0"/>
              <a:t>L3-capturecount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3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269876"/>
            <a:ext cx="8229600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Slow LLC </a:t>
            </a:r>
            <a:r>
              <a:rPr lang="en-US" dirty="0" err="1"/>
              <a:t>P</a:t>
            </a:r>
            <a:r>
              <a:rPr lang="en-US" dirty="0" err="1" smtClean="0"/>
              <a:t>rime+Probe</a:t>
            </a:r>
            <a:r>
              <a:rPr lang="en-US" dirty="0" smtClean="0"/>
              <a:t>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363272" cy="5256237"/>
          </a:xfrm>
        </p:spPr>
        <p:txBody>
          <a:bodyPr>
            <a:normAutofit fontScale="92500"/>
          </a:bodyPr>
          <a:lstStyle/>
          <a:p>
            <a:r>
              <a:rPr lang="en-US" dirty="0"/>
              <a:t>L1 </a:t>
            </a:r>
            <a:r>
              <a:rPr lang="en-US" dirty="0" smtClean="0"/>
              <a:t>(32KB) probe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64 </a:t>
            </a:r>
            <a:r>
              <a:rPr lang="en-US" dirty="0"/>
              <a:t>sets * 8 ways *4 cycles = 2,048 cycles</a:t>
            </a:r>
          </a:p>
          <a:p>
            <a:r>
              <a:rPr lang="en-US" dirty="0"/>
              <a:t>Small last-level </a:t>
            </a:r>
            <a:r>
              <a:rPr lang="en-US" dirty="0" smtClean="0"/>
              <a:t>cache (6MB): </a:t>
            </a:r>
          </a:p>
          <a:p>
            <a:pPr lvl="1"/>
            <a:r>
              <a:rPr lang="en-US" dirty="0" smtClean="0"/>
              <a:t>8,192 sets </a:t>
            </a:r>
            <a:r>
              <a:rPr lang="en-US" dirty="0"/>
              <a:t>* 12 </a:t>
            </a:r>
            <a:r>
              <a:rPr lang="en-US" dirty="0" smtClean="0"/>
              <a:t>ways * </a:t>
            </a:r>
            <a:r>
              <a:rPr lang="en-US" dirty="0"/>
              <a:t>~30 </a:t>
            </a:r>
            <a:r>
              <a:rPr lang="en-US" dirty="0" smtClean="0"/>
              <a:t>cycles = </a:t>
            </a:r>
            <a:r>
              <a:rPr lang="en-US" dirty="0"/>
              <a:t>~3,000,000 </a:t>
            </a:r>
            <a:r>
              <a:rPr lang="en-US" dirty="0" smtClean="0"/>
              <a:t>cycles</a:t>
            </a:r>
          </a:p>
          <a:p>
            <a:pPr lvl="1"/>
            <a:endParaRPr lang="en-US" sz="1000" dirty="0"/>
          </a:p>
          <a:p>
            <a:r>
              <a:rPr lang="en-US" dirty="0" smtClean="0"/>
              <a:t>We cannot probe the entire LLC  in a reasonable time, but probing one cache set is fast</a:t>
            </a:r>
            <a:endParaRPr lang="en-US" sz="1000" dirty="0" smtClean="0"/>
          </a:p>
          <a:p>
            <a:r>
              <a:rPr lang="en-US" dirty="0" smtClean="0"/>
              <a:t>Our solution</a:t>
            </a:r>
            <a:r>
              <a:rPr lang="en-US" dirty="0" smtClean="0">
                <a:solidFill>
                  <a:srgbClr val="8D65D2"/>
                </a:solidFill>
              </a:rPr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Probe one or a few cache sets at a time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Look for temporal patterns rather than spatial footprints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D844E-76EC-4B89-A6C0-6EC3F3BA845C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72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L3-scan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5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countermeasure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share</a:t>
            </a:r>
          </a:p>
          <a:p>
            <a:r>
              <a:rPr lang="en-US" dirty="0" smtClean="0"/>
              <a:t>Hardware cache partitioning [DJL+</a:t>
            </a:r>
            <a:r>
              <a:rPr lang="he-IL" dirty="0" smtClean="0"/>
              <a:t>12</a:t>
            </a:r>
            <a:r>
              <a:rPr lang="en-AU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Intel Cache Allocation Technology</a:t>
            </a:r>
          </a:p>
          <a:p>
            <a:r>
              <a:rPr lang="en-US" dirty="0" smtClean="0"/>
              <a:t>Cache </a:t>
            </a:r>
            <a:r>
              <a:rPr lang="en-US" dirty="0" err="1" smtClean="0"/>
              <a:t>Randomisation</a:t>
            </a:r>
            <a:r>
              <a:rPr lang="en-US" dirty="0" smtClean="0"/>
              <a:t> [WL06]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L1 Cache</a:t>
            </a:r>
            <a:endParaRPr lang="en-US" dirty="0"/>
          </a:p>
        </p:txBody>
      </p:sp>
      <p:sp>
        <p:nvSpPr>
          <p:cNvPr id="228" name="Content Placeholder 227"/>
          <p:cNvSpPr>
            <a:spLocks noGrp="1"/>
          </p:cNvSpPr>
          <p:nvPr>
            <p:ph idx="1"/>
          </p:nvPr>
        </p:nvSpPr>
        <p:spPr>
          <a:xfrm>
            <a:off x="4229099" y="1391478"/>
            <a:ext cx="4716117" cy="5308966"/>
          </a:xfrm>
        </p:spPr>
        <p:txBody>
          <a:bodyPr>
            <a:normAutofit/>
          </a:bodyPr>
          <a:lstStyle/>
          <a:p>
            <a:r>
              <a:rPr lang="en-US" dirty="0" smtClean="0"/>
              <a:t>Better </a:t>
            </a:r>
            <a:r>
              <a:rPr lang="en-US" dirty="0" err="1" smtClean="0"/>
              <a:t>visualised</a:t>
            </a:r>
            <a:r>
              <a:rPr lang="en-US" dirty="0" smtClean="0"/>
              <a:t> when the cache is rotated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88952" y="1441450"/>
            <a:ext cx="3405992" cy="2961106"/>
            <a:chOff x="188952" y="1441450"/>
            <a:chExt cx="3405992" cy="2961106"/>
          </a:xfrm>
        </p:grpSpPr>
        <p:grpSp>
          <p:nvGrpSpPr>
            <p:cNvPr id="211" name="Group 210"/>
            <p:cNvGrpSpPr/>
            <p:nvPr/>
          </p:nvGrpSpPr>
          <p:grpSpPr>
            <a:xfrm>
              <a:off x="865835" y="1441450"/>
              <a:ext cx="2729109" cy="2961106"/>
              <a:chOff x="865835" y="1441450"/>
              <a:chExt cx="2729109" cy="296110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65848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06312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46776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87240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27703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68167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08631" y="1778623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65851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06315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546779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87243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27706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568170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08634" y="210189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65853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06317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546781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87245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27708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68172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908636" y="2438091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65856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206320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546784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887248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227711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68175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908639" y="2761358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65843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206307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546771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87235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227698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568162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08626" y="3089660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865845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206309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546773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887237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227700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568164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908628" y="3412927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 flipV="1">
                <a:off x="865835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1202245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1545416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1881826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233088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2569498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2912670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V="1">
                <a:off x="3249080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3589543" y="1441450"/>
                <a:ext cx="0" cy="337173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tailEnd type="none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/>
              <p:cNvSpPr/>
              <p:nvPr/>
            </p:nvSpPr>
            <p:spPr>
              <a:xfrm>
                <a:off x="871233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211697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552161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892625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233088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573552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914016" y="3745952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871220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211684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552148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892612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33075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573539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914003" y="4074254"/>
                <a:ext cx="340464" cy="328302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1" name="Group 200"/>
              <p:cNvGrpSpPr/>
              <p:nvPr/>
            </p:nvGrpSpPr>
            <p:grpSpPr>
              <a:xfrm>
                <a:off x="3249090" y="1778623"/>
                <a:ext cx="345854" cy="2623933"/>
                <a:chOff x="3249090" y="1778623"/>
                <a:chExt cx="345854" cy="262393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249095" y="1778623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49098" y="2101890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249100" y="2438091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249103" y="2761358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249090" y="3089660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249092" y="3412927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3254480" y="3745952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254467" y="4074254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8" name="TextBox 197"/>
            <p:cNvSpPr txBox="1"/>
            <p:nvPr/>
          </p:nvSpPr>
          <p:spPr>
            <a:xfrm>
              <a:off x="188952" y="2271128"/>
              <a:ext cx="553998" cy="1301750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AU" sz="2400" dirty="0" smtClean="0"/>
                <a:t>Memory</a:t>
              </a:r>
              <a:endParaRPr lang="en-US" sz="2400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88952" y="5398694"/>
            <a:ext cx="553998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400" dirty="0" smtClean="0"/>
              <a:t>Cache</a:t>
            </a:r>
            <a:endParaRPr lang="en-US" sz="24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2241243" y="1777693"/>
            <a:ext cx="345854" cy="2623933"/>
            <a:chOff x="3249090" y="1778623"/>
            <a:chExt cx="345854" cy="2623933"/>
          </a:xfrm>
          <a:solidFill>
            <a:schemeClr val="accent6">
              <a:lumMod val="75000"/>
            </a:schemeClr>
          </a:solidFill>
        </p:grpSpPr>
        <p:sp>
          <p:nvSpPr>
            <p:cNvPr id="203" name="Rectangle 202"/>
            <p:cNvSpPr/>
            <p:nvPr/>
          </p:nvSpPr>
          <p:spPr>
            <a:xfrm>
              <a:off x="3249095" y="1778623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249092" y="3412927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254480" y="3745952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254467" y="4074254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33089" y="5390511"/>
            <a:ext cx="340487" cy="1318116"/>
            <a:chOff x="3401482" y="5542911"/>
            <a:chExt cx="340487" cy="1318116"/>
          </a:xfrm>
          <a:solidFill>
            <a:schemeClr val="accent6">
              <a:lumMod val="75000"/>
            </a:schemeClr>
          </a:solidFill>
        </p:grpSpPr>
        <p:sp>
          <p:nvSpPr>
            <p:cNvPr id="212" name="Rectangle 211"/>
            <p:cNvSpPr/>
            <p:nvPr/>
          </p:nvSpPr>
          <p:spPr>
            <a:xfrm>
              <a:off x="3401505" y="5871213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401498" y="5542911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401490" y="6532725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401482" y="6204423"/>
              <a:ext cx="340464" cy="3283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9" name="Straight Arrow Connector 218"/>
          <p:cNvCxnSpPr/>
          <p:nvPr/>
        </p:nvCxnSpPr>
        <p:spPr>
          <a:xfrm>
            <a:off x="2419350" y="4235450"/>
            <a:ext cx="0" cy="131445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871234" y="4643738"/>
            <a:ext cx="2723712" cy="737912"/>
            <a:chOff x="871234" y="4643738"/>
            <a:chExt cx="2723712" cy="737912"/>
          </a:xfrm>
        </p:grpSpPr>
        <p:sp>
          <p:nvSpPr>
            <p:cNvPr id="220" name="Left Brace 219"/>
            <p:cNvSpPr/>
            <p:nvPr/>
          </p:nvSpPr>
          <p:spPr>
            <a:xfrm rot="5400000" flipV="1">
              <a:off x="2085441" y="3872146"/>
              <a:ext cx="295297" cy="2723712"/>
            </a:xfrm>
            <a:prstGeom prst="leftBrace">
              <a:avLst>
                <a:gd name="adj1" fmla="val 42739"/>
                <a:gd name="adj2" fmla="val 50000"/>
              </a:avLst>
            </a:prstGeom>
            <a:ln>
              <a:solidFill>
                <a:srgbClr val="FF000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881746" y="4643738"/>
              <a:ext cx="702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Sets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589542" y="5381650"/>
            <a:ext cx="1160890" cy="1318793"/>
            <a:chOff x="3589542" y="5381650"/>
            <a:chExt cx="1160890" cy="1318793"/>
          </a:xfrm>
        </p:grpSpPr>
        <p:sp>
          <p:nvSpPr>
            <p:cNvPr id="223" name="Left Brace 222"/>
            <p:cNvSpPr/>
            <p:nvPr/>
          </p:nvSpPr>
          <p:spPr>
            <a:xfrm rot="10800000" flipV="1">
              <a:off x="3589542" y="5381650"/>
              <a:ext cx="295297" cy="1318793"/>
            </a:xfrm>
            <a:prstGeom prst="leftBrace">
              <a:avLst>
                <a:gd name="adj1" fmla="val 42739"/>
                <a:gd name="adj2" fmla="val 50000"/>
              </a:avLst>
            </a:prstGeom>
            <a:ln>
              <a:solidFill>
                <a:srgbClr val="FF0000"/>
              </a:solidFill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884840" y="5810215"/>
              <a:ext cx="865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Ways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sharing</a:t>
            </a:r>
          </a:p>
          <a:p>
            <a:pPr lvl="1"/>
            <a:r>
              <a:rPr lang="en-US" dirty="0"/>
              <a:t>Don't share memory</a:t>
            </a:r>
          </a:p>
          <a:p>
            <a:pPr lvl="1"/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 share cores</a:t>
            </a:r>
          </a:p>
          <a:p>
            <a:r>
              <a:rPr lang="en-US" dirty="0" smtClean="0"/>
              <a:t>Cache </a:t>
            </a:r>
            <a:r>
              <a:rPr lang="en-US" dirty="0" err="1" smtClean="0"/>
              <a:t>Colouring</a:t>
            </a:r>
            <a:r>
              <a:rPr lang="en-US" dirty="0" smtClean="0"/>
              <a:t> [BLRB94,SSCZ11]</a:t>
            </a:r>
          </a:p>
          <a:p>
            <a:pPr lvl="1"/>
            <a:r>
              <a:rPr lang="en-US" dirty="0" smtClean="0"/>
              <a:t>STEALTHMEM [KPM12]</a:t>
            </a:r>
          </a:p>
          <a:p>
            <a:r>
              <a:rPr lang="en-US" dirty="0" err="1" smtClean="0"/>
              <a:t>CATalyst</a:t>
            </a:r>
            <a:r>
              <a:rPr lang="en-US" dirty="0" smtClean="0"/>
              <a:t> [LGY+16]</a:t>
            </a:r>
          </a:p>
          <a:p>
            <a:r>
              <a:rPr lang="en-US" dirty="0" err="1" smtClean="0"/>
              <a:t>CacheBar</a:t>
            </a:r>
            <a:r>
              <a:rPr lang="en-US" dirty="0" smtClean="0"/>
              <a:t> [ZRZ16]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Constant-time programming</a:t>
            </a:r>
          </a:p>
          <a:p>
            <a:pPr lvl="1"/>
            <a:r>
              <a:rPr lang="en-US" dirty="0" smtClean="0"/>
              <a:t>No variable-time instructions</a:t>
            </a:r>
          </a:p>
          <a:p>
            <a:pPr lvl="1"/>
            <a:r>
              <a:rPr lang="en-US" dirty="0" smtClean="0"/>
              <a:t>No secret-dependent flow control</a:t>
            </a:r>
          </a:p>
          <a:p>
            <a:pPr lvl="1"/>
            <a:r>
              <a:rPr lang="en-US" dirty="0" smtClean="0"/>
              <a:t>No secret-dependent memory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constant-time [YB14]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32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5679" b="-567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Constant-time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380" b="-1138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0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Constant-time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22198" r="-2219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832"/>
            <a:ext cx="8229600" cy="5298788"/>
          </a:xfrm>
        </p:spPr>
        <p:txBody>
          <a:bodyPr>
            <a:normAutofit fontScale="40000" lnSpcReduction="20000"/>
          </a:bodyPr>
          <a:lstStyle/>
          <a:p>
            <a:pPr marL="1080000" indent="-1080000">
              <a:buNone/>
            </a:pPr>
            <a:r>
              <a:rPr lang="en-US" dirty="0" smtClean="0"/>
              <a:t>[ABF+15]	T. Allan, B. B. </a:t>
            </a:r>
            <a:r>
              <a:rPr lang="en-US" dirty="0" err="1" smtClean="0"/>
              <a:t>Brumley</a:t>
            </a:r>
            <a:r>
              <a:rPr lang="en-US" dirty="0" smtClean="0"/>
              <a:t>, K. Falkner, J. van de Pol and Y. </a:t>
            </a:r>
            <a:r>
              <a:rPr lang="en-US" dirty="0"/>
              <a:t>Yarom, "Amplifying Side Channels Through </a:t>
            </a:r>
            <a:r>
              <a:rPr lang="en-US" dirty="0" smtClean="0"/>
              <a:t>Performance Degradation", </a:t>
            </a:r>
            <a:r>
              <a:rPr lang="en-US" dirty="0" err="1" smtClean="0"/>
              <a:t>ePrint</a:t>
            </a:r>
            <a:r>
              <a:rPr lang="en-US" dirty="0" smtClean="0"/>
              <a:t> 2015/1141 </a:t>
            </a:r>
          </a:p>
          <a:p>
            <a:pPr marL="1080000" indent="-1080000">
              <a:buNone/>
            </a:pPr>
            <a:r>
              <a:rPr lang="en-US" dirty="0" smtClean="0"/>
              <a:t>[AK09]	O. </a:t>
            </a:r>
            <a:r>
              <a:rPr lang="en-US" dirty="0" err="1" smtClean="0"/>
              <a:t>Acıiçmez</a:t>
            </a:r>
            <a:r>
              <a:rPr lang="en-US" dirty="0" smtClean="0"/>
              <a:t>, </a:t>
            </a:r>
            <a:r>
              <a:rPr lang="en-US" dirty="0" err="1" smtClean="0"/>
              <a:t>Ç</a:t>
            </a:r>
            <a:r>
              <a:rPr lang="en-US" dirty="0" smtClean="0"/>
              <a:t>. K. </a:t>
            </a:r>
            <a:r>
              <a:rPr lang="en-US" dirty="0" err="1" smtClean="0"/>
              <a:t>Koç</a:t>
            </a:r>
            <a:r>
              <a:rPr lang="en-US" dirty="0" smtClean="0"/>
              <a:t>, "</a:t>
            </a:r>
            <a:r>
              <a:rPr lang="en-US" dirty="0" err="1"/>
              <a:t>Microarchitectural</a:t>
            </a:r>
            <a:r>
              <a:rPr lang="en-US" dirty="0"/>
              <a:t> Attacks and </a:t>
            </a:r>
            <a:r>
              <a:rPr lang="en-US" dirty="0" smtClean="0"/>
              <a:t>Countermeasures," in </a:t>
            </a:r>
            <a:r>
              <a:rPr lang="en-US" dirty="0" err="1" smtClean="0"/>
              <a:t>Ç</a:t>
            </a:r>
            <a:r>
              <a:rPr lang="en-US" dirty="0" smtClean="0"/>
              <a:t>. K. </a:t>
            </a:r>
            <a:r>
              <a:rPr lang="en-US" dirty="0" err="1" smtClean="0"/>
              <a:t>Koç</a:t>
            </a:r>
            <a:r>
              <a:rPr lang="en-US" dirty="0" smtClean="0"/>
              <a:t>, ed. Cryptographic Engineering, Springer US, 2009</a:t>
            </a:r>
          </a:p>
          <a:p>
            <a:pPr marL="1080000" indent="-1080000">
              <a:buNone/>
            </a:pPr>
            <a:r>
              <a:rPr lang="en-US" dirty="0" smtClean="0"/>
              <a:t>[AS07]</a:t>
            </a:r>
            <a:r>
              <a:rPr lang="en-US" dirty="0"/>
              <a:t>	O. </a:t>
            </a:r>
            <a:r>
              <a:rPr lang="en-US" dirty="0" err="1" smtClean="0"/>
              <a:t>Acıiçmez</a:t>
            </a:r>
            <a:r>
              <a:rPr lang="en-US" dirty="0" smtClean="0"/>
              <a:t> and </a:t>
            </a:r>
            <a:r>
              <a:rPr lang="en-US" dirty="0"/>
              <a:t>J-P </a:t>
            </a:r>
            <a:r>
              <a:rPr lang="en-US" dirty="0" smtClean="0"/>
              <a:t>Seifert, "</a:t>
            </a:r>
            <a:r>
              <a:rPr lang="en-US" dirty="0"/>
              <a:t>Cheap Hardware Parallelism Implies Cheap </a:t>
            </a:r>
            <a:r>
              <a:rPr lang="en-US" dirty="0" smtClean="0"/>
              <a:t>Security", FDTC 2007</a:t>
            </a:r>
          </a:p>
          <a:p>
            <a:pPr marL="1080000" indent="-1080000">
              <a:buNone/>
            </a:pPr>
            <a:r>
              <a:rPr lang="en-US" dirty="0" smtClean="0"/>
              <a:t>[Ber05]	D. J. Bernstein, "</a:t>
            </a:r>
            <a:r>
              <a:rPr lang="en-US" dirty="0"/>
              <a:t>Cache-timing attacks on </a:t>
            </a:r>
            <a:r>
              <a:rPr lang="en-US" dirty="0" smtClean="0"/>
              <a:t>AES"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http://cr.yp.to/antiforgery/cachetiming-20050414.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, 2005</a:t>
            </a:r>
            <a:endParaRPr lang="he-IL" dirty="0" smtClean="0"/>
          </a:p>
          <a:p>
            <a:pPr marL="1080000" indent="-1080000">
              <a:buNone/>
            </a:pPr>
            <a:r>
              <a:rPr lang="en-US" dirty="0" smtClean="0"/>
              <a:t>[DJL+12]	L. </a:t>
            </a:r>
            <a:r>
              <a:rPr lang="en-US" dirty="0" err="1" smtClean="0"/>
              <a:t>Domnister</a:t>
            </a:r>
            <a:r>
              <a:rPr lang="en-US" dirty="0" smtClean="0"/>
              <a:t>, A. </a:t>
            </a:r>
            <a:r>
              <a:rPr lang="en-US" dirty="0" err="1" smtClean="0"/>
              <a:t>Jaleel</a:t>
            </a:r>
            <a:r>
              <a:rPr lang="en-US" dirty="0" smtClean="0"/>
              <a:t>, J, </a:t>
            </a:r>
            <a:r>
              <a:rPr lang="en-US" dirty="0" err="1" smtClean="0"/>
              <a:t>Loew</a:t>
            </a:r>
            <a:r>
              <a:rPr lang="en-US" dirty="0" smtClean="0"/>
              <a:t>, N. Abu-</a:t>
            </a:r>
            <a:r>
              <a:rPr lang="en-US" dirty="0" err="1" smtClean="0"/>
              <a:t>Ghazaleh</a:t>
            </a:r>
            <a:r>
              <a:rPr lang="en-US" dirty="0" smtClean="0"/>
              <a:t> and D. </a:t>
            </a:r>
            <a:r>
              <a:rPr lang="en-US" dirty="0" err="1" smtClean="0"/>
              <a:t>Ponomarev</a:t>
            </a:r>
            <a:r>
              <a:rPr lang="en-US" dirty="0" smtClean="0"/>
              <a:t>, "Non-</a:t>
            </a:r>
            <a:r>
              <a:rPr lang="en-US" dirty="0" err="1" smtClean="0"/>
              <a:t>Monopolizable</a:t>
            </a:r>
            <a:r>
              <a:rPr lang="en-US" dirty="0" smtClean="0"/>
              <a:t> Caches: Low-Complexity Mitigation of Cache Side Channel Attacks", TACO 8(4), 2012</a:t>
            </a:r>
            <a:endParaRPr lang="he-IL" dirty="0" smtClean="0"/>
          </a:p>
          <a:p>
            <a:pPr marL="1080000" indent="-1080000">
              <a:buNone/>
            </a:pPr>
            <a:r>
              <a:rPr lang="en-US" dirty="0" smtClean="0"/>
              <a:t>[GBK11]	D. </a:t>
            </a:r>
            <a:r>
              <a:rPr lang="en-US" dirty="0" err="1" smtClean="0"/>
              <a:t>Gullasch</a:t>
            </a:r>
            <a:r>
              <a:rPr lang="en-US" dirty="0" smtClean="0"/>
              <a:t>, E. </a:t>
            </a:r>
            <a:r>
              <a:rPr lang="en-US" dirty="0" err="1" smtClean="0"/>
              <a:t>Bangerter</a:t>
            </a:r>
            <a:r>
              <a:rPr lang="en-US" dirty="0"/>
              <a:t> </a:t>
            </a:r>
            <a:r>
              <a:rPr lang="en-US" dirty="0" smtClean="0"/>
              <a:t>and S. </a:t>
            </a:r>
            <a:r>
              <a:rPr lang="en-US" dirty="0" err="1" smtClean="0"/>
              <a:t>Krenn</a:t>
            </a:r>
            <a:r>
              <a:rPr lang="en-US" dirty="0" smtClean="0"/>
              <a:t>, "</a:t>
            </a:r>
            <a:r>
              <a:rPr lang="en-US" dirty="0"/>
              <a:t>Cache Games -- Bringing Access-Based Cache Attacks on {AES} to </a:t>
            </a:r>
            <a:r>
              <a:rPr lang="en-US" dirty="0" smtClean="0"/>
              <a:t>Practice", IEEE S&amp;P 2011</a:t>
            </a:r>
            <a:endParaRPr lang="en-US" dirty="0"/>
          </a:p>
          <a:p>
            <a:pPr marL="1080000" indent="-1080000">
              <a:buNone/>
            </a:pPr>
            <a:r>
              <a:rPr lang="en-US" dirty="0" smtClean="0"/>
              <a:t>[GYCH16]	Q. </a:t>
            </a:r>
            <a:r>
              <a:rPr lang="en-US" dirty="0" err="1" smtClean="0"/>
              <a:t>Ge</a:t>
            </a:r>
            <a:r>
              <a:rPr lang="en-US" dirty="0" smtClean="0"/>
              <a:t>, Y. Yarom, D. Cock and G. </a:t>
            </a:r>
            <a:r>
              <a:rPr lang="en-US" dirty="0" err="1" smtClean="0"/>
              <a:t>Heiser</a:t>
            </a:r>
            <a:r>
              <a:rPr lang="en-US" dirty="0"/>
              <a:t>, "A Survey of </a:t>
            </a:r>
            <a:r>
              <a:rPr lang="en-US" dirty="0" err="1"/>
              <a:t>Microarchitectural</a:t>
            </a:r>
            <a:r>
              <a:rPr lang="en-US" dirty="0"/>
              <a:t> Timing </a:t>
            </a:r>
            <a:r>
              <a:rPr lang="en-US" dirty="0" smtClean="0"/>
              <a:t>Attacks and </a:t>
            </a:r>
            <a:r>
              <a:rPr lang="en-US" dirty="0"/>
              <a:t>Countermeasures on Contemporary </a:t>
            </a:r>
            <a:r>
              <a:rPr lang="en-US" dirty="0" smtClean="0"/>
              <a:t>Hardware", </a:t>
            </a:r>
            <a:r>
              <a:rPr lang="en-US" dirty="0" err="1" smtClean="0"/>
              <a:t>ePrint</a:t>
            </a:r>
            <a:r>
              <a:rPr lang="en-US" dirty="0" smtClean="0"/>
              <a:t> 2016/613</a:t>
            </a:r>
          </a:p>
          <a:p>
            <a:pPr marL="1080000" indent="-1080000">
              <a:buNone/>
            </a:pPr>
            <a:r>
              <a:rPr lang="en-US" dirty="0" smtClean="0"/>
              <a:t>[GMWM16]	D. </a:t>
            </a:r>
            <a:r>
              <a:rPr lang="en-US" dirty="0" err="1" smtClean="0"/>
              <a:t>Gruss</a:t>
            </a:r>
            <a:r>
              <a:rPr lang="en-US" dirty="0" smtClean="0"/>
              <a:t>, C. Maurice, K. Wagner and S. </a:t>
            </a:r>
            <a:r>
              <a:rPr lang="en-US" dirty="0" err="1" smtClean="0"/>
              <a:t>Mangard</a:t>
            </a:r>
            <a:r>
              <a:rPr lang="en-US" dirty="0"/>
              <a:t>, "</a:t>
            </a:r>
            <a:r>
              <a:rPr lang="en-US" dirty="0" err="1"/>
              <a:t>Flush+Flush</a:t>
            </a:r>
            <a:r>
              <a:rPr lang="en-US" dirty="0"/>
              <a:t>: A Fast and Stealthy Cache </a:t>
            </a:r>
            <a:r>
              <a:rPr lang="en-US" dirty="0" smtClean="0"/>
              <a:t>Attack", DIMVA 2016</a:t>
            </a:r>
            <a:endParaRPr lang="en-US" dirty="0"/>
          </a:p>
          <a:p>
            <a:pPr marL="1080000" indent="-1080000">
              <a:buNone/>
            </a:pPr>
            <a:r>
              <a:rPr lang="en-US" dirty="0" smtClean="0"/>
              <a:t>[GSM15]	D. </a:t>
            </a:r>
            <a:r>
              <a:rPr lang="en-US" dirty="0" err="1" smtClean="0"/>
              <a:t>Gruss</a:t>
            </a:r>
            <a:r>
              <a:rPr lang="en-US" dirty="0" smtClean="0"/>
              <a:t> , R. </a:t>
            </a:r>
            <a:r>
              <a:rPr lang="en-US" dirty="0" err="1" smtClean="0"/>
              <a:t>Spreitzer</a:t>
            </a:r>
            <a:r>
              <a:rPr lang="en-US" dirty="0" smtClean="0"/>
              <a:t> and S. </a:t>
            </a:r>
            <a:r>
              <a:rPr lang="en-US" dirty="0" err="1" smtClean="0"/>
              <a:t>Mangard</a:t>
            </a:r>
            <a:r>
              <a:rPr lang="en-US" dirty="0"/>
              <a:t>, "</a:t>
            </a:r>
            <a:r>
              <a:rPr lang="en-US" dirty="0" smtClean="0"/>
              <a:t>Cache Template </a:t>
            </a:r>
            <a:r>
              <a:rPr lang="en-US" dirty="0"/>
              <a:t>Attacks: Automating Attacks on Inclusive Last-</a:t>
            </a:r>
            <a:r>
              <a:rPr lang="en-US" dirty="0" smtClean="0"/>
              <a:t>Level Caches", USENIX Security 2015</a:t>
            </a:r>
          </a:p>
          <a:p>
            <a:pPr marL="1080000" indent="-1080000">
              <a:buNone/>
            </a:pPr>
            <a:r>
              <a:rPr lang="en-US" dirty="0" smtClean="0"/>
              <a:t>[IES15]</a:t>
            </a:r>
            <a:r>
              <a:rPr lang="en-US" dirty="0"/>
              <a:t>	G. </a:t>
            </a:r>
            <a:r>
              <a:rPr lang="en-US" dirty="0" err="1"/>
              <a:t>Irazoqui</a:t>
            </a:r>
            <a:r>
              <a:rPr lang="en-US" dirty="0"/>
              <a:t>, T. </a:t>
            </a:r>
            <a:r>
              <a:rPr lang="en-US" dirty="0" err="1"/>
              <a:t>Eisenbarth</a:t>
            </a:r>
            <a:r>
              <a:rPr lang="en-US" dirty="0"/>
              <a:t> and B. </a:t>
            </a:r>
            <a:r>
              <a:rPr lang="en-US" dirty="0" err="1"/>
              <a:t>Sunar</a:t>
            </a:r>
            <a:r>
              <a:rPr lang="en-US" dirty="0"/>
              <a:t>, "S</a:t>
            </a:r>
            <a:r>
              <a:rPr lang="en-US" dirty="0" smtClean="0"/>
              <a:t>$A</a:t>
            </a:r>
            <a:r>
              <a:rPr lang="en-US" dirty="0"/>
              <a:t>:  A Shared Cache Attack that Works </a:t>
            </a:r>
            <a:r>
              <a:rPr lang="en-US" dirty="0" smtClean="0"/>
              <a:t>Across Cores </a:t>
            </a:r>
            <a:r>
              <a:rPr lang="en-US" dirty="0"/>
              <a:t>and Defies </a:t>
            </a:r>
            <a:r>
              <a:rPr lang="en-US" dirty="0" smtClean="0"/>
              <a:t>VM </a:t>
            </a:r>
            <a:r>
              <a:rPr lang="en-US" dirty="0"/>
              <a:t>Sandboxing –</a:t>
            </a:r>
            <a:r>
              <a:rPr lang="en-US" dirty="0" smtClean="0"/>
              <a:t> </a:t>
            </a:r>
            <a:r>
              <a:rPr lang="en-US" dirty="0"/>
              <a:t>and its Application to </a:t>
            </a:r>
            <a:r>
              <a:rPr lang="en-US" dirty="0" smtClean="0"/>
              <a:t>AES", IEEE S&amp;P 2015.</a:t>
            </a:r>
          </a:p>
          <a:p>
            <a:pPr marL="1080000" indent="-1080000">
              <a:buNone/>
            </a:pPr>
            <a:r>
              <a:rPr lang="en-US" dirty="0" smtClean="0"/>
              <a:t>[IES16]</a:t>
            </a:r>
            <a:r>
              <a:rPr lang="en-US" dirty="0"/>
              <a:t>	G. </a:t>
            </a:r>
            <a:r>
              <a:rPr lang="en-US" dirty="0" err="1"/>
              <a:t>Irazoqui</a:t>
            </a:r>
            <a:r>
              <a:rPr lang="en-US" dirty="0"/>
              <a:t>, T. </a:t>
            </a:r>
            <a:r>
              <a:rPr lang="en-US" dirty="0" err="1"/>
              <a:t>Eisenbarth</a:t>
            </a:r>
            <a:r>
              <a:rPr lang="en-US" dirty="0"/>
              <a:t> and B. </a:t>
            </a:r>
            <a:r>
              <a:rPr lang="en-US" dirty="0" err="1"/>
              <a:t>Sunar</a:t>
            </a:r>
            <a:r>
              <a:rPr lang="en-US" dirty="0"/>
              <a:t>, "Cross processor cache </a:t>
            </a:r>
            <a:r>
              <a:rPr lang="en-US" dirty="0" smtClean="0"/>
              <a:t>attacks", </a:t>
            </a:r>
            <a:r>
              <a:rPr lang="en-US" dirty="0" err="1" smtClean="0"/>
              <a:t>AsiaCCS</a:t>
            </a:r>
            <a:r>
              <a:rPr lang="en-US" dirty="0" smtClean="0"/>
              <a:t> 2016</a:t>
            </a:r>
          </a:p>
          <a:p>
            <a:pPr marL="1080000" indent="-1080000">
              <a:buNone/>
            </a:pPr>
            <a:r>
              <a:rPr lang="en-US" dirty="0" smtClean="0"/>
              <a:t>[IIES14]	G. </a:t>
            </a:r>
            <a:r>
              <a:rPr lang="en-US" dirty="0" err="1" smtClean="0"/>
              <a:t>Irazoqui</a:t>
            </a:r>
            <a:r>
              <a:rPr lang="en-US" dirty="0" smtClean="0"/>
              <a:t>, M. S. </a:t>
            </a:r>
            <a:r>
              <a:rPr lang="en-US" dirty="0" err="1" smtClean="0"/>
              <a:t>Inci</a:t>
            </a:r>
            <a:r>
              <a:rPr lang="en-US" dirty="0" smtClean="0"/>
              <a:t>, T. </a:t>
            </a:r>
            <a:r>
              <a:rPr lang="en-US" dirty="0" err="1" smtClean="0"/>
              <a:t>Eisenberth</a:t>
            </a:r>
            <a:r>
              <a:rPr lang="en-US" dirty="0"/>
              <a:t> </a:t>
            </a:r>
            <a:r>
              <a:rPr lang="en-US" dirty="0" smtClean="0"/>
              <a:t>and B. </a:t>
            </a:r>
            <a:r>
              <a:rPr lang="en-US" dirty="0" err="1" smtClean="0"/>
              <a:t>Sunar</a:t>
            </a:r>
            <a:r>
              <a:rPr lang="en-US" dirty="0" smtClean="0"/>
              <a:t>, "</a:t>
            </a:r>
            <a:r>
              <a:rPr lang="en-US" dirty="0"/>
              <a:t>Wait a minute! A fast, Cross</a:t>
            </a:r>
            <a:r>
              <a:rPr lang="en-US" dirty="0" smtClean="0"/>
              <a:t>-VM </a:t>
            </a:r>
            <a:r>
              <a:rPr lang="en-US" dirty="0"/>
              <a:t>A</a:t>
            </a:r>
            <a:r>
              <a:rPr lang="en-US" dirty="0" smtClean="0"/>
              <a:t>ttack </a:t>
            </a:r>
            <a:r>
              <a:rPr lang="en-US" dirty="0"/>
              <a:t>on </a:t>
            </a:r>
            <a:r>
              <a:rPr lang="en-US" dirty="0" smtClean="0"/>
              <a:t>AES", RAID 2014</a:t>
            </a:r>
          </a:p>
          <a:p>
            <a:pPr marL="1080000" indent="-1080000">
              <a:buNone/>
            </a:pPr>
            <a:r>
              <a:rPr lang="en-US" dirty="0" smtClean="0"/>
              <a:t>[Lam73]	B. W. Lampson, "</a:t>
            </a:r>
            <a:r>
              <a:rPr lang="en-US" dirty="0"/>
              <a:t>A Note on the Confinement </a:t>
            </a:r>
            <a:r>
              <a:rPr lang="en-US" dirty="0" smtClean="0"/>
              <a:t>Problem", CACM 16(10), 1973</a:t>
            </a:r>
          </a:p>
          <a:p>
            <a:pPr marL="1080000" indent="-1080000">
              <a:buNone/>
            </a:pPr>
            <a:r>
              <a:rPr lang="en-US" dirty="0" smtClean="0"/>
              <a:t>[LYG+15]	F. Liu, Y. Yarom, Q. </a:t>
            </a:r>
            <a:r>
              <a:rPr lang="en-US" dirty="0" err="1" smtClean="0"/>
              <a:t>Ge</a:t>
            </a:r>
            <a:r>
              <a:rPr lang="en-US" dirty="0" smtClean="0"/>
              <a:t>, G. </a:t>
            </a:r>
            <a:r>
              <a:rPr lang="en-US" dirty="0" err="1" smtClean="0"/>
              <a:t>Heiser</a:t>
            </a:r>
            <a:r>
              <a:rPr lang="en-US" dirty="0" smtClean="0"/>
              <a:t> and R. B. </a:t>
            </a:r>
            <a:r>
              <a:rPr lang="en-US" dirty="0"/>
              <a:t>Lee, "Last-Level Cache Side-Channel Attacks </a:t>
            </a:r>
            <a:r>
              <a:rPr lang="en-US" dirty="0" smtClean="0"/>
              <a:t>are Practical", </a:t>
            </a:r>
            <a:r>
              <a:rPr lang="en-US" dirty="0"/>
              <a:t>, IEEE S&amp;P 2015</a:t>
            </a:r>
            <a:endParaRPr lang="en-US" dirty="0" smtClean="0"/>
          </a:p>
          <a:p>
            <a:pPr marL="1080000" indent="-1080000">
              <a:buNone/>
            </a:pPr>
            <a:r>
              <a:rPr lang="en-US" dirty="0" smtClean="0"/>
              <a:t>[MLN+15]	C. Maurice, N. Le </a:t>
            </a:r>
            <a:r>
              <a:rPr lang="en-US" dirty="0" err="1" smtClean="0"/>
              <a:t>Scourance</a:t>
            </a:r>
            <a:r>
              <a:rPr lang="en-US" dirty="0" smtClean="0"/>
              <a:t>, C. Neumann, O. </a:t>
            </a:r>
            <a:r>
              <a:rPr lang="en-US" dirty="0" err="1" smtClean="0"/>
              <a:t>Heen</a:t>
            </a:r>
            <a:r>
              <a:rPr lang="en-US" dirty="0" smtClean="0"/>
              <a:t> and A. </a:t>
            </a:r>
            <a:r>
              <a:rPr lang="en-US" dirty="0" err="1" smtClean="0"/>
              <a:t>Francillon</a:t>
            </a:r>
            <a:r>
              <a:rPr lang="en-US" dirty="0"/>
              <a:t>, "Reverse Engineering Intel Last-Level </a:t>
            </a:r>
            <a:r>
              <a:rPr lang="en-US" dirty="0" smtClean="0"/>
              <a:t>Cache Complex </a:t>
            </a:r>
            <a:r>
              <a:rPr lang="en-US" dirty="0"/>
              <a:t>Addressing Using </a:t>
            </a:r>
            <a:r>
              <a:rPr lang="en-US" dirty="0" smtClean="0"/>
              <a:t>Performance Counters", RAID 2015</a:t>
            </a:r>
          </a:p>
          <a:p>
            <a:pPr marL="1080000" indent="-1080000">
              <a:buNone/>
            </a:pPr>
            <a:r>
              <a:rPr lang="en-US" dirty="0"/>
              <a:t>[NS16]	M. </a:t>
            </a:r>
            <a:r>
              <a:rPr lang="en-US" dirty="0" err="1"/>
              <a:t>Neve</a:t>
            </a:r>
            <a:r>
              <a:rPr lang="en-US" dirty="0"/>
              <a:t> and J-P Seifert, "Advances on access-driven cache attacks on AES," 13</a:t>
            </a:r>
            <a:r>
              <a:rPr lang="en-US" baseline="30000" dirty="0"/>
              <a:t>th</a:t>
            </a:r>
            <a:r>
              <a:rPr lang="en-US" dirty="0"/>
              <a:t> SAC, </a:t>
            </a:r>
            <a:r>
              <a:rPr lang="en-US" dirty="0" smtClean="0"/>
              <a:t>2006</a:t>
            </a:r>
          </a:p>
          <a:p>
            <a:pPr marL="1080000" indent="-1080000">
              <a:buNone/>
            </a:pPr>
            <a:endParaRPr lang="en-US" dirty="0"/>
          </a:p>
          <a:p>
            <a:pPr marL="1080000" indent="-10800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E2A-0D82-FB49-827A-2D4C9E3E48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53"/>
          </a:xfrm>
        </p:spPr>
        <p:txBody>
          <a:bodyPr>
            <a:normAutofit fontScale="40000" lnSpcReduction="20000"/>
          </a:bodyPr>
          <a:lstStyle/>
          <a:p>
            <a:pPr marL="1080000" indent="-1080000">
              <a:buNone/>
            </a:pPr>
            <a:r>
              <a:rPr lang="en-US" dirty="0"/>
              <a:t>[OST06]	D. A. </a:t>
            </a:r>
            <a:r>
              <a:rPr lang="en-US" dirty="0" err="1"/>
              <a:t>Osvik</a:t>
            </a:r>
            <a:r>
              <a:rPr lang="en-US" dirty="0"/>
              <a:t>, A. Shamir and E. </a:t>
            </a:r>
            <a:r>
              <a:rPr lang="en-US" dirty="0" err="1"/>
              <a:t>Tromer</a:t>
            </a:r>
            <a:r>
              <a:rPr lang="en-US" dirty="0"/>
              <a:t>, "Cache Attacks and Countermeasures: The Case of AES", CT-RSA 2006</a:t>
            </a:r>
          </a:p>
          <a:p>
            <a:pPr marL="1080000" indent="-1080000">
              <a:buNone/>
            </a:pPr>
            <a:r>
              <a:rPr lang="en-US" dirty="0" smtClean="0"/>
              <a:t>[</a:t>
            </a:r>
            <a:r>
              <a:rPr lang="en-US" dirty="0"/>
              <a:t>pag02]	D. Page, "Theoretical Use of Cache Memory as a Cryptanalytic Side-Channel," </a:t>
            </a:r>
            <a:r>
              <a:rPr lang="en-US" dirty="0" err="1"/>
              <a:t>ePrint</a:t>
            </a:r>
            <a:r>
              <a:rPr lang="en-US" dirty="0"/>
              <a:t> 2002/169</a:t>
            </a:r>
          </a:p>
          <a:p>
            <a:pPr marL="1080000" indent="-1080000">
              <a:buNone/>
            </a:pPr>
            <a:r>
              <a:rPr lang="en-US" dirty="0"/>
              <a:t>[Pag03]	D. Page, "Defending against cache-based side-channel attacks," Information Security Technical Report, 8(1), 2003</a:t>
            </a:r>
          </a:p>
          <a:p>
            <a:pPr marL="1080000" indent="-1080000">
              <a:buNone/>
            </a:pPr>
            <a:r>
              <a:rPr lang="en-US" dirty="0"/>
              <a:t>[Per05]	C. Percival, "Cache Missing for Fun and Profit", </a:t>
            </a:r>
            <a:r>
              <a:rPr lang="en-US" dirty="0" err="1"/>
              <a:t>BSDCan</a:t>
            </a:r>
            <a:r>
              <a:rPr lang="en-US" dirty="0"/>
              <a:t>, 2005</a:t>
            </a:r>
          </a:p>
          <a:p>
            <a:pPr marL="1080000" indent="-1080000">
              <a:buNone/>
            </a:pPr>
            <a:r>
              <a:rPr lang="en-US" dirty="0"/>
              <a:t>[PGM+16]	P. </a:t>
            </a:r>
            <a:r>
              <a:rPr lang="en-US" dirty="0" err="1"/>
              <a:t>Pessl</a:t>
            </a:r>
            <a:r>
              <a:rPr lang="en-US" dirty="0"/>
              <a:t>, D. </a:t>
            </a:r>
            <a:r>
              <a:rPr lang="en-US" dirty="0" err="1"/>
              <a:t>Gruss</a:t>
            </a:r>
            <a:r>
              <a:rPr lang="en-US" dirty="0"/>
              <a:t>, C. Maurice, M. Schwarz and S. </a:t>
            </a:r>
            <a:r>
              <a:rPr lang="en-US" dirty="0" err="1"/>
              <a:t>Mangard</a:t>
            </a:r>
            <a:r>
              <a:rPr lang="en-US" dirty="0"/>
              <a:t>, "DRAMA: Exploiting DRAM Addressing for Cross-CPU Attacks", USENIX Security 2016</a:t>
            </a:r>
          </a:p>
          <a:p>
            <a:pPr marL="1080000" indent="-1080000">
              <a:buNone/>
            </a:pPr>
            <a:r>
              <a:rPr lang="en-US" dirty="0"/>
              <a:t>[TOS10]	E. </a:t>
            </a:r>
            <a:r>
              <a:rPr lang="en-US" dirty="0" err="1"/>
              <a:t>Trome</a:t>
            </a:r>
            <a:r>
              <a:rPr lang="en-US" dirty="0"/>
              <a:t>, D. A. </a:t>
            </a:r>
            <a:r>
              <a:rPr lang="en-US" dirty="0" err="1"/>
              <a:t>Osvik</a:t>
            </a:r>
            <a:r>
              <a:rPr lang="en-US" dirty="0"/>
              <a:t>, A. Shamir, "Efficient Cache Attacks on AES, and Countermeasures", </a:t>
            </a:r>
            <a:r>
              <a:rPr lang="en-US" dirty="0" err="1"/>
              <a:t>JoC</a:t>
            </a:r>
            <a:r>
              <a:rPr lang="en-US" dirty="0"/>
              <a:t> 23(1), 2010</a:t>
            </a:r>
          </a:p>
          <a:p>
            <a:pPr marL="1080000" indent="-1080000">
              <a:buNone/>
            </a:pPr>
            <a:r>
              <a:rPr lang="en-US" dirty="0"/>
              <a:t>[TTMM02] 	Y. </a:t>
            </a:r>
            <a:r>
              <a:rPr lang="en-US" dirty="0" err="1"/>
              <a:t>Tsunoo</a:t>
            </a:r>
            <a:r>
              <a:rPr lang="en-US" dirty="0"/>
              <a:t>, E. </a:t>
            </a:r>
            <a:r>
              <a:rPr lang="en-US" dirty="0" err="1"/>
              <a:t>Tsujihara</a:t>
            </a:r>
            <a:r>
              <a:rPr lang="en-US" dirty="0"/>
              <a:t>, K. </a:t>
            </a:r>
            <a:r>
              <a:rPr lang="en-US" dirty="0" err="1"/>
              <a:t>Minematsu</a:t>
            </a:r>
            <a:r>
              <a:rPr lang="en-US" dirty="0"/>
              <a:t> and H. </a:t>
            </a:r>
            <a:r>
              <a:rPr lang="en-US" dirty="0" err="1"/>
              <a:t>Miyauchi</a:t>
            </a:r>
            <a:r>
              <a:rPr lang="en-US" dirty="0"/>
              <a:t>, "Cryptanalysis of Block Ciphers Implemented on Computers with Cache", International Symposium on Information Theory and Its Applications, Oct. 2002.</a:t>
            </a:r>
          </a:p>
          <a:p>
            <a:pPr marL="1080000" indent="-1080000">
              <a:buNone/>
            </a:pPr>
            <a:r>
              <a:rPr lang="en-US" dirty="0" smtClean="0"/>
              <a:t>[WL06]	Z. Wang and R. B. Lee, "Covert and Side Channels Due to Processor Architecture", ACSAC 2006</a:t>
            </a:r>
          </a:p>
          <a:p>
            <a:pPr marL="1080000" indent="-1080000">
              <a:buNone/>
            </a:pPr>
            <a:r>
              <a:rPr lang="en-US" dirty="0" smtClean="0"/>
              <a:t>[</a:t>
            </a:r>
            <a:r>
              <a:rPr lang="en-US" dirty="0"/>
              <a:t>WS12]	Y. Wang and G. E. </a:t>
            </a:r>
            <a:r>
              <a:rPr lang="en-US" dirty="0" err="1"/>
              <a:t>Suh</a:t>
            </a:r>
            <a:r>
              <a:rPr lang="en-US" dirty="0"/>
              <a:t>, "Efficient timing channel protection for on-chip networks", </a:t>
            </a:r>
            <a:r>
              <a:rPr lang="en-US" dirty="0" err="1"/>
              <a:t>NoCS</a:t>
            </a:r>
            <a:r>
              <a:rPr lang="en-US" dirty="0"/>
              <a:t> 2012.</a:t>
            </a:r>
          </a:p>
          <a:p>
            <a:pPr marL="1080000" indent="-1080000">
              <a:buNone/>
            </a:pPr>
            <a:r>
              <a:rPr lang="en-US" dirty="0"/>
              <a:t>[WXW12]	Z. Wu, Z. </a:t>
            </a:r>
            <a:r>
              <a:rPr lang="en-US" dirty="0" err="1"/>
              <a:t>Xu</a:t>
            </a:r>
            <a:r>
              <a:rPr lang="en-US" dirty="0"/>
              <a:t> and H. Wang, "Whispers in the Hyper-space: High-speed Covert Channel Attacks in the Cloud", USENIX Security 2012</a:t>
            </a:r>
          </a:p>
          <a:p>
            <a:pPr marL="1080000" indent="-1080000">
              <a:buNone/>
            </a:pPr>
            <a:r>
              <a:rPr lang="en-US" dirty="0"/>
              <a:t>[YB14]	Y. Yarom and N. </a:t>
            </a:r>
            <a:r>
              <a:rPr lang="en-US" dirty="0" err="1"/>
              <a:t>Benger</a:t>
            </a:r>
            <a:r>
              <a:rPr lang="en-US" dirty="0"/>
              <a:t>, "Recovering </a:t>
            </a:r>
            <a:r>
              <a:rPr lang="en-US" dirty="0" err="1"/>
              <a:t>OpenSSL</a:t>
            </a:r>
            <a:r>
              <a:rPr lang="en-US" dirty="0"/>
              <a:t> ECDSA </a:t>
            </a:r>
            <a:r>
              <a:rPr lang="en-US" dirty="0" err="1"/>
              <a:t>Nonces</a:t>
            </a:r>
            <a:r>
              <a:rPr lang="en-US" dirty="0"/>
              <a:t> Using the FLUSH+RELOAD Cache Side-channel Attack",  </a:t>
            </a:r>
            <a:r>
              <a:rPr lang="en-US" dirty="0" err="1"/>
              <a:t>ePrint</a:t>
            </a:r>
            <a:r>
              <a:rPr lang="en-US" dirty="0"/>
              <a:t> 2014/140</a:t>
            </a:r>
          </a:p>
          <a:p>
            <a:pPr marL="1080000" indent="-1080000">
              <a:buNone/>
            </a:pPr>
            <a:r>
              <a:rPr lang="en-US" dirty="0"/>
              <a:t>[YF14]	Y. Yarom and K. Falkner, "FLUSH+RELOAD: a High Resolution, Low Noise, L3 Cache Side-Channel Attack", USENIX Security 2014</a:t>
            </a:r>
          </a:p>
          <a:p>
            <a:pPr marL="1080000" indent="-1080000">
              <a:buNone/>
            </a:pPr>
            <a:r>
              <a:rPr lang="en-US" dirty="0"/>
              <a:t>[YGH16]	Y. Yarom, D. </a:t>
            </a:r>
            <a:r>
              <a:rPr lang="en-US" dirty="0" err="1"/>
              <a:t>Genkin</a:t>
            </a:r>
            <a:r>
              <a:rPr lang="en-US" dirty="0"/>
              <a:t> and N. </a:t>
            </a:r>
            <a:r>
              <a:rPr lang="en-US" dirty="0" err="1"/>
              <a:t>Heninger</a:t>
            </a:r>
            <a:r>
              <a:rPr lang="en-US" dirty="0"/>
              <a:t>, "</a:t>
            </a:r>
            <a:r>
              <a:rPr lang="en-US" dirty="0" err="1"/>
              <a:t>CacheBleed</a:t>
            </a:r>
            <a:r>
              <a:rPr lang="en-US" dirty="0"/>
              <a:t>: A Timing Attack on </a:t>
            </a:r>
            <a:r>
              <a:rPr lang="en-US" dirty="0" err="1"/>
              <a:t>OpenSSL</a:t>
            </a:r>
            <a:r>
              <a:rPr lang="en-US" dirty="0"/>
              <a:t> Constant Time RSA", CHES 2016</a:t>
            </a:r>
          </a:p>
          <a:p>
            <a:pPr marL="1080000" indent="-1080000">
              <a:buNone/>
            </a:pPr>
            <a:r>
              <a:rPr lang="en-US" dirty="0"/>
              <a:t>[YGL+15]	Y. Yarom, Q. </a:t>
            </a:r>
            <a:r>
              <a:rPr lang="en-US" dirty="0" err="1"/>
              <a:t>Ge</a:t>
            </a:r>
            <a:r>
              <a:rPr lang="en-US" dirty="0"/>
              <a:t>, F. Liu, R.B. Lee and G. </a:t>
            </a:r>
            <a:r>
              <a:rPr lang="en-US" dirty="0" err="1"/>
              <a:t>Heiser</a:t>
            </a:r>
            <a:r>
              <a:rPr lang="en-US" dirty="0"/>
              <a:t>, "Mapping the Intel Last-Level Cache", </a:t>
            </a:r>
            <a:r>
              <a:rPr lang="en-US" dirty="0" err="1"/>
              <a:t>ePrint</a:t>
            </a:r>
            <a:r>
              <a:rPr lang="en-US" dirty="0"/>
              <a:t> 2015/905</a:t>
            </a:r>
          </a:p>
          <a:p>
            <a:pPr marL="1080000" indent="-1080000">
              <a:buNone/>
            </a:pPr>
            <a:r>
              <a:rPr lang="en-US" dirty="0"/>
              <a:t>[ZXZ16]	X. Zhang, Y. Xiao and Y. Zhang "Return-Oriented Flush-Reload Side Channels on ARM and Their Implications for Android Devices", CCS 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E2A-0D82-FB49-827A-2D4C9E3E48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Prime+Probe</a:t>
            </a:r>
            <a:r>
              <a:rPr lang="en-AU" dirty="0" smtClean="0"/>
              <a:t> [OST05, Per05]</a:t>
            </a:r>
            <a:endParaRPr lang="en-US" dirty="0"/>
          </a:p>
        </p:txBody>
      </p:sp>
      <p:sp>
        <p:nvSpPr>
          <p:cNvPr id="228" name="Content Placeholder 227"/>
          <p:cNvSpPr>
            <a:spLocks noGrp="1"/>
          </p:cNvSpPr>
          <p:nvPr>
            <p:ph idx="1"/>
          </p:nvPr>
        </p:nvSpPr>
        <p:spPr>
          <a:xfrm>
            <a:off x="4120875" y="1391478"/>
            <a:ext cx="4824342" cy="53089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Attacker chooses a cache-sized memory buffer</a:t>
            </a:r>
          </a:p>
          <a:p>
            <a:r>
              <a:rPr lang="en-US" dirty="0" smtClean="0"/>
              <a:t>Attacker accesses all the lines in the buffer, filling the cache with its data</a:t>
            </a:r>
          </a:p>
          <a:p>
            <a:r>
              <a:rPr lang="en-US" dirty="0" smtClean="0"/>
              <a:t>Victim executes, evicting some of the attackers lines from the cache</a:t>
            </a:r>
          </a:p>
          <a:p>
            <a:r>
              <a:rPr lang="en-US" dirty="0" smtClean="0"/>
              <a:t>Attacker measures the time to access the buffer</a:t>
            </a:r>
          </a:p>
          <a:p>
            <a:pPr lvl="1"/>
            <a:r>
              <a:rPr lang="en-US" dirty="0" smtClean="0"/>
              <a:t>Accesses to cached lines is faster than to evicted lines</a:t>
            </a:r>
          </a:p>
          <a:p>
            <a:endParaRPr lang="en-US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865835" y="5390511"/>
            <a:ext cx="2723734" cy="1318116"/>
            <a:chOff x="865835" y="5390511"/>
            <a:chExt cx="2723734" cy="1318116"/>
          </a:xfrm>
        </p:grpSpPr>
        <p:sp>
          <p:nvSpPr>
            <p:cNvPr id="107" name="Rectangle 106"/>
            <p:cNvSpPr/>
            <p:nvPr/>
          </p:nvSpPr>
          <p:spPr>
            <a:xfrm>
              <a:off x="865858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06322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546786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87250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713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8177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08641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49105" y="571881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5851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06315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546779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887243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227706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568170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08634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249098" y="5390511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65843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06307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546771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87235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227698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68162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08626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49090" y="6380325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65835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06299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546763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87227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227690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568154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08618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249082" y="6052023"/>
              <a:ext cx="340464" cy="328302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835" y="1441450"/>
            <a:ext cx="2729109" cy="2961106"/>
            <a:chOff x="865835" y="1441450"/>
            <a:chExt cx="2729109" cy="2961106"/>
          </a:xfrm>
        </p:grpSpPr>
        <p:sp>
          <p:nvSpPr>
            <p:cNvPr id="4" name="Rectangle 3"/>
            <p:cNvSpPr/>
            <p:nvPr/>
          </p:nvSpPr>
          <p:spPr>
            <a:xfrm>
              <a:off x="865848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6312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46776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7240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7703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8167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8631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65845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06309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46773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87237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227700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8164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08628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V="1">
              <a:off x="86583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1202245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154541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1881826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223308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2569498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291267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3249080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3589543" y="1441450"/>
              <a:ext cx="0" cy="337173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non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/>
            <p:cNvSpPr/>
            <p:nvPr/>
          </p:nvSpPr>
          <p:spPr>
            <a:xfrm>
              <a:off x="871233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211697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552161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92625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233088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73552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914016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220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211684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2148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892612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233075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73539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914003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49095" y="1778623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65851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06315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46779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87243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27706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68170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08634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5853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06317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46781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87245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27708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68172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08636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5856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206320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46784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87248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27711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68175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08639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65843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206307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46771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87235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27698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68162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8626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49092" y="3412927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254480" y="3745952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54467" y="4074254"/>
              <a:ext cx="340464" cy="328302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188952" y="2271128"/>
            <a:ext cx="553998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400" dirty="0" smtClean="0"/>
              <a:t>Memory</a:t>
            </a:r>
            <a:endParaRPr lang="en-US" sz="2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188952" y="5398694"/>
            <a:ext cx="553998" cy="130175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AU" sz="2400" dirty="0" smtClean="0"/>
              <a:t>Cache</a:t>
            </a:r>
            <a:endParaRPr lang="en-US" sz="24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871233" y="2108357"/>
            <a:ext cx="2723724" cy="1316072"/>
            <a:chOff x="865843" y="2101890"/>
            <a:chExt cx="2723724" cy="1316072"/>
          </a:xfrm>
          <a:solidFill>
            <a:schemeClr val="accent2">
              <a:lumMod val="75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865851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206315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46779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87243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227706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68170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08634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65853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206317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46781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887245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227708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568172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908636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65856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206320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546784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887248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227711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568175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08639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65843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206307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46771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887235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227698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68162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08626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865819" y="5398694"/>
            <a:ext cx="2723724" cy="1316072"/>
            <a:chOff x="865843" y="2101890"/>
            <a:chExt cx="2723724" cy="1316072"/>
          </a:xfrm>
          <a:solidFill>
            <a:schemeClr val="accent2">
              <a:lumMod val="75000"/>
            </a:schemeClr>
          </a:solidFill>
        </p:grpSpPr>
        <p:sp>
          <p:nvSpPr>
            <p:cNvPr id="234" name="Rectangle 233"/>
            <p:cNvSpPr/>
            <p:nvPr/>
          </p:nvSpPr>
          <p:spPr>
            <a:xfrm>
              <a:off x="865851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206315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546779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887243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227706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568170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908634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65853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06317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546781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887245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227708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68172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908636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65856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206320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546784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1887248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27711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568175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908639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65843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206307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1546771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887235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227698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68162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908626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249098" y="210189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249100" y="2438091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249103" y="2761358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249090" y="3089660"/>
              <a:ext cx="340464" cy="328302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52148" y="1773588"/>
            <a:ext cx="1713200" cy="4941178"/>
            <a:chOff x="1552148" y="1773588"/>
            <a:chExt cx="1713200" cy="4941178"/>
          </a:xfrm>
        </p:grpSpPr>
        <p:grpSp>
          <p:nvGrpSpPr>
            <p:cNvPr id="13" name="Group 12"/>
            <p:cNvGrpSpPr/>
            <p:nvPr/>
          </p:nvGrpSpPr>
          <p:grpSpPr>
            <a:xfrm>
              <a:off x="2233102" y="3745952"/>
              <a:ext cx="345891" cy="328302"/>
              <a:chOff x="2397906" y="4892167"/>
              <a:chExt cx="345891" cy="32830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Rectangle 265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7" name="Group 296"/>
            <p:cNvGrpSpPr/>
            <p:nvPr/>
          </p:nvGrpSpPr>
          <p:grpSpPr>
            <a:xfrm>
              <a:off x="2562750" y="3745952"/>
              <a:ext cx="345891" cy="328302"/>
              <a:chOff x="2397906" y="4892167"/>
              <a:chExt cx="345891" cy="328302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Rectangle 301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3" name="Group 302"/>
            <p:cNvGrpSpPr/>
            <p:nvPr/>
          </p:nvGrpSpPr>
          <p:grpSpPr>
            <a:xfrm>
              <a:off x="2903175" y="3756596"/>
              <a:ext cx="345891" cy="328302"/>
              <a:chOff x="2397906" y="4892167"/>
              <a:chExt cx="345891" cy="328302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5" name="Group 304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8" name="Rectangle 307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9" name="Group 308"/>
            <p:cNvGrpSpPr/>
            <p:nvPr/>
          </p:nvGrpSpPr>
          <p:grpSpPr>
            <a:xfrm>
              <a:off x="1552174" y="1773588"/>
              <a:ext cx="345891" cy="328302"/>
              <a:chOff x="2397906" y="4892167"/>
              <a:chExt cx="345891" cy="328302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1" name="Group 310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Rectangle 313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5" name="Group 314"/>
            <p:cNvGrpSpPr/>
            <p:nvPr/>
          </p:nvGrpSpPr>
          <p:grpSpPr>
            <a:xfrm>
              <a:off x="1552148" y="6065940"/>
              <a:ext cx="345891" cy="328302"/>
              <a:chOff x="2397906" y="4892167"/>
              <a:chExt cx="345891" cy="328302"/>
            </a:xfrm>
          </p:grpSpPr>
          <p:sp>
            <p:nvSpPr>
              <p:cNvPr id="316" name="Rectangle 315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Rectangle 319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1" name="Group 320"/>
            <p:cNvGrpSpPr/>
            <p:nvPr/>
          </p:nvGrpSpPr>
          <p:grpSpPr>
            <a:xfrm>
              <a:off x="2233075" y="5406593"/>
              <a:ext cx="345891" cy="328302"/>
              <a:chOff x="2397906" y="4892167"/>
              <a:chExt cx="345891" cy="328302"/>
            </a:xfrm>
          </p:grpSpPr>
          <p:sp>
            <p:nvSpPr>
              <p:cNvPr id="322" name="Rectangle 321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3" name="Group 322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/>
            <p:cNvGrpSpPr/>
            <p:nvPr/>
          </p:nvGrpSpPr>
          <p:grpSpPr>
            <a:xfrm>
              <a:off x="2573566" y="6386464"/>
              <a:ext cx="345891" cy="328302"/>
              <a:chOff x="2397906" y="4892167"/>
              <a:chExt cx="345891" cy="328302"/>
            </a:xfrm>
          </p:grpSpPr>
          <p:sp>
            <p:nvSpPr>
              <p:cNvPr id="328" name="Rectangle 327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Group 328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Rectangle 331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3" name="Group 332"/>
            <p:cNvGrpSpPr/>
            <p:nvPr/>
          </p:nvGrpSpPr>
          <p:grpSpPr>
            <a:xfrm>
              <a:off x="2919457" y="6065864"/>
              <a:ext cx="345891" cy="328302"/>
              <a:chOff x="2397906" y="4892167"/>
              <a:chExt cx="345891" cy="328302"/>
            </a:xfrm>
          </p:grpSpPr>
          <p:sp>
            <p:nvSpPr>
              <p:cNvPr id="334" name="Rectangle 333"/>
              <p:cNvSpPr/>
              <p:nvPr/>
            </p:nvSpPr>
            <p:spPr>
              <a:xfrm>
                <a:off x="2403333" y="4892167"/>
                <a:ext cx="340464" cy="328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2397906" y="4892167"/>
                <a:ext cx="340464" cy="328302"/>
                <a:chOff x="3424712" y="4610869"/>
                <a:chExt cx="340464" cy="328302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3424712" y="4610869"/>
                  <a:ext cx="340464" cy="328302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tailEnd type="none" w="med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Rectangle 337"/>
                <p:cNvSpPr/>
                <p:nvPr/>
              </p:nvSpPr>
              <p:spPr>
                <a:xfrm>
                  <a:off x="3424712" y="4610869"/>
                  <a:ext cx="340464" cy="328302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2450" y="6408738"/>
            <a:ext cx="658813" cy="476250"/>
          </a:xfrm>
          <a:prstGeom prst="rect">
            <a:avLst/>
          </a:prstGeom>
        </p:spPr>
        <p:txBody>
          <a:bodyPr/>
          <a:lstStyle/>
          <a:p>
            <a:fld id="{30050CAA-A86C-9A47-9DD0-F5A3C17085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4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gritty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observer effect</a:t>
            </a:r>
          </a:p>
          <a:p>
            <a:pPr lvl="1"/>
            <a:r>
              <a:rPr lang="en-US" dirty="0" smtClean="0"/>
              <a:t>Our code uses the cache  - want to </a:t>
            </a:r>
            <a:r>
              <a:rPr lang="en-US" dirty="0" err="1" smtClean="0"/>
              <a:t>minimise</a:t>
            </a:r>
            <a:r>
              <a:rPr lang="en-US" dirty="0" smtClean="0"/>
              <a:t> our footprint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optimising</a:t>
            </a:r>
            <a:r>
              <a:rPr lang="en-US" dirty="0" smtClean="0"/>
              <a:t> compiler removes what it thinks is dead code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optimising</a:t>
            </a:r>
            <a:r>
              <a:rPr lang="en-US" dirty="0" smtClean="0"/>
              <a:t> increases the code's footprint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/>
              <a:t>K</a:t>
            </a:r>
            <a:r>
              <a:rPr lang="en-US" dirty="0" smtClean="0"/>
              <a:t>now your </a:t>
            </a:r>
            <a:r>
              <a:rPr lang="en-US" dirty="0" err="1" smtClean="0"/>
              <a:t>optimiser</a:t>
            </a:r>
            <a:endParaRPr lang="en-US" dirty="0"/>
          </a:p>
          <a:p>
            <a:pPr lvl="2"/>
            <a:r>
              <a:rPr lang="en-US" dirty="0" smtClean="0"/>
              <a:t>Use assembly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cache uses a Pseudo-LRU replacement</a:t>
            </a:r>
            <a:endParaRPr lang="he-IL" dirty="0" smtClean="0"/>
          </a:p>
          <a:p>
            <a:r>
              <a:rPr lang="en-US" dirty="0" smtClean="0"/>
              <a:t>Our probe + victim access can cause thrashing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 [TOS10]: </a:t>
            </a:r>
            <a:r>
              <a:rPr lang="en-US" dirty="0" err="1" smtClean="0"/>
              <a:t>Zig-zag</a:t>
            </a:r>
            <a:r>
              <a:rPr lang="en-US" dirty="0" smtClean="0"/>
              <a:t> on data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47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028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09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790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171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552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4933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3146" y="2936723"/>
            <a:ext cx="483810" cy="423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476" y="2936723"/>
            <a:ext cx="483810" cy="4233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0286" y="2934304"/>
            <a:ext cx="483810" cy="423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14096" y="2934304"/>
            <a:ext cx="483810" cy="423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49336" y="2936723"/>
            <a:ext cx="483810" cy="423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3146" y="2934304"/>
            <a:ext cx="483810" cy="4233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</a:t>
            </a:r>
            <a:r>
              <a:rPr lang="en-US" baseline="-25000" dirty="0" smtClean="0">
                <a:solidFill>
                  <a:srgbClr val="000000"/>
                </a:solidFill>
              </a:rPr>
              <a:t>7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7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75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Aims to improve temporal locality</a:t>
            </a:r>
          </a:p>
          <a:p>
            <a:r>
              <a:rPr lang="en-US" dirty="0" smtClean="0"/>
              <a:t>Brings data to the cache before it is required</a:t>
            </a:r>
          </a:p>
          <a:p>
            <a:pPr lvl="1"/>
            <a:r>
              <a:rPr lang="en-US" dirty="0" smtClean="0"/>
              <a:t>We do not want that!!!</a:t>
            </a:r>
          </a:p>
          <a:p>
            <a:r>
              <a:rPr lang="en-US" dirty="0" smtClean="0"/>
              <a:t>Solution [TOS10]: pointer chasing</a:t>
            </a:r>
          </a:p>
          <a:p>
            <a:pPr lvl="1"/>
            <a:r>
              <a:rPr lang="en-US" dirty="0" smtClean="0"/>
              <a:t>[Per05] uses data dependency for achieving the same result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72" y="3737429"/>
            <a:ext cx="5848072" cy="29536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3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cache aims to predict regular access patterns with fixed strides</a:t>
            </a:r>
          </a:p>
          <a:p>
            <a:r>
              <a:rPr lang="en-US" dirty="0" smtClean="0"/>
              <a:t>Linear access within a page may trigger the mechanism</a:t>
            </a:r>
          </a:p>
          <a:p>
            <a:r>
              <a:rPr lang="en-US" dirty="0" smtClean="0"/>
              <a:t>Solution [OST10]: </a:t>
            </a:r>
            <a:r>
              <a:rPr lang="en-US" dirty="0" err="1" smtClean="0"/>
              <a:t>Randomise</a:t>
            </a:r>
            <a:r>
              <a:rPr lang="en-US" dirty="0" smtClean="0"/>
              <a:t> order of probed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L1-capture</a:t>
            </a:r>
          </a:p>
          <a:p>
            <a:endParaRPr lang="en-US" dirty="0"/>
          </a:p>
          <a:p>
            <a:r>
              <a:rPr lang="en-US" dirty="0" smtClean="0"/>
              <a:t>With L1-rattle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rungnupg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0E9B-461E-3A42-8288-96AA2E3CDB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1209</Words>
  <Application>Microsoft Macintosh PowerPoint</Application>
  <PresentationFormat>On-screen Show (4:3)</PresentationFormat>
  <Paragraphs>359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Microarchitectural Side-Channel Attacks Part 2</vt:lpstr>
      <vt:lpstr>X86 L1 Cache</vt:lpstr>
      <vt:lpstr>X86 L1 Cache</vt:lpstr>
      <vt:lpstr>Prime+Probe [OST05, Per05]</vt:lpstr>
      <vt:lpstr>The gritty details</vt:lpstr>
      <vt:lpstr>Thrashing</vt:lpstr>
      <vt:lpstr>Hardware prefetcher</vt:lpstr>
      <vt:lpstr>Data streams</vt:lpstr>
      <vt:lpstr>Putting it all together</vt:lpstr>
      <vt:lpstr>Challenges to last-level cache attacks</vt:lpstr>
      <vt:lpstr>Virtual vs. Physical addresses</vt:lpstr>
      <vt:lpstr>Addressing uncertainty</vt:lpstr>
      <vt:lpstr>Address fields</vt:lpstr>
      <vt:lpstr>Addressing uncertainty</vt:lpstr>
      <vt:lpstr>Solution : Use large pages [LYG+15,IES15]</vt:lpstr>
      <vt:lpstr>Solution – large pages</vt:lpstr>
      <vt:lpstr>Intel LLC Slices</vt:lpstr>
      <vt:lpstr>Reverse Engineering the Hash Function</vt:lpstr>
      <vt:lpstr>Reverse Engineering the Hash Function</vt:lpstr>
      <vt:lpstr>Reverse Engineering the Hash Function</vt:lpstr>
      <vt:lpstr>Probing the hash function</vt:lpstr>
      <vt:lpstr>Expand</vt:lpstr>
      <vt:lpstr>Contract</vt:lpstr>
      <vt:lpstr>Collect</vt:lpstr>
      <vt:lpstr>Demo</vt:lpstr>
      <vt:lpstr>Slow LLC Prime+Probe times</vt:lpstr>
      <vt:lpstr>Demo</vt:lpstr>
      <vt:lpstr>Countermeasures</vt:lpstr>
      <vt:lpstr>Hardware countermeasure</vt:lpstr>
      <vt:lpstr>System Countermeasures</vt:lpstr>
      <vt:lpstr>Software Countermeasures</vt:lpstr>
      <vt:lpstr>Non constant-time [YB14]</vt:lpstr>
      <vt:lpstr>Constant-time</vt:lpstr>
      <vt:lpstr>Constant-time</vt:lpstr>
      <vt:lpstr>Bibliography</vt:lpstr>
      <vt:lpstr>Bibliography</vt:lpstr>
    </vt:vector>
  </TitlesOfParts>
  <Company>The University of Adelaide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 Yarom</dc:creator>
  <cp:lastModifiedBy>Yuval Yarom</cp:lastModifiedBy>
  <cp:revision>38</cp:revision>
  <dcterms:created xsi:type="dcterms:W3CDTF">2016-08-16T01:24:01Z</dcterms:created>
  <dcterms:modified xsi:type="dcterms:W3CDTF">2016-08-16T19:29:27Z</dcterms:modified>
</cp:coreProperties>
</file>