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70" r:id="rId7"/>
    <p:sldId id="271" r:id="rId8"/>
    <p:sldId id="268" r:id="rId9"/>
    <p:sldId id="273" r:id="rId10"/>
    <p:sldId id="269" r:id="rId11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44" y="2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466191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5176499"/>
          </a:xfrm>
          <a:prstGeom prst="rect">
            <a:avLst/>
          </a:prstGeom>
          <a:gradFill>
            <a:gsLst>
              <a:gs pos="0">
                <a:srgbClr val="003171"/>
              </a:gs>
              <a:gs pos="100000">
                <a:srgbClr val="549FFF"/>
              </a:gs>
            </a:gsLst>
            <a:lin ang="792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 flipH="1">
            <a:off x="-3832" y="12039"/>
            <a:ext cx="10925833" cy="5165065"/>
          </a:xfrm>
          <a:custGeom>
            <a:avLst/>
            <a:gdLst/>
            <a:ahLst/>
            <a:cxnLst/>
            <a:rect l="0" t="0" r="0" b="0"/>
            <a:pathLst>
              <a:path w="24279631" h="6863875" extrusionOk="0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40784"/>
                </a:srgbClr>
              </a:gs>
              <a:gs pos="41000">
                <a:srgbClr val="003171">
                  <a:alpha val="94901"/>
                </a:srgbClr>
              </a:gs>
              <a:gs pos="100000">
                <a:srgbClr val="003171">
                  <a:alpha val="94901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14659" y="660"/>
            <a:ext cx="10500940" cy="5165065"/>
          </a:xfrm>
          <a:custGeom>
            <a:avLst/>
            <a:gdLst/>
            <a:ahLst/>
            <a:cxnLst/>
            <a:rect l="0" t="0" r="0" b="0"/>
            <a:pathLst>
              <a:path w="24279631" h="6863875" extrusionOk="0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-846666" y="-661"/>
            <a:ext cx="2167466" cy="5176308"/>
          </a:xfrm>
          <a:custGeom>
            <a:avLst/>
            <a:gdLst/>
            <a:ahLst/>
            <a:cxnLst/>
            <a:rect l="0" t="0" r="0" b="0"/>
            <a:pathLst>
              <a:path w="2167467" h="6180667" extrusionOk="0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 rot="10800000" flipH="1">
            <a:off x="-524933" y="131"/>
            <a:ext cx="1403434" cy="5176308"/>
          </a:xfrm>
          <a:custGeom>
            <a:avLst/>
            <a:gdLst/>
            <a:ahLst/>
            <a:cxnLst/>
            <a:rect l="0" t="0" r="0" b="0"/>
            <a:pathLst>
              <a:path w="2167467" h="6180667" extrusionOk="0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1082040" y="1242060"/>
            <a:ext cx="7050900" cy="1102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082040" y="2423159"/>
            <a:ext cx="7035899" cy="694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4038599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648200" y="1244242"/>
            <a:ext cx="4038599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Shape 39"/>
          <p:cNvGrpSpPr/>
          <p:nvPr/>
        </p:nvGrpSpPr>
        <p:grpSpPr>
          <a:xfrm>
            <a:off x="-6264" y="3700039"/>
            <a:ext cx="9150267" cy="2325488"/>
            <a:chOff x="-6264" y="4933386"/>
            <a:chExt cx="9150267" cy="3100650"/>
          </a:xfrm>
        </p:grpSpPr>
        <p:sp>
          <p:nvSpPr>
            <p:cNvPr id="40" name="Shape 40"/>
            <p:cNvSpPr/>
            <p:nvPr/>
          </p:nvSpPr>
          <p:spPr>
            <a:xfrm>
              <a:off x="-7" y="5537200"/>
              <a:ext cx="9144008" cy="1574769"/>
            </a:xfrm>
            <a:custGeom>
              <a:avLst/>
              <a:gdLst/>
              <a:ahLst/>
              <a:cxnLst/>
              <a:rect l="0" t="0" r="0" b="0"/>
              <a:pathLst>
                <a:path w="9144009" h="1257301" extrusionOk="0">
                  <a:moveTo>
                    <a:pt x="5" y="266700"/>
                  </a:moveTo>
                  <a:cubicBezTo>
                    <a:pt x="8115305" y="1257301"/>
                    <a:pt x="7620009" y="0"/>
                    <a:pt x="9144009" y="186267"/>
                  </a:cubicBezTo>
                  <a:cubicBezTo>
                    <a:pt x="9144008" y="441678"/>
                    <a:pt x="9143998" y="818763"/>
                    <a:pt x="9143997" y="1074174"/>
                  </a:cubicBezTo>
                  <a:lnTo>
                    <a:pt x="0" y="1086874"/>
                  </a:lnTo>
                  <a:cubicBezTo>
                    <a:pt x="0" y="854041"/>
                    <a:pt x="5" y="499533"/>
                    <a:pt x="5" y="266700"/>
                  </a:cubicBezTo>
                  <a:close/>
                </a:path>
              </a:pathLst>
            </a:custGeom>
            <a:gradFill>
              <a:gsLst>
                <a:gs pos="0">
                  <a:srgbClr val="549FFF"/>
                </a:gs>
                <a:gs pos="100000">
                  <a:srgbClr val="003171">
                    <a:alpha val="51764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5400000" flipH="1">
              <a:off x="3018543" y="1908578"/>
              <a:ext cx="3100650" cy="9150266"/>
            </a:xfrm>
            <a:custGeom>
              <a:avLst/>
              <a:gdLst/>
              <a:ahLst/>
              <a:cxnLst/>
              <a:rect l="0" t="0" r="0" b="0"/>
              <a:pathLst>
                <a:path w="8053639" h="6879900" extrusionOk="0">
                  <a:moveTo>
                    <a:pt x="4696126" y="16025"/>
                  </a:moveTo>
                  <a:lnTo>
                    <a:pt x="2920537" y="0"/>
                  </a:lnTo>
                  <a:cubicBezTo>
                    <a:pt x="2927053" y="2293300"/>
                    <a:pt x="2933568" y="4586600"/>
                    <a:pt x="2940084" y="6879900"/>
                  </a:cubicBezTo>
                  <a:lnTo>
                    <a:pt x="4085318" y="6861462"/>
                  </a:lnTo>
                  <a:cubicBezTo>
                    <a:pt x="8053639" y="4651267"/>
                    <a:pt x="0" y="3113439"/>
                    <a:pt x="4696126" y="16025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78823"/>
                  </a:srgbClr>
                </a:gs>
                <a:gs pos="41000">
                  <a:srgbClr val="003171">
                    <a:alpha val="78823"/>
                  </a:srgbClr>
                </a:gs>
                <a:gs pos="100000">
                  <a:srgbClr val="003171">
                    <a:alpha val="78823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-7" y="5740400"/>
              <a:ext cx="9144010" cy="1574769"/>
            </a:xfrm>
            <a:custGeom>
              <a:avLst/>
              <a:gdLst/>
              <a:ahLst/>
              <a:cxnLst/>
              <a:rect l="0" t="0" r="0" b="0"/>
              <a:pathLst>
                <a:path w="9144011" h="1257301" extrusionOk="0">
                  <a:moveTo>
                    <a:pt x="7" y="266700"/>
                  </a:moveTo>
                  <a:cubicBezTo>
                    <a:pt x="8115307" y="1257301"/>
                    <a:pt x="7620011" y="0"/>
                    <a:pt x="9144011" y="186267"/>
                  </a:cubicBezTo>
                  <a:lnTo>
                    <a:pt x="9144011" y="921775"/>
                  </a:lnTo>
                  <a:lnTo>
                    <a:pt x="0" y="931914"/>
                  </a:lnTo>
                  <a:cubicBezTo>
                    <a:pt x="0" y="699081"/>
                    <a:pt x="7" y="499533"/>
                    <a:pt x="7" y="266700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81960"/>
                  </a:srgbClr>
                </a:gs>
                <a:gs pos="100000">
                  <a:srgbClr val="003171">
                    <a:alpha val="8196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399" cy="603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buNone/>
              <a:defRPr sz="2400"/>
            </a:lvl1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560"/>
              </a:spcBef>
              <a:buClr>
                <a:schemeClr val="dk2"/>
              </a:buClr>
              <a:buSzPct val="100000"/>
              <a:buFont typeface="Trebuchet MS"/>
              <a:defRPr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ctrTitle"/>
          </p:nvPr>
        </p:nvSpPr>
        <p:spPr>
          <a:xfrm>
            <a:off x="179512" y="1129300"/>
            <a:ext cx="8712968" cy="1102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bg-BG" sz="4500" dirty="0" smtClean="0"/>
              <a:t>Извличане на знания от данни</a:t>
            </a:r>
            <a:endParaRPr lang="en" sz="4500" dirty="0"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1082040" y="2423159"/>
            <a:ext cx="7035899" cy="694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Представяне на проект: </a:t>
            </a:r>
            <a:r>
              <a:rPr lang="en" dirty="0" smtClean="0"/>
              <a:t>“Poker rule induction”</a:t>
            </a:r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ctrTitle"/>
          </p:nvPr>
        </p:nvSpPr>
        <p:spPr>
          <a:xfrm>
            <a:off x="157575" y="248200"/>
            <a:ext cx="8857500" cy="997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Благодарим за вниманието!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2317" y="1238950"/>
            <a:ext cx="2895600" cy="352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762150" y="521525"/>
            <a:ext cx="7619700" cy="997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Изготвили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762150" y="1759092"/>
            <a:ext cx="7035899" cy="2900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●"/>
            </a:pPr>
            <a:r>
              <a:rPr lang="bg-BG" i="1" dirty="0" smtClean="0">
                <a:solidFill>
                  <a:srgbClr val="FFFFFF"/>
                </a:solidFill>
              </a:rPr>
              <a:t>Емил Гоцев</a:t>
            </a:r>
            <a:r>
              <a:rPr lang="en" i="1" dirty="0" smtClean="0">
                <a:solidFill>
                  <a:srgbClr val="FFFFFF"/>
                </a:solidFill>
              </a:rPr>
              <a:t>, 6145</a:t>
            </a:r>
            <a:r>
              <a:rPr lang="bg-BG" i="1" dirty="0" smtClean="0">
                <a:solidFill>
                  <a:srgbClr val="FFFFFF"/>
                </a:solidFill>
              </a:rPr>
              <a:t>5</a:t>
            </a:r>
            <a:endParaRPr lang="en" i="1" dirty="0">
              <a:solidFill>
                <a:srgbClr val="FFFFFF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●"/>
            </a:pPr>
            <a:r>
              <a:rPr lang="en" i="1" dirty="0" smtClean="0">
                <a:solidFill>
                  <a:srgbClr val="FFFFFF"/>
                </a:solidFill>
              </a:rPr>
              <a:t>Валентин </a:t>
            </a:r>
            <a:r>
              <a:rPr lang="en" i="1" dirty="0">
                <a:solidFill>
                  <a:srgbClr val="FFFFFF"/>
                </a:solidFill>
              </a:rPr>
              <a:t>Змийчаров, 61481</a:t>
            </a:r>
          </a:p>
          <a:p>
            <a:pPr algn="l" rtl="0">
              <a:lnSpc>
                <a:spcPct val="115000"/>
              </a:lnSpc>
              <a:spcBef>
                <a:spcPts val="0"/>
              </a:spcBef>
              <a:buNone/>
            </a:pPr>
            <a:endParaRPr lang="bg-BG" i="1" dirty="0" smtClean="0">
              <a:solidFill>
                <a:srgbClr val="FFFFFF"/>
              </a:solidFill>
            </a:endParaRPr>
          </a:p>
          <a:p>
            <a:pPr algn="l" rtl="0">
              <a:lnSpc>
                <a:spcPct val="115000"/>
              </a:lnSpc>
              <a:spcBef>
                <a:spcPts val="0"/>
              </a:spcBef>
              <a:buNone/>
            </a:pPr>
            <a:endParaRPr i="1" dirty="0">
              <a:solidFill>
                <a:srgbClr val="FFFFFF"/>
              </a:solidFill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>
                <a:solidFill>
                  <a:srgbClr val="FFFFFF"/>
                </a:solidFill>
              </a:rPr>
              <a:t>4-ти курс Софтуерно инженерство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>
                <a:solidFill>
                  <a:srgbClr val="FFFFFF"/>
                </a:solidFill>
              </a:rPr>
              <a:t>зимен семестър 2014/2015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755576" y="411510"/>
            <a:ext cx="7619700" cy="892931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bg-BG" dirty="0" smtClean="0"/>
              <a:t>Идеята … ПОКЕР</a:t>
            </a:r>
            <a:endParaRPr lang="en" dirty="0"/>
          </a:p>
        </p:txBody>
      </p:sp>
      <p:pic>
        <p:nvPicPr>
          <p:cNvPr id="1026" name="Picture 2" descr="C:\Users\valentin\Desktop\1SWuP4g1nCXitL8N0BJvJks0eETeRKIbJ3JOOJPB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501873"/>
            <a:ext cx="5359241" cy="301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539552" y="1347614"/>
            <a:ext cx="7619700" cy="367240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19100" lvl="0" indent="-342900" algn="l">
              <a:lnSpc>
                <a:spcPct val="115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ru-RU" i="1" dirty="0" err="1">
                <a:solidFill>
                  <a:srgbClr val="FFFFFF"/>
                </a:solidFill>
              </a:rPr>
              <a:t>Източник</a:t>
            </a:r>
            <a:r>
              <a:rPr lang="ru-RU" i="1" dirty="0">
                <a:solidFill>
                  <a:srgbClr val="FFFFFF"/>
                </a:solidFill>
              </a:rPr>
              <a:t>: https://www.kaggle.com/c/poker-rule-induction</a:t>
            </a:r>
          </a:p>
          <a:p>
            <a:pPr marL="419100" lvl="0" indent="-342900" algn="l">
              <a:lnSpc>
                <a:spcPct val="115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ru-RU" i="1" dirty="0" err="1">
                <a:solidFill>
                  <a:srgbClr val="FFFFFF"/>
                </a:solidFill>
              </a:rPr>
              <a:t>Компютърът</a:t>
            </a:r>
            <a:r>
              <a:rPr lang="ru-RU" i="1" dirty="0">
                <a:solidFill>
                  <a:srgbClr val="FFFFFF"/>
                </a:solidFill>
              </a:rPr>
              <a:t> </a:t>
            </a:r>
            <a:r>
              <a:rPr lang="ru-RU" i="1" dirty="0" err="1">
                <a:solidFill>
                  <a:srgbClr val="FFFFFF"/>
                </a:solidFill>
              </a:rPr>
              <a:t>никога</a:t>
            </a:r>
            <a:r>
              <a:rPr lang="ru-RU" i="1" dirty="0">
                <a:solidFill>
                  <a:srgbClr val="FFFFFF"/>
                </a:solidFill>
              </a:rPr>
              <a:t> не е играл или </a:t>
            </a:r>
            <a:r>
              <a:rPr lang="ru-RU" i="1" dirty="0" err="1">
                <a:solidFill>
                  <a:srgbClr val="FFFFFF"/>
                </a:solidFill>
              </a:rPr>
              <a:t>гледал</a:t>
            </a:r>
            <a:r>
              <a:rPr lang="ru-RU" i="1" dirty="0">
                <a:solidFill>
                  <a:srgbClr val="FFFFFF"/>
                </a:solidFill>
              </a:rPr>
              <a:t> покер игра</a:t>
            </a:r>
          </a:p>
          <a:p>
            <a:pPr marL="419100" lvl="0" indent="-342900" algn="l">
              <a:lnSpc>
                <a:spcPct val="115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ru-RU" i="1" dirty="0" err="1">
                <a:solidFill>
                  <a:srgbClr val="FFFFFF"/>
                </a:solidFill>
              </a:rPr>
              <a:t>Разполага</a:t>
            </a:r>
            <a:r>
              <a:rPr lang="ru-RU" i="1" dirty="0">
                <a:solidFill>
                  <a:srgbClr val="FFFFFF"/>
                </a:solidFill>
              </a:rPr>
              <a:t> с набор от </a:t>
            </a:r>
            <a:r>
              <a:rPr lang="ru-RU" i="1" dirty="0" err="1">
                <a:solidFill>
                  <a:srgbClr val="FFFFFF"/>
                </a:solidFill>
              </a:rPr>
              <a:t>ръце</a:t>
            </a:r>
            <a:r>
              <a:rPr lang="ru-RU" i="1" dirty="0">
                <a:solidFill>
                  <a:srgbClr val="FFFFFF"/>
                </a:solidFill>
              </a:rPr>
              <a:t>, всяка от </a:t>
            </a:r>
            <a:r>
              <a:rPr lang="ru-RU" i="1" dirty="0" err="1">
                <a:solidFill>
                  <a:srgbClr val="FFFFFF"/>
                </a:solidFill>
              </a:rPr>
              <a:t>тях</a:t>
            </a:r>
            <a:r>
              <a:rPr lang="ru-RU" i="1" dirty="0">
                <a:solidFill>
                  <a:srgbClr val="FFFFFF"/>
                </a:solidFill>
              </a:rPr>
              <a:t> с </a:t>
            </a:r>
            <a:r>
              <a:rPr lang="ru-RU" i="1" dirty="0" err="1">
                <a:solidFill>
                  <a:srgbClr val="FFFFFF"/>
                </a:solidFill>
              </a:rPr>
              <a:t>клас</a:t>
            </a:r>
            <a:r>
              <a:rPr lang="ru-RU" i="1" dirty="0">
                <a:solidFill>
                  <a:srgbClr val="FFFFFF"/>
                </a:solidFill>
              </a:rPr>
              <a:t>, </a:t>
            </a:r>
            <a:r>
              <a:rPr lang="ru-RU" i="1" dirty="0" err="1">
                <a:solidFill>
                  <a:srgbClr val="FFFFFF"/>
                </a:solidFill>
              </a:rPr>
              <a:t>показващ</a:t>
            </a:r>
            <a:r>
              <a:rPr lang="ru-RU" i="1" dirty="0">
                <a:solidFill>
                  <a:srgbClr val="FFFFFF"/>
                </a:solidFill>
              </a:rPr>
              <a:t> колко </a:t>
            </a:r>
            <a:r>
              <a:rPr lang="ru-RU" i="1" dirty="0" err="1">
                <a:solidFill>
                  <a:srgbClr val="FFFFFF"/>
                </a:solidFill>
              </a:rPr>
              <a:t>силна</a:t>
            </a:r>
            <a:r>
              <a:rPr lang="ru-RU" i="1" dirty="0">
                <a:solidFill>
                  <a:srgbClr val="FFFFFF"/>
                </a:solidFill>
              </a:rPr>
              <a:t> е </a:t>
            </a:r>
            <a:r>
              <a:rPr lang="ru-RU" i="1" dirty="0" err="1">
                <a:solidFill>
                  <a:srgbClr val="FFFFFF"/>
                </a:solidFill>
              </a:rPr>
              <a:t>ръката</a:t>
            </a:r>
            <a:endParaRPr lang="ru-RU" i="1" dirty="0">
              <a:solidFill>
                <a:srgbClr val="FFFFFF"/>
              </a:solidFill>
            </a:endParaRPr>
          </a:p>
          <a:p>
            <a:pPr marL="419100" lvl="0" indent="-342900" algn="l">
              <a:lnSpc>
                <a:spcPct val="115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ru-RU" i="1" dirty="0" err="1">
                <a:solidFill>
                  <a:srgbClr val="FFFFFF"/>
                </a:solidFill>
              </a:rPr>
              <a:t>Компютърът</a:t>
            </a:r>
            <a:r>
              <a:rPr lang="ru-RU" i="1" dirty="0">
                <a:solidFill>
                  <a:srgbClr val="FFFFFF"/>
                </a:solidFill>
              </a:rPr>
              <a:t> </a:t>
            </a:r>
            <a:r>
              <a:rPr lang="ru-RU" i="1" dirty="0" err="1">
                <a:solidFill>
                  <a:srgbClr val="FFFFFF"/>
                </a:solidFill>
              </a:rPr>
              <a:t>научава</a:t>
            </a:r>
            <a:r>
              <a:rPr lang="ru-RU" i="1" dirty="0">
                <a:solidFill>
                  <a:srgbClr val="FFFFFF"/>
                </a:solidFill>
              </a:rPr>
              <a:t> </a:t>
            </a:r>
            <a:r>
              <a:rPr lang="ru-RU" i="1" dirty="0" err="1">
                <a:solidFill>
                  <a:srgbClr val="FFFFFF"/>
                </a:solidFill>
              </a:rPr>
              <a:t>правилата</a:t>
            </a:r>
            <a:r>
              <a:rPr lang="ru-RU" i="1" dirty="0">
                <a:solidFill>
                  <a:srgbClr val="FFFFFF"/>
                </a:solidFill>
              </a:rPr>
              <a:t> на покера и </a:t>
            </a:r>
            <a:r>
              <a:rPr lang="ru-RU" i="1" dirty="0" err="1">
                <a:solidFill>
                  <a:srgbClr val="FFFFFF"/>
                </a:solidFill>
              </a:rPr>
              <a:t>може</a:t>
            </a:r>
            <a:r>
              <a:rPr lang="ru-RU" i="1" dirty="0">
                <a:solidFill>
                  <a:srgbClr val="FFFFFF"/>
                </a:solidFill>
              </a:rPr>
              <a:t> да определи </a:t>
            </a:r>
            <a:r>
              <a:rPr lang="ru-RU" i="1" dirty="0" err="1">
                <a:solidFill>
                  <a:srgbClr val="FFFFFF"/>
                </a:solidFill>
              </a:rPr>
              <a:t>класа</a:t>
            </a:r>
            <a:r>
              <a:rPr lang="ru-RU" i="1" dirty="0">
                <a:solidFill>
                  <a:srgbClr val="FFFFFF"/>
                </a:solidFill>
              </a:rPr>
              <a:t> на </a:t>
            </a:r>
            <a:r>
              <a:rPr lang="ru-RU" i="1" dirty="0" err="1">
                <a:solidFill>
                  <a:srgbClr val="FFFFFF"/>
                </a:solidFill>
              </a:rPr>
              <a:t>следваща</a:t>
            </a:r>
            <a:r>
              <a:rPr lang="ru-RU" i="1" dirty="0">
                <a:solidFill>
                  <a:srgbClr val="FFFFFF"/>
                </a:solidFill>
              </a:rPr>
              <a:t> </a:t>
            </a:r>
            <a:r>
              <a:rPr lang="ru-RU" i="1" dirty="0" err="1">
                <a:solidFill>
                  <a:srgbClr val="FFFFFF"/>
                </a:solidFill>
              </a:rPr>
              <a:t>ръка</a:t>
            </a:r>
            <a:endParaRPr lang="ru-RU" i="1" dirty="0">
              <a:solidFill>
                <a:srgbClr val="FFFFFF"/>
              </a:solidFill>
            </a:endParaRPr>
          </a:p>
          <a:p>
            <a:pPr marL="419100" lvl="0" indent="-342900" algn="l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</a:pPr>
            <a:endParaRPr lang="en" i="1" dirty="0">
              <a:solidFill>
                <a:srgbClr val="FFFFFF"/>
              </a:solidFill>
            </a:endParaRPr>
          </a:p>
        </p:txBody>
      </p:sp>
      <p:sp>
        <p:nvSpPr>
          <p:cNvPr id="5" name="Shape 72"/>
          <p:cNvSpPr txBox="1">
            <a:spLocks noGrp="1"/>
          </p:cNvSpPr>
          <p:nvPr>
            <p:ph type="ctrTitle"/>
          </p:nvPr>
        </p:nvSpPr>
        <p:spPr>
          <a:xfrm>
            <a:off x="611560" y="411510"/>
            <a:ext cx="7619700" cy="997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bg-BG" dirty="0" smtClean="0"/>
              <a:t>Условие</a:t>
            </a:r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762150" y="420250"/>
            <a:ext cx="7619700" cy="997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bg-BG" dirty="0" smtClean="0"/>
              <a:t>Имплементация (1)</a:t>
            </a:r>
            <a:endParaRPr lang="en" dirty="0"/>
          </a:p>
        </p:txBody>
      </p:sp>
      <p:sp>
        <p:nvSpPr>
          <p:cNvPr id="73" name="Shape 73"/>
          <p:cNvSpPr txBox="1">
            <a:spLocks noGrp="1"/>
          </p:cNvSpPr>
          <p:nvPr>
            <p:ph type="subTitle" idx="1"/>
          </p:nvPr>
        </p:nvSpPr>
        <p:spPr>
          <a:xfrm>
            <a:off x="762150" y="1759092"/>
            <a:ext cx="7035899" cy="2900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●"/>
            </a:pPr>
            <a:r>
              <a:rPr lang="bg-BG" i="1" dirty="0" smtClean="0">
                <a:solidFill>
                  <a:srgbClr val="FFFFFF"/>
                </a:solidFill>
              </a:rPr>
              <a:t>Зависимости между атрибутите</a:t>
            </a:r>
            <a:endParaRPr lang="en" i="1" dirty="0">
              <a:solidFill>
                <a:srgbClr val="FFFFFF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●"/>
            </a:pPr>
            <a:r>
              <a:rPr lang="bg-BG" i="1" dirty="0" smtClean="0">
                <a:solidFill>
                  <a:srgbClr val="FFFFFF"/>
                </a:solidFill>
              </a:rPr>
              <a:t>Видове правила</a:t>
            </a:r>
            <a:endParaRPr lang="en" i="1" dirty="0">
              <a:solidFill>
                <a:srgbClr val="FFFFFF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●"/>
            </a:pPr>
            <a:r>
              <a:rPr lang="bg-BG" i="1" dirty="0" smtClean="0">
                <a:solidFill>
                  <a:srgbClr val="FFFFFF"/>
                </a:solidFill>
              </a:rPr>
              <a:t>Какво обединява всеки един клас?</a:t>
            </a:r>
            <a:endParaRPr lang="en" i="1" dirty="0">
              <a:solidFill>
                <a:srgbClr val="FFFFFF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●"/>
            </a:pPr>
            <a:r>
              <a:rPr lang="bg-BG" i="1" dirty="0" smtClean="0">
                <a:solidFill>
                  <a:srgbClr val="FFFFFF"/>
                </a:solidFill>
              </a:rPr>
              <a:t>По какво всеки един клас се различава от останалите</a:t>
            </a:r>
            <a:r>
              <a:rPr lang="bg-BG" i="1" dirty="0" smtClean="0">
                <a:solidFill>
                  <a:srgbClr val="FFFFFF"/>
                </a:solidFill>
              </a:rPr>
              <a:t>?</a:t>
            </a:r>
            <a:endParaRPr lang="en-US" i="1" dirty="0" smtClean="0">
              <a:solidFill>
                <a:srgbClr val="FFFFFF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●"/>
            </a:pPr>
            <a:r>
              <a:rPr lang="en-US" i="1" dirty="0" smtClean="0">
                <a:solidFill>
                  <a:srgbClr val="FFFFFF"/>
                </a:solidFill>
              </a:rPr>
              <a:t>Raga (accuracy </a:t>
            </a:r>
            <a:r>
              <a:rPr lang="en-US" i="1" smtClean="0">
                <a:solidFill>
                  <a:srgbClr val="FFFFFF"/>
                </a:solidFill>
              </a:rPr>
              <a:t>/ coverage)</a:t>
            </a:r>
            <a:endParaRPr lang="en" i="1" dirty="0">
              <a:solidFill>
                <a:srgbClr val="FFFFFF"/>
              </a:solidFill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buNone/>
            </a:pPr>
            <a:endParaRPr i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762150" y="420250"/>
            <a:ext cx="7619700" cy="997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bg-BG" dirty="0" smtClean="0"/>
              <a:t>Имплементация (2)</a:t>
            </a:r>
            <a:endParaRPr lang="en" dirty="0"/>
          </a:p>
        </p:txBody>
      </p:sp>
      <p:sp>
        <p:nvSpPr>
          <p:cNvPr id="73" name="Shape 73"/>
          <p:cNvSpPr txBox="1">
            <a:spLocks noGrp="1"/>
          </p:cNvSpPr>
          <p:nvPr>
            <p:ph type="subTitle" idx="1"/>
          </p:nvPr>
        </p:nvSpPr>
        <p:spPr>
          <a:xfrm>
            <a:off x="762150" y="1759092"/>
            <a:ext cx="7035899" cy="2900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●"/>
            </a:pPr>
            <a:r>
              <a:rPr lang="bg-BG" i="1" dirty="0" smtClean="0">
                <a:solidFill>
                  <a:srgbClr val="FFFFFF"/>
                </a:solidFill>
              </a:rPr>
              <a:t>Поетапно изучаване на получените резултати </a:t>
            </a:r>
            <a:endParaRPr lang="en" i="1" dirty="0">
              <a:solidFill>
                <a:srgbClr val="FFFFFF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●"/>
            </a:pPr>
            <a:r>
              <a:rPr lang="bg-BG" i="1" dirty="0" smtClean="0">
                <a:solidFill>
                  <a:srgbClr val="FFFFFF"/>
                </a:solidFill>
              </a:rPr>
              <a:t>Много спагети код в стремежа си да направим нещо добро</a:t>
            </a:r>
            <a:endParaRPr lang="en" i="1" dirty="0">
              <a:solidFill>
                <a:srgbClr val="FFFFFF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●"/>
            </a:pPr>
            <a:r>
              <a:rPr lang="bg-BG" i="1" dirty="0" smtClean="0">
                <a:solidFill>
                  <a:srgbClr val="FFFFFF"/>
                </a:solidFill>
              </a:rPr>
              <a:t>Резултатът: разпределение на класовете със списък от правила за всеки от тях</a:t>
            </a:r>
            <a:endParaRPr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4485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1635646"/>
            <a:ext cx="832485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hape 72"/>
          <p:cNvSpPr txBox="1">
            <a:spLocks noGrp="1"/>
          </p:cNvSpPr>
          <p:nvPr>
            <p:ph type="ctrTitle"/>
          </p:nvPr>
        </p:nvSpPr>
        <p:spPr>
          <a:xfrm>
            <a:off x="683568" y="483518"/>
            <a:ext cx="7776864" cy="997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bg-BG" sz="4000" dirty="0" smtClean="0"/>
              <a:t>Ето с какво се занимавахме </a:t>
            </a:r>
            <a:r>
              <a:rPr lang="bg-BG" sz="4000" dirty="0" smtClean="0">
                <a:sym typeface="Wingdings" panose="05000000000000000000" pitchFamily="2" charset="2"/>
              </a:rPr>
              <a:t></a:t>
            </a:r>
            <a:endParaRPr lang="en" sz="4000" dirty="0"/>
          </a:p>
        </p:txBody>
      </p:sp>
    </p:spTree>
    <p:extLst>
      <p:ext uri="{BB962C8B-B14F-4D97-AF65-F5344CB8AC3E}">
        <p14:creationId xmlns:p14="http://schemas.microsoft.com/office/powerpoint/2010/main" val="51771618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ctrTitle"/>
          </p:nvPr>
        </p:nvSpPr>
        <p:spPr>
          <a:xfrm>
            <a:off x="755576" y="267494"/>
            <a:ext cx="7619700" cy="997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bg-BG" dirty="0" smtClean="0"/>
              <a:t>Демонстрация</a:t>
            </a:r>
            <a:endParaRPr lang="en" dirty="0"/>
          </a:p>
        </p:txBody>
      </p:sp>
      <p:pic>
        <p:nvPicPr>
          <p:cNvPr id="1026" name="Picture 2" descr="C:\Users\valentin\Desktop\5423459-poker-hand-royal-flush-win-close-up-of-car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347614"/>
            <a:ext cx="4968552" cy="331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ctrTitle"/>
          </p:nvPr>
        </p:nvSpPr>
        <p:spPr>
          <a:xfrm>
            <a:off x="762150" y="2072850"/>
            <a:ext cx="7619700" cy="997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Въпроси ...</a:t>
            </a:r>
          </a:p>
        </p:txBody>
      </p:sp>
    </p:spTree>
    <p:extLst>
      <p:ext uri="{BB962C8B-B14F-4D97-AF65-F5344CB8AC3E}">
        <p14:creationId xmlns:p14="http://schemas.microsoft.com/office/powerpoint/2010/main" val="360129988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ve">
  <a:themeElements>
    <a:clrScheme name="Custom 506">
      <a:dk1>
        <a:srgbClr val="000000"/>
      </a:dk1>
      <a:lt1>
        <a:srgbClr val="FFFFFF"/>
      </a:lt1>
      <a:dk2>
        <a:srgbClr val="00387E"/>
      </a:dk2>
      <a:lt2>
        <a:srgbClr val="C6D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87E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156</Words>
  <Application>Microsoft Office PowerPoint</Application>
  <PresentationFormat>On-screen Show (16:9)</PresentationFormat>
  <Paragraphs>30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wave</vt:lpstr>
      <vt:lpstr>Извличане на знания от данни</vt:lpstr>
      <vt:lpstr>Изготвили</vt:lpstr>
      <vt:lpstr>Идеята … ПОКЕР</vt:lpstr>
      <vt:lpstr>Условие</vt:lpstr>
      <vt:lpstr>Имплементация (1)</vt:lpstr>
      <vt:lpstr>Имплементация (2)</vt:lpstr>
      <vt:lpstr>Ето с какво се занимавахме </vt:lpstr>
      <vt:lpstr>Демонстрация</vt:lpstr>
      <vt:lpstr>Въпроси ...</vt:lpstr>
      <vt:lpstr>Благодарим за вниманието!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Извличане на знания от данни</dc:title>
  <cp:lastModifiedBy>valentin</cp:lastModifiedBy>
  <cp:revision>5</cp:revision>
  <dcterms:modified xsi:type="dcterms:W3CDTF">2015-02-11T07:21:11Z</dcterms:modified>
</cp:coreProperties>
</file>